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5"/>
  </p:notesMasterIdLst>
  <p:sldIdLst>
    <p:sldId id="256" r:id="rId2"/>
    <p:sldId id="259" r:id="rId3"/>
    <p:sldId id="374" r:id="rId4"/>
    <p:sldId id="384" r:id="rId5"/>
    <p:sldId id="385" r:id="rId6"/>
    <p:sldId id="347" r:id="rId7"/>
    <p:sldId id="375" r:id="rId8"/>
    <p:sldId id="376" r:id="rId9"/>
    <p:sldId id="411" r:id="rId10"/>
    <p:sldId id="412" r:id="rId11"/>
    <p:sldId id="414" r:id="rId12"/>
    <p:sldId id="394" r:id="rId13"/>
    <p:sldId id="395" r:id="rId14"/>
    <p:sldId id="260" r:id="rId15"/>
    <p:sldId id="367" r:id="rId16"/>
    <p:sldId id="310" r:id="rId17"/>
    <p:sldId id="378" r:id="rId18"/>
    <p:sldId id="311" r:id="rId19"/>
    <p:sldId id="312" r:id="rId20"/>
    <p:sldId id="313" r:id="rId21"/>
    <p:sldId id="361" r:id="rId22"/>
    <p:sldId id="314" r:id="rId23"/>
    <p:sldId id="315" r:id="rId24"/>
    <p:sldId id="316" r:id="rId25"/>
    <p:sldId id="317" r:id="rId26"/>
    <p:sldId id="383" r:id="rId27"/>
    <p:sldId id="370" r:id="rId28"/>
    <p:sldId id="396" r:id="rId29"/>
    <p:sldId id="397" r:id="rId30"/>
    <p:sldId id="399" r:id="rId31"/>
    <p:sldId id="398" r:id="rId32"/>
    <p:sldId id="400" r:id="rId33"/>
    <p:sldId id="401" r:id="rId34"/>
    <p:sldId id="402" r:id="rId35"/>
    <p:sldId id="355" r:id="rId36"/>
    <p:sldId id="330" r:id="rId37"/>
    <p:sldId id="363" r:id="rId38"/>
    <p:sldId id="364" r:id="rId39"/>
    <p:sldId id="365" r:id="rId40"/>
    <p:sldId id="366" r:id="rId41"/>
    <p:sldId id="350" r:id="rId42"/>
    <p:sldId id="415" r:id="rId43"/>
    <p:sldId id="368" r:id="rId44"/>
    <p:sldId id="345" r:id="rId45"/>
    <p:sldId id="416" r:id="rId46"/>
    <p:sldId id="351" r:id="rId47"/>
    <p:sldId id="403" r:id="rId48"/>
    <p:sldId id="404" r:id="rId49"/>
    <p:sldId id="405" r:id="rId50"/>
    <p:sldId id="417" r:id="rId51"/>
    <p:sldId id="410" r:id="rId52"/>
    <p:sldId id="418" r:id="rId53"/>
    <p:sldId id="41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Franka%20M.%20Bruckler\Documents\Arbeit\RPA\Fussball\Bundesliga2013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rbeit\RPA\Fussball\binomn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Franka%20M.%20Bruckler\Documents\Arbeit\RPA\Fussball\binomn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Franka%20M.%20Bruckler\Documents\Arbeit\RPA\Fussball\wc201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Franka%20M.%20Bruckler\Documents\Arbeit\RPA\Fussball\poisson-ukupn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Franka%20M.%20Bruckler\Documents\Arbeit\RPA\Fussball\poisson-ukupn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rbeit\RPA\Fussball\s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"Bayern"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Sheet3!$A$3:$A$105</c:f>
              <c:numCache>
                <c:formatCode>General</c:formatCode>
                <c:ptCount val="10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</c:numCache>
            </c:numRef>
          </c:cat>
          <c:val>
            <c:numRef>
              <c:f>Sheet3!$B$3:$B$105</c:f>
              <c:numCache>
                <c:formatCode>General</c:formatCode>
                <c:ptCount val="103"/>
                <c:pt idx="0">
                  <c:v>8.5495540296737999E-24</c:v>
                </c:pt>
                <c:pt idx="1">
                  <c:v>2.5811429376488354E-23</c:v>
                </c:pt>
                <c:pt idx="2">
                  <c:v>7.6969557421271128E-23</c:v>
                </c:pt>
                <c:pt idx="3">
                  <c:v>2.2670665183388806E-22</c:v>
                </c:pt>
                <c:pt idx="4">
                  <c:v>6.5955023042501847E-22</c:v>
                </c:pt>
                <c:pt idx="5">
                  <c:v>1.8952645068316326E-21</c:v>
                </c:pt>
                <c:pt idx="6">
                  <c:v>5.3793539686047687E-21</c:v>
                </c:pt>
                <c:pt idx="7">
                  <c:v>1.5080951905724638E-20</c:v>
                </c:pt>
                <c:pt idx="8">
                  <c:v>4.1760503597463216E-20</c:v>
                </c:pt>
                <c:pt idx="9">
                  <c:v>1.1421970635187684E-19</c:v>
                </c:pt>
                <c:pt idx="10">
                  <c:v>3.0857070380124876E-19</c:v>
                </c:pt>
                <c:pt idx="11">
                  <c:v>8.2339207479137457E-19</c:v>
                </c:pt>
                <c:pt idx="12">
                  <c:v>2.1701862813246088E-18</c:v>
                </c:pt>
                <c:pt idx="13">
                  <c:v>5.6497038691964577E-18</c:v>
                </c:pt>
                <c:pt idx="14">
                  <c:v>1.4527560590413454E-17</c:v>
                </c:pt>
                <c:pt idx="15">
                  <c:v>3.6897593832524669E-17</c:v>
                </c:pt>
                <c:pt idx="16">
                  <c:v>9.2563919505088751E-17</c:v>
                </c:pt>
                <c:pt idx="17">
                  <c:v>2.2936321413176071E-16</c:v>
                </c:pt>
                <c:pt idx="18">
                  <c:v>5.6136345372632144E-16</c:v>
                </c:pt>
                <c:pt idx="19">
                  <c:v>1.3570718589875456E-15</c:v>
                </c:pt>
                <c:pt idx="20">
                  <c:v>3.2404094786656558E-15</c:v>
                </c:pt>
                <c:pt idx="21">
                  <c:v>7.6424971011853814E-15</c:v>
                </c:pt>
                <c:pt idx="22">
                  <c:v>1.7803648493275642E-14</c:v>
                </c:pt>
                <c:pt idx="23">
                  <c:v>4.0965765952957567E-14</c:v>
                </c:pt>
                <c:pt idx="24">
                  <c:v>9.3104674779885378E-14</c:v>
                </c:pt>
                <c:pt idx="25">
                  <c:v>2.0900671294217505E-13</c:v>
                </c:pt>
                <c:pt idx="26">
                  <c:v>4.6343339153057952E-13</c:v>
                </c:pt>
                <c:pt idx="27">
                  <c:v>1.0149689342627326E-12</c:v>
                </c:pt>
                <c:pt idx="28">
                  <c:v>2.1956166558093783E-12</c:v>
                </c:pt>
                <c:pt idx="29">
                  <c:v>4.6913585166765737E-12</c:v>
                </c:pt>
                <c:pt idx="30">
                  <c:v>9.901000208169058E-12</c:v>
                </c:pt>
                <c:pt idx="31">
                  <c:v>2.063943743942297E-11</c:v>
                </c:pt>
                <c:pt idx="32">
                  <c:v>4.2496677934247165E-11</c:v>
                </c:pt>
                <c:pt idx="33">
                  <c:v>8.6427200756329948E-11</c:v>
                </c:pt>
                <c:pt idx="34">
                  <c:v>1.7361380379784211E-10</c:v>
                </c:pt>
                <c:pt idx="35">
                  <c:v>3.4447395980241831E-10</c:v>
                </c:pt>
                <c:pt idx="36">
                  <c:v>6.7509809442480959E-10</c:v>
                </c:pt>
                <c:pt idx="37">
                  <c:v>1.3068198018568114E-9</c:v>
                </c:pt>
                <c:pt idx="38">
                  <c:v>2.4986352972183621E-9</c:v>
                </c:pt>
                <c:pt idx="39">
                  <c:v>4.7187652738387625E-9</c:v>
                </c:pt>
                <c:pt idx="40">
                  <c:v>8.8022199874779734E-9</c:v>
                </c:pt>
                <c:pt idx="41">
                  <c:v>1.6217891916507342E-8</c:v>
                </c:pt>
                <c:pt idx="42">
                  <c:v>2.9514465650243475E-8</c:v>
                </c:pt>
                <c:pt idx="43">
                  <c:v>5.305346917015301E-8</c:v>
                </c:pt>
                <c:pt idx="44">
                  <c:v>9.4195681006545222E-8</c:v>
                </c:pt>
                <c:pt idx="45">
                  <c:v>1.6519105719269977E-7</c:v>
                </c:pt>
                <c:pt idx="46">
                  <c:v>2.8614121349848122E-7</c:v>
                </c:pt>
                <c:pt idx="47">
                  <c:v>4.8956756423913023E-7</c:v>
                </c:pt>
                <c:pt idx="48">
                  <c:v>8.2733843006999898E-7</c:v>
                </c:pt>
                <c:pt idx="49">
                  <c:v>1.3809949774774171E-6</c:v>
                </c:pt>
                <c:pt idx="50">
                  <c:v>2.2768757940970579E-6</c:v>
                </c:pt>
                <c:pt idx="51">
                  <c:v>3.7078735995153803E-6</c:v>
                </c:pt>
                <c:pt idx="52">
                  <c:v>5.9641538946995029E-6</c:v>
                </c:pt>
                <c:pt idx="53">
                  <c:v>9.4756956090109083E-6</c:v>
                </c:pt>
                <c:pt idx="54">
                  <c:v>1.4870025084987264E-5</c:v>
                </c:pt>
                <c:pt idx="55">
                  <c:v>2.3048923196435629E-5</c:v>
                </c:pt>
                <c:pt idx="56">
                  <c:v>3.528807112250428E-5</c:v>
                </c:pt>
                <c:pt idx="57">
                  <c:v>5.3363405735646744E-5</c:v>
                </c:pt>
                <c:pt idx="58">
                  <c:v>7.9707189846589635E-5</c:v>
                </c:pt>
                <c:pt idx="59">
                  <c:v>1.1759525452729527E-4</c:v>
                </c:pt>
                <c:pt idx="60">
                  <c:v>1.7136433292123392E-4</c:v>
                </c:pt>
                <c:pt idx="61">
                  <c:v>2.4665470983961115E-4</c:v>
                </c:pt>
                <c:pt idx="62">
                  <c:v>3.5066847960200492E-4</c:v>
                </c:pt>
                <c:pt idx="63">
                  <c:v>4.9242760132644527E-4</c:v>
                </c:pt>
                <c:pt idx="64">
                  <c:v>6.8300893484571227E-4</c:v>
                </c:pt>
                <c:pt idx="65">
                  <c:v>9.3572605379092821E-4</c:v>
                </c:pt>
                <c:pt idx="66">
                  <c:v>1.266220669310827E-3</c:v>
                </c:pt>
                <c:pt idx="67">
                  <c:v>1.6924210363446319E-3</c:v>
                </c:pt>
                <c:pt idx="68">
                  <c:v>2.2343220471763808E-3</c:v>
                </c:pt>
                <c:pt idx="69">
                  <c:v>2.9135432326343868E-3</c:v>
                </c:pt>
                <c:pt idx="70">
                  <c:v>3.7526278928078482E-3</c:v>
                </c:pt>
                <c:pt idx="71">
                  <c:v>4.7740600515508011E-3</c:v>
                </c:pt>
                <c:pt idx="72">
                  <c:v>5.9989962792431177E-3</c:v>
                </c:pt>
                <c:pt idx="73">
                  <c:v>7.4457362353844694E-3</c:v>
                </c:pt>
                <c:pt idx="74">
                  <c:v>9.1279876069339828E-3</c:v>
                </c:pt>
                <c:pt idx="75">
                  <c:v>1.1053015421416519E-2</c:v>
                </c:pt>
                <c:pt idx="76">
                  <c:v>1.3219798936008503E-2</c:v>
                </c:pt>
                <c:pt idx="77">
                  <c:v>1.5617347129043833E-2</c:v>
                </c:pt>
                <c:pt idx="78">
                  <c:v>1.8223341630665961E-2</c:v>
                </c:pt>
                <c:pt idx="79">
                  <c:v>2.1003279415923583E-2</c:v>
                </c:pt>
                <c:pt idx="80">
                  <c:v>2.3910273444781228E-2</c:v>
                </c:pt>
                <c:pt idx="81">
                  <c:v>2.6885636057682596E-2</c:v>
                </c:pt>
                <c:pt idx="82">
                  <c:v>2.9860317949035996E-2</c:v>
                </c:pt>
                <c:pt idx="83">
                  <c:v>3.2757208103875238E-2</c:v>
                </c:pt>
                <c:pt idx="84">
                  <c:v>3.5494222835816915E-2</c:v>
                </c:pt>
                <c:pt idx="85">
                  <c:v>3.7988032685125468E-2</c:v>
                </c:pt>
                <c:pt idx="86">
                  <c:v>4.0158203320304835E-2</c:v>
                </c:pt>
                <c:pt idx="87">
                  <c:v>4.1931469743665906E-2</c:v>
                </c:pt>
                <c:pt idx="88">
                  <c:v>4.3245829907971815E-2</c:v>
                </c:pt>
                <c:pt idx="89">
                  <c:v>4.4054139861676445E-2</c:v>
                </c:pt>
                <c:pt idx="90">
                  <c:v>4.4326920044603632E-2</c:v>
                </c:pt>
                <c:pt idx="91">
                  <c:v>4.4054139861676445E-2</c:v>
                </c:pt>
                <c:pt idx="92">
                  <c:v>4.3245829907971815E-2</c:v>
                </c:pt>
                <c:pt idx="93">
                  <c:v>4.1931469743665906E-2</c:v>
                </c:pt>
                <c:pt idx="94">
                  <c:v>4.0158203320304835E-2</c:v>
                </c:pt>
                <c:pt idx="95">
                  <c:v>3.7988032685125468E-2</c:v>
                </c:pt>
                <c:pt idx="96">
                  <c:v>3.5494222835816915E-2</c:v>
                </c:pt>
                <c:pt idx="97">
                  <c:v>3.2757208103875238E-2</c:v>
                </c:pt>
                <c:pt idx="98">
                  <c:v>2.9860317949035996E-2</c:v>
                </c:pt>
                <c:pt idx="99">
                  <c:v>2.6885636057682596E-2</c:v>
                </c:pt>
                <c:pt idx="100">
                  <c:v>2.3910273444781228E-2</c:v>
                </c:pt>
                <c:pt idx="101">
                  <c:v>2.1003279415923583E-2</c:v>
                </c:pt>
                <c:pt idx="102">
                  <c:v>1.8223341630665961E-2</c:v>
                </c:pt>
              </c:numCache>
            </c:numRef>
          </c:val>
        </c:ser>
        <c:ser>
          <c:idx val="2"/>
          <c:order val="1"/>
          <c:tx>
            <c:v>"BVB"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Sheet3!$A$3:$A$105</c:f>
              <c:numCache>
                <c:formatCode>General</c:formatCode>
                <c:ptCount val="10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</c:numCache>
            </c:numRef>
          </c:cat>
          <c:val>
            <c:numRef>
              <c:f>Sheet3!$C$3:$C$105</c:f>
              <c:numCache>
                <c:formatCode>General</c:formatCode>
                <c:ptCount val="103"/>
                <c:pt idx="0">
                  <c:v>1.3570718589875456E-15</c:v>
                </c:pt>
                <c:pt idx="1">
                  <c:v>3.2404094786656558E-15</c:v>
                </c:pt>
                <c:pt idx="2">
                  <c:v>7.6424971011853814E-15</c:v>
                </c:pt>
                <c:pt idx="3">
                  <c:v>1.7803648493275642E-14</c:v>
                </c:pt>
                <c:pt idx="4">
                  <c:v>4.0965765952957567E-14</c:v>
                </c:pt>
                <c:pt idx="5">
                  <c:v>9.3104674779885378E-14</c:v>
                </c:pt>
                <c:pt idx="6">
                  <c:v>2.0900671294217505E-13</c:v>
                </c:pt>
                <c:pt idx="7">
                  <c:v>4.6343339153057952E-13</c:v>
                </c:pt>
                <c:pt idx="8">
                  <c:v>1.0149689342627326E-12</c:v>
                </c:pt>
                <c:pt idx="9">
                  <c:v>2.1956166558093783E-12</c:v>
                </c:pt>
                <c:pt idx="10">
                  <c:v>4.6913585166765737E-12</c:v>
                </c:pt>
                <c:pt idx="11">
                  <c:v>9.901000208169058E-12</c:v>
                </c:pt>
                <c:pt idx="12">
                  <c:v>2.063943743942297E-11</c:v>
                </c:pt>
                <c:pt idx="13">
                  <c:v>4.2496677934247165E-11</c:v>
                </c:pt>
                <c:pt idx="14">
                  <c:v>8.6427200756329948E-11</c:v>
                </c:pt>
                <c:pt idx="15">
                  <c:v>1.7361380379784211E-10</c:v>
                </c:pt>
                <c:pt idx="16">
                  <c:v>3.4447395980241831E-10</c:v>
                </c:pt>
                <c:pt idx="17">
                  <c:v>6.7509809442480959E-10</c:v>
                </c:pt>
                <c:pt idx="18">
                  <c:v>1.3068198018568114E-9</c:v>
                </c:pt>
                <c:pt idx="19">
                  <c:v>2.4986352972183621E-9</c:v>
                </c:pt>
                <c:pt idx="20">
                  <c:v>4.7187652738387625E-9</c:v>
                </c:pt>
                <c:pt idx="21">
                  <c:v>8.8022199874779734E-9</c:v>
                </c:pt>
                <c:pt idx="22">
                  <c:v>1.6217891916507342E-8</c:v>
                </c:pt>
                <c:pt idx="23">
                  <c:v>2.9514465650243475E-8</c:v>
                </c:pt>
                <c:pt idx="24">
                  <c:v>5.305346917015301E-8</c:v>
                </c:pt>
                <c:pt idx="25">
                  <c:v>9.4195681006545222E-8</c:v>
                </c:pt>
                <c:pt idx="26">
                  <c:v>1.6519105719269977E-7</c:v>
                </c:pt>
                <c:pt idx="27">
                  <c:v>2.8614121349848122E-7</c:v>
                </c:pt>
                <c:pt idx="28">
                  <c:v>4.8956756423913023E-7</c:v>
                </c:pt>
                <c:pt idx="29">
                  <c:v>8.2733843006999898E-7</c:v>
                </c:pt>
                <c:pt idx="30">
                  <c:v>1.3809949774774171E-6</c:v>
                </c:pt>
                <c:pt idx="31">
                  <c:v>2.2768757940970579E-6</c:v>
                </c:pt>
                <c:pt idx="32">
                  <c:v>3.7078735995153803E-6</c:v>
                </c:pt>
                <c:pt idx="33">
                  <c:v>5.9641538946995029E-6</c:v>
                </c:pt>
                <c:pt idx="34">
                  <c:v>9.4756956090109083E-6</c:v>
                </c:pt>
                <c:pt idx="35">
                  <c:v>1.4870025084987264E-5</c:v>
                </c:pt>
                <c:pt idx="36">
                  <c:v>2.3048923196435629E-5</c:v>
                </c:pt>
                <c:pt idx="37">
                  <c:v>3.528807112250428E-5</c:v>
                </c:pt>
                <c:pt idx="38">
                  <c:v>5.3363405735646744E-5</c:v>
                </c:pt>
                <c:pt idx="39">
                  <c:v>7.9707189846589635E-5</c:v>
                </c:pt>
                <c:pt idx="40">
                  <c:v>1.1759525452729527E-4</c:v>
                </c:pt>
                <c:pt idx="41">
                  <c:v>1.7136433292123392E-4</c:v>
                </c:pt>
                <c:pt idx="42">
                  <c:v>2.4665470983961115E-4</c:v>
                </c:pt>
                <c:pt idx="43">
                  <c:v>3.5066847960200492E-4</c:v>
                </c:pt>
                <c:pt idx="44">
                  <c:v>4.9242760132644527E-4</c:v>
                </c:pt>
                <c:pt idx="45">
                  <c:v>6.8300893484571227E-4</c:v>
                </c:pt>
                <c:pt idx="46">
                  <c:v>9.3572605379092821E-4</c:v>
                </c:pt>
                <c:pt idx="47">
                  <c:v>1.266220669310827E-3</c:v>
                </c:pt>
                <c:pt idx="48">
                  <c:v>1.6924210363446319E-3</c:v>
                </c:pt>
                <c:pt idx="49">
                  <c:v>2.2343220471763808E-3</c:v>
                </c:pt>
                <c:pt idx="50">
                  <c:v>2.9135432326343868E-3</c:v>
                </c:pt>
                <c:pt idx="51">
                  <c:v>3.7526278928078482E-3</c:v>
                </c:pt>
                <c:pt idx="52">
                  <c:v>4.7740600515508011E-3</c:v>
                </c:pt>
                <c:pt idx="53">
                  <c:v>5.9989962792431177E-3</c:v>
                </c:pt>
                <c:pt idx="54">
                  <c:v>7.4457362353844694E-3</c:v>
                </c:pt>
                <c:pt idx="55">
                  <c:v>9.1279876069339828E-3</c:v>
                </c:pt>
                <c:pt idx="56">
                  <c:v>1.1053015421416519E-2</c:v>
                </c:pt>
                <c:pt idx="57">
                  <c:v>1.3219798936008503E-2</c:v>
                </c:pt>
                <c:pt idx="58">
                  <c:v>1.5617347129043833E-2</c:v>
                </c:pt>
                <c:pt idx="59">
                  <c:v>1.8223341630665961E-2</c:v>
                </c:pt>
                <c:pt idx="60">
                  <c:v>2.1003279415923583E-2</c:v>
                </c:pt>
                <c:pt idx="61">
                  <c:v>2.3910273444781228E-2</c:v>
                </c:pt>
                <c:pt idx="62">
                  <c:v>2.6885636057682596E-2</c:v>
                </c:pt>
                <c:pt idx="63">
                  <c:v>2.9860317949035996E-2</c:v>
                </c:pt>
                <c:pt idx="64">
                  <c:v>3.2757208103875238E-2</c:v>
                </c:pt>
                <c:pt idx="65">
                  <c:v>3.5494222835816915E-2</c:v>
                </c:pt>
                <c:pt idx="66">
                  <c:v>3.7988032685125468E-2</c:v>
                </c:pt>
                <c:pt idx="67">
                  <c:v>4.0158203320304835E-2</c:v>
                </c:pt>
                <c:pt idx="68">
                  <c:v>4.1931469743665906E-2</c:v>
                </c:pt>
                <c:pt idx="69">
                  <c:v>4.3245829907971815E-2</c:v>
                </c:pt>
                <c:pt idx="70">
                  <c:v>4.4054139861676445E-2</c:v>
                </c:pt>
                <c:pt idx="71">
                  <c:v>4.4326920044603632E-2</c:v>
                </c:pt>
                <c:pt idx="72">
                  <c:v>4.4054139861676445E-2</c:v>
                </c:pt>
                <c:pt idx="73">
                  <c:v>4.3245829907971815E-2</c:v>
                </c:pt>
                <c:pt idx="74">
                  <c:v>4.1931469743665906E-2</c:v>
                </c:pt>
                <c:pt idx="75">
                  <c:v>4.0158203320304835E-2</c:v>
                </c:pt>
                <c:pt idx="76">
                  <c:v>3.7988032685125468E-2</c:v>
                </c:pt>
                <c:pt idx="77">
                  <c:v>3.5494222835816915E-2</c:v>
                </c:pt>
                <c:pt idx="78">
                  <c:v>3.2757208103875238E-2</c:v>
                </c:pt>
                <c:pt idx="79">
                  <c:v>2.9860317949035996E-2</c:v>
                </c:pt>
                <c:pt idx="80">
                  <c:v>2.6885636057682596E-2</c:v>
                </c:pt>
                <c:pt idx="81">
                  <c:v>2.3910273444781228E-2</c:v>
                </c:pt>
                <c:pt idx="82">
                  <c:v>2.1003279415923583E-2</c:v>
                </c:pt>
                <c:pt idx="83">
                  <c:v>1.8223341630665961E-2</c:v>
                </c:pt>
                <c:pt idx="84">
                  <c:v>1.5617347129043833E-2</c:v>
                </c:pt>
                <c:pt idx="85">
                  <c:v>1.3219798936008503E-2</c:v>
                </c:pt>
                <c:pt idx="86">
                  <c:v>1.1053015421416519E-2</c:v>
                </c:pt>
                <c:pt idx="87">
                  <c:v>9.1279876069339828E-3</c:v>
                </c:pt>
                <c:pt idx="88">
                  <c:v>7.4457362353844694E-3</c:v>
                </c:pt>
                <c:pt idx="89">
                  <c:v>5.9989962792431177E-3</c:v>
                </c:pt>
                <c:pt idx="90">
                  <c:v>4.7740600515508011E-3</c:v>
                </c:pt>
                <c:pt idx="91">
                  <c:v>3.7526278928078482E-3</c:v>
                </c:pt>
                <c:pt idx="92">
                  <c:v>2.9135432326343868E-3</c:v>
                </c:pt>
                <c:pt idx="93">
                  <c:v>2.2343220471763808E-3</c:v>
                </c:pt>
                <c:pt idx="94">
                  <c:v>1.6924210363446319E-3</c:v>
                </c:pt>
                <c:pt idx="95">
                  <c:v>1.266220669310827E-3</c:v>
                </c:pt>
                <c:pt idx="96">
                  <c:v>9.3572605379092821E-4</c:v>
                </c:pt>
                <c:pt idx="97">
                  <c:v>6.8300893484571227E-4</c:v>
                </c:pt>
                <c:pt idx="98">
                  <c:v>4.9242760132644527E-4</c:v>
                </c:pt>
                <c:pt idx="99">
                  <c:v>3.5066847960200492E-4</c:v>
                </c:pt>
                <c:pt idx="100">
                  <c:v>2.4665470983961115E-4</c:v>
                </c:pt>
                <c:pt idx="101">
                  <c:v>1.7136433292123392E-4</c:v>
                </c:pt>
                <c:pt idx="102">
                  <c:v>1.1759525452729527E-4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4393088"/>
        <c:axId val="758724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gradFill rotWithShape="1"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Sheet3!$A$3:$A$105</c15:sqref>
                        </c15:formulaRef>
                      </c:ext>
                    </c:extLst>
                    <c:numCache>
                      <c:formatCode>General</c:formatCode>
                      <c:ptCount val="103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Sheet3!$A$3:$A$105</c15:sqref>
                        </c15:formulaRef>
                      </c:ext>
                    </c:extLst>
                    <c:numCache>
                      <c:formatCode>General</c:formatCode>
                      <c:ptCount val="103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1439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5872448"/>
        <c:crosses val="autoZero"/>
        <c:auto val="1"/>
        <c:lblAlgn val="ctr"/>
        <c:lblOffset val="100"/>
        <c:noMultiLvlLbl val="0"/>
      </c:catAx>
      <c:valAx>
        <c:axId val="7587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439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Sheet3!$C$3:$K$3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Sheet3!$C$12:$K$12</c:f>
              <c:numCache>
                <c:formatCode>General</c:formatCode>
                <c:ptCount val="9"/>
                <c:pt idx="0">
                  <c:v>3.9018442310623416E-2</c:v>
                </c:pt>
                <c:pt idx="1">
                  <c:v>0.15607376924249361</c:v>
                </c:pt>
                <c:pt idx="2">
                  <c:v>0.27312909617436376</c:v>
                </c:pt>
                <c:pt idx="3">
                  <c:v>0.27312909617436387</c:v>
                </c:pt>
                <c:pt idx="4">
                  <c:v>0.1707056851089773</c:v>
                </c:pt>
                <c:pt idx="5">
                  <c:v>6.8282274043590871E-2</c:v>
                </c:pt>
                <c:pt idx="6">
                  <c:v>1.7070568510897732E-2</c:v>
                </c:pt>
                <c:pt idx="7">
                  <c:v>2.4386526444139605E-3</c:v>
                </c:pt>
                <c:pt idx="8">
                  <c:v>1.5241579027587248E-4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395648"/>
        <c:axId val="86460096"/>
      </c:barChart>
      <c:catAx>
        <c:axId val="11439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460096"/>
        <c:crosses val="autoZero"/>
        <c:auto val="1"/>
        <c:lblAlgn val="ctr"/>
        <c:lblOffset val="100"/>
        <c:noMultiLvlLbl val="0"/>
      </c:catAx>
      <c:valAx>
        <c:axId val="8646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39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Sheet2!$A$5:$A$12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Sheet2!$L$5:$L$12</c:f>
              <c:numCache>
                <c:formatCode>0.00%</c:formatCode>
                <c:ptCount val="8"/>
                <c:pt idx="0">
                  <c:v>1</c:v>
                </c:pt>
                <c:pt idx="1">
                  <c:v>0.317</c:v>
                </c:pt>
                <c:pt idx="2">
                  <c:v>0.85051099999999991</c:v>
                </c:pt>
                <c:pt idx="3">
                  <c:v>0.23775697399999998</c:v>
                </c:pt>
                <c:pt idx="4">
                  <c:v>0.37838801336299999</c:v>
                </c:pt>
                <c:pt idx="5">
                  <c:v>0.18628601359314198</c:v>
                </c:pt>
                <c:pt idx="6">
                  <c:v>0.28777990347155025</c:v>
                </c:pt>
                <c:pt idx="7">
                  <c:v>0.14913924989764454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2723456"/>
        <c:axId val="86461824"/>
      </c:barChart>
      <c:catAx>
        <c:axId val="112723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Ukupni  broj golova na utakmici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6461824"/>
        <c:crosses val="autoZero"/>
        <c:auto val="1"/>
        <c:lblAlgn val="ctr"/>
        <c:lblOffset val="100"/>
        <c:noMultiLvlLbl val="0"/>
      </c:catAx>
      <c:valAx>
        <c:axId val="864618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Vjerojatnost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272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m = 1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Sheet2!$A$3:$A$13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Sheet2!$B$3:$B$13</c:f>
              <c:numCache>
                <c:formatCode>0.00%</c:formatCode>
                <c:ptCount val="11"/>
                <c:pt idx="0">
                  <c:v>0.36787944117144233</c:v>
                </c:pt>
                <c:pt idx="1">
                  <c:v>0.36787944117144233</c:v>
                </c:pt>
                <c:pt idx="2">
                  <c:v>0.18393972058572114</c:v>
                </c:pt>
                <c:pt idx="3">
                  <c:v>6.1313240195240391E-2</c:v>
                </c:pt>
                <c:pt idx="4">
                  <c:v>1.5328310048810094E-2</c:v>
                </c:pt>
                <c:pt idx="5">
                  <c:v>3.06566200976202E-3</c:v>
                </c:pt>
                <c:pt idx="6">
                  <c:v>5.1094366829366978E-4</c:v>
                </c:pt>
                <c:pt idx="7">
                  <c:v>7.2991952613381521E-5</c:v>
                </c:pt>
                <c:pt idx="8">
                  <c:v>9.1239940766726546E-6</c:v>
                </c:pt>
                <c:pt idx="9">
                  <c:v>1.0137771196302961E-6</c:v>
                </c:pt>
                <c:pt idx="10">
                  <c:v>1.013777119630295E-7</c:v>
                </c:pt>
              </c:numCache>
            </c:numRef>
          </c:val>
        </c:ser>
        <c:ser>
          <c:idx val="1"/>
          <c:order val="1"/>
          <c:tx>
            <c:v>m = 2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Sheet2!$A$3:$A$13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Sheet2!$C$3:$C$13</c:f>
              <c:numCache>
                <c:formatCode>0.00%</c:formatCode>
                <c:ptCount val="11"/>
                <c:pt idx="0">
                  <c:v>0.1353352832366127</c:v>
                </c:pt>
                <c:pt idx="1">
                  <c:v>0.27067056647322535</c:v>
                </c:pt>
                <c:pt idx="2">
                  <c:v>0.27067056647322546</c:v>
                </c:pt>
                <c:pt idx="3">
                  <c:v>0.18044704431548364</c:v>
                </c:pt>
                <c:pt idx="4">
                  <c:v>9.022352215774182E-2</c:v>
                </c:pt>
                <c:pt idx="5">
                  <c:v>3.6089408863096716E-2</c:v>
                </c:pt>
                <c:pt idx="6">
                  <c:v>1.2029802954365572E-2</c:v>
                </c:pt>
                <c:pt idx="7">
                  <c:v>3.4370865583901629E-3</c:v>
                </c:pt>
                <c:pt idx="8">
                  <c:v>8.5927163959754148E-4</c:v>
                </c:pt>
                <c:pt idx="9">
                  <c:v>1.9094925324389769E-4</c:v>
                </c:pt>
                <c:pt idx="10">
                  <c:v>3.8189850648779602E-5</c:v>
                </c:pt>
              </c:numCache>
            </c:numRef>
          </c:val>
        </c:ser>
        <c:ser>
          <c:idx val="2"/>
          <c:order val="2"/>
          <c:tx>
            <c:v>m = 3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Sheet2!$A$3:$A$13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Sheet2!$D$3:$D$13</c:f>
              <c:numCache>
                <c:formatCode>0.00%</c:formatCode>
                <c:ptCount val="11"/>
                <c:pt idx="0">
                  <c:v>4.9787068367863944E-2</c:v>
                </c:pt>
                <c:pt idx="1">
                  <c:v>0.14936120510359185</c:v>
                </c:pt>
                <c:pt idx="2">
                  <c:v>0.22404180765538775</c:v>
                </c:pt>
                <c:pt idx="3">
                  <c:v>0.22404180765538778</c:v>
                </c:pt>
                <c:pt idx="4">
                  <c:v>0.16803135574154085</c:v>
                </c:pt>
                <c:pt idx="5">
                  <c:v>0.10081881344492449</c:v>
                </c:pt>
                <c:pt idx="6">
                  <c:v>5.0409406722462261E-2</c:v>
                </c:pt>
                <c:pt idx="7">
                  <c:v>2.1604031452483807E-2</c:v>
                </c:pt>
                <c:pt idx="8">
                  <c:v>8.1015117946814375E-3</c:v>
                </c:pt>
                <c:pt idx="9">
                  <c:v>2.7005039315604771E-3</c:v>
                </c:pt>
                <c:pt idx="10">
                  <c:v>8.1015117946814244E-4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6375552"/>
        <c:axId val="86464128"/>
      </c:barChart>
      <c:catAx>
        <c:axId val="116375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Number of occurences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6464128"/>
        <c:crosses val="autoZero"/>
        <c:auto val="1"/>
        <c:lblAlgn val="ctr"/>
        <c:lblOffset val="100"/>
        <c:noMultiLvlLbl val="0"/>
      </c:catAx>
      <c:valAx>
        <c:axId val="8646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637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SP2010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Stvarno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6</c:v>
                </c:pt>
                <c:pt idx="1">
                  <c:v>13</c:v>
                </c:pt>
                <c:pt idx="2">
                  <c:v>12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v>Poisson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Sheet1!$C$2:$C$9</c:f>
              <c:numCache>
                <c:formatCode>0</c:formatCode>
                <c:ptCount val="8"/>
                <c:pt idx="0">
                  <c:v>6</c:v>
                </c:pt>
                <c:pt idx="1">
                  <c:v>12</c:v>
                </c:pt>
                <c:pt idx="2">
                  <c:v>13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1392"/>
        <c:axId val="86484096"/>
      </c:barChart>
      <c:catAx>
        <c:axId val="11545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golova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6484096"/>
        <c:crosses val="autoZero"/>
        <c:auto val="1"/>
        <c:lblAlgn val="ctr"/>
        <c:lblOffset val="100"/>
        <c:noMultiLvlLbl val="0"/>
      </c:catAx>
      <c:valAx>
        <c:axId val="8648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Broj utakmica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45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SP2014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Stvarno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Sheet2!$B$2:$B$9</c:f>
              <c:numCache>
                <c:formatCode>General</c:formatCode>
                <c:ptCount val="8"/>
                <c:pt idx="0">
                  <c:v>5</c:v>
                </c:pt>
                <c:pt idx="1">
                  <c:v>8</c:v>
                </c:pt>
                <c:pt idx="2">
                  <c:v>4</c:v>
                </c:pt>
                <c:pt idx="3">
                  <c:v>15</c:v>
                </c:pt>
                <c:pt idx="4">
                  <c:v>9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v>Poisson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Sheet2!$A$2:$A$9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Sheet2!$C$2:$C$9</c:f>
              <c:numCache>
                <c:formatCode>0</c:formatCode>
                <c:ptCount val="8"/>
                <c:pt idx="0">
                  <c:v>6</c:v>
                </c:pt>
                <c:pt idx="1">
                  <c:v>12</c:v>
                </c:pt>
                <c:pt idx="2">
                  <c:v>13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51904"/>
        <c:axId val="86485824"/>
      </c:barChart>
      <c:catAx>
        <c:axId val="115451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Broj golova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6485824"/>
        <c:crosses val="autoZero"/>
        <c:auto val="1"/>
        <c:lblAlgn val="ctr"/>
        <c:lblOffset val="100"/>
        <c:noMultiLvlLbl val="0"/>
      </c:catAx>
      <c:valAx>
        <c:axId val="8648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broj utakmica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545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'[sp.xlsx]SP2010'!$K$21:$K$28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'[sp.xlsx]SP2010'!$L$9:$L$16</c:f>
              <c:numCache>
                <c:formatCode>General</c:formatCode>
                <c:ptCount val="8"/>
                <c:pt idx="0">
                  <c:v>6</c:v>
                </c:pt>
                <c:pt idx="1">
                  <c:v>13</c:v>
                </c:pt>
                <c:pt idx="2">
                  <c:v>12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invertIfNegative val="0"/>
          <c:cat>
            <c:numRef>
              <c:f>'[sp.xlsx]SP2010'!$K$21:$K$28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'[sp.xlsx]SP2010'!$M$9:$M$16</c:f>
              <c:numCache>
                <c:formatCode>General</c:formatCode>
                <c:ptCount val="8"/>
                <c:pt idx="0">
                  <c:v>16.762054608972601</c:v>
                </c:pt>
                <c:pt idx="1">
                  <c:v>17.635078286523253</c:v>
                </c:pt>
                <c:pt idx="2">
                  <c:v>9.2767859736398375</c:v>
                </c:pt>
                <c:pt idx="3">
                  <c:v>3.2533173032556379</c:v>
                </c:pt>
                <c:pt idx="4">
                  <c:v>0.85569022820005036</c:v>
                </c:pt>
                <c:pt idx="5">
                  <c:v>0.18005148551709402</c:v>
                </c:pt>
                <c:pt idx="6">
                  <c:v>3.1571527842407091E-2</c:v>
                </c:pt>
                <c:pt idx="7">
                  <c:v>4.745125464409407E-3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95776"/>
        <c:axId val="86486976"/>
      </c:barChart>
      <c:catAx>
        <c:axId val="11559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486976"/>
        <c:crosses val="autoZero"/>
        <c:auto val="1"/>
        <c:lblAlgn val="ctr"/>
        <c:lblOffset val="100"/>
        <c:noMultiLvlLbl val="0"/>
      </c:catAx>
      <c:valAx>
        <c:axId val="8648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59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9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A8F879-A3FC-4546-BED7-682C7A9AC4B4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A46ECD-5F43-4656-9E23-339BB84D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27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46ECD-5F43-4656-9E23-339BB84D25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5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BF4177-133D-4AD8-88B9-A67AEE8C3358}" type="slidenum">
              <a:rPr lang="hr-HR" smtClean="0"/>
              <a:pPr/>
              <a:t>22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61854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AEFEA4-94A8-4B11-960D-AB8292FD40FA}" type="slidenum">
              <a:rPr lang="hr-HR" smtClean="0"/>
              <a:pPr/>
              <a:t>38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82107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01348-99F3-45F5-8CF8-258ECA36A6F9}" type="slidenum">
              <a:rPr lang="hr-HR" smtClean="0"/>
              <a:pPr/>
              <a:t>41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48736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5F1BD6-857F-49C4-8C10-9913E7C79A4E}" type="slidenum">
              <a:rPr lang="hr-HR" smtClean="0"/>
              <a:pPr/>
              <a:t>46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2399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46ECD-5F43-4656-9E23-339BB84D250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7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7C96-9017-457A-8E5E-B6F7DE91A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26054-4916-4C85-82E7-9B9075DC7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D9C06-F0DB-4AE8-BB0E-14C67373F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5184-FD7A-4123-A9CF-68DAAC8B7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1FFD8-F3C0-4C1D-84B8-45EB350B5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7E83-1AEB-4957-94F0-41E8CD81A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10E7-9320-4DFF-B42C-A9AC05957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CBF4A-F2CF-4D17-8A29-B2314F97B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E6AE-A2B5-447E-B6D6-F450A3364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080C4-95A8-4DBF-BAEE-9ECED32BE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1159-D307-4DF5-910A-81C5CE509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01369-0570-4DAA-AD41-1D4FBAC2D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13BF-92A4-4219-89F6-6BC48F5C1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4E0E9A-596F-4B58-B039-68768C604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2.xml"/><Relationship Id="rId5" Type="http://schemas.openxmlformats.org/officeDocument/2006/relationships/hyperlink" Target="http://www.subtangent.com/maths/ig-quincunx.php" TargetMode="External"/><Relationship Id="rId4" Type="http://schemas.openxmlformats.org/officeDocument/2006/relationships/image" Target="../media/image3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chart" Target="../charts/chart4.xml"/><Relationship Id="rId4" Type="http://schemas.openxmlformats.org/officeDocument/2006/relationships/image" Target="../media/image3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4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6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326" y="260648"/>
            <a:ext cx="6985074" cy="1470025"/>
          </a:xfrm>
        </p:spPr>
        <p:txBody>
          <a:bodyPr/>
          <a:lstStyle/>
          <a:p>
            <a:pPr eaLnBrk="1" hangingPunct="1"/>
            <a:r>
              <a:rPr lang="hr-HR" b="1" dirty="0" smtClean="0">
                <a:latin typeface="Book Antiqua" pitchFamily="18" charset="0"/>
              </a:rPr>
              <a:t>Matematika Svjetskog prvenstva u nogometu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288" y="1706861"/>
            <a:ext cx="6400800" cy="1103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b="1" smtClean="0"/>
              <a:t>Franka Miriam Br</a:t>
            </a:r>
            <a:r>
              <a:rPr lang="en-US" b="1" smtClean="0">
                <a:cs typeface="Arial" charset="0"/>
              </a:rPr>
              <a:t>ü</a:t>
            </a:r>
            <a:r>
              <a:rPr lang="hr-HR" b="1" smtClean="0">
                <a:cs typeface="Arial" charset="0"/>
              </a:rPr>
              <a:t>ckler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4"/>
            <a:ext cx="8229600" cy="1143000"/>
          </a:xfrm>
        </p:spPr>
        <p:txBody>
          <a:bodyPr/>
          <a:lstStyle/>
          <a:p>
            <a:r>
              <a:rPr lang="hr-HR" dirty="0" smtClean="0"/>
              <a:t>Površina dodira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970469"/>
            <a:ext cx="5205264" cy="2160240"/>
          </a:xfrm>
        </p:spPr>
        <p:txBody>
          <a:bodyPr/>
          <a:lstStyle/>
          <a:p>
            <a:r>
              <a:rPr lang="hr-HR" altLang="sr-Latn-RS" sz="2800" dirty="0"/>
              <a:t>kad se lopta odbije od terena lopta se nakratko deformira</a:t>
            </a:r>
          </a:p>
          <a:p>
            <a:r>
              <a:rPr lang="hr-HR" altLang="sr-Latn-RS" sz="2800" dirty="0" smtClean="0"/>
              <a:t>u </a:t>
            </a:r>
            <a:r>
              <a:rPr lang="hr-HR" altLang="sr-Latn-RS" sz="2800" dirty="0"/>
              <a:t>praksi je deformacija premala da bi imala utjecaj na unutrašnji tlak</a:t>
            </a:r>
          </a:p>
          <a:p>
            <a:endParaRPr lang="hr-HR" sz="2800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920404"/>
              </p:ext>
            </p:extLst>
          </p:nvPr>
        </p:nvGraphicFramePr>
        <p:xfrm>
          <a:off x="366732" y="3362352"/>
          <a:ext cx="57642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2" name="Equation" r:id="rId3" imgW="2489040" imgH="431640" progId="Equation.3">
                  <p:embed/>
                </p:oleObj>
              </mc:Choice>
              <mc:Fallback>
                <p:oleObj name="Equation" r:id="rId3" imgW="248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32" y="3362352"/>
                        <a:ext cx="57642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484" name="Picture 4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3694"/>
            <a:ext cx="250587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387" y="4576472"/>
            <a:ext cx="8785225" cy="137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hr-HR" altLang="sr-Latn-RS" sz="2800" kern="0" dirty="0" smtClean="0"/>
              <a:t>kad se lopta odbije od zemlje, </a:t>
            </a:r>
            <a:r>
              <a:rPr lang="hr-HR" altLang="sr-Latn-RS" sz="2800" i="1" kern="0" dirty="0" smtClean="0"/>
              <a:t>x </a:t>
            </a:r>
            <a:r>
              <a:rPr lang="hr-HR" altLang="sr-Latn-RS" sz="2800" kern="0" dirty="0" smtClean="0"/>
              <a:t>ovisi o brzini </a:t>
            </a:r>
            <a:r>
              <a:rPr lang="hr-HR" altLang="sr-Latn-RS" sz="2800" i="1" kern="0" dirty="0" smtClean="0"/>
              <a:t>v </a:t>
            </a:r>
            <a:r>
              <a:rPr lang="hr-HR" altLang="sr-Latn-RS" sz="2800" kern="0" dirty="0" smtClean="0"/>
              <a:t>težišta lopte (približno središta)</a:t>
            </a:r>
          </a:p>
          <a:p>
            <a:pPr>
              <a:lnSpc>
                <a:spcPct val="90000"/>
              </a:lnSpc>
            </a:pPr>
            <a:r>
              <a:rPr lang="hr-HR" altLang="sr-Latn-RS" sz="2800" i="1" kern="0" dirty="0" smtClean="0"/>
              <a:t>t</a:t>
            </a:r>
            <a:r>
              <a:rPr lang="hr-HR" altLang="sr-Latn-RS" sz="2800" kern="0" dirty="0" smtClean="0"/>
              <a:t> = 0: trenutak kad lopta dodirne teren</a:t>
            </a: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482732"/>
              </p:ext>
            </p:extLst>
          </p:nvPr>
        </p:nvGraphicFramePr>
        <p:xfrm>
          <a:off x="1684378" y="5952256"/>
          <a:ext cx="610076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3" name="Equation" r:id="rId6" imgW="2158920" imgH="203040" progId="Equation.3">
                  <p:embed/>
                </p:oleObj>
              </mc:Choice>
              <mc:Fallback>
                <p:oleObj name="Equation" r:id="rId6" imgW="2158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78" y="5952256"/>
                        <a:ext cx="610076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4154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60648"/>
            <a:ext cx="8785225" cy="28503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800" dirty="0" smtClean="0"/>
              <a:t>koje funkcije imaju derivaciju proporcionalnu samima sebi?</a:t>
            </a:r>
          </a:p>
          <a:p>
            <a:pPr>
              <a:lnSpc>
                <a:spcPct val="90000"/>
              </a:lnSpc>
            </a:pPr>
            <a:r>
              <a:rPr lang="hr-HR" altLang="sr-Latn-RS" sz="2800" dirty="0" smtClean="0"/>
              <a:t>kosinus/sinus!</a:t>
            </a:r>
          </a:p>
          <a:p>
            <a:pPr marL="0" indent="0">
              <a:lnSpc>
                <a:spcPct val="90000"/>
              </a:lnSpc>
              <a:buNone/>
            </a:pPr>
            <a:endParaRPr lang="hr-HR" altLang="sr-Latn-R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856491"/>
              </p:ext>
            </p:extLst>
          </p:nvPr>
        </p:nvGraphicFramePr>
        <p:xfrm>
          <a:off x="539552" y="1844824"/>
          <a:ext cx="8085138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8" name="Equation" r:id="rId3" imgW="3771720" imgH="1396800" progId="Equation.3">
                  <p:embed/>
                </p:oleObj>
              </mc:Choice>
              <mc:Fallback>
                <p:oleObj name="Equation" r:id="rId3" imgW="377172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44824"/>
                        <a:ext cx="8085138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271512" y="4735685"/>
            <a:ext cx="79728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2800" kern="0" dirty="0" smtClean="0"/>
              <a:t>dodir &lt;-&gt; </a:t>
            </a:r>
            <a:r>
              <a:rPr lang="hr-HR" sz="2800" i="1" kern="0" dirty="0" smtClean="0"/>
              <a:t>x</a:t>
            </a:r>
            <a:r>
              <a:rPr lang="hr-HR" sz="2800" kern="0" dirty="0" smtClean="0"/>
              <a:t> &gt; 0</a:t>
            </a:r>
          </a:p>
          <a:p>
            <a:r>
              <a:rPr lang="hr-HR" sz="2800" kern="0" dirty="0" smtClean="0"/>
              <a:t>period: 2</a:t>
            </a:r>
            <a:r>
              <a:rPr lang="el-GR" sz="2800" kern="0" dirty="0" smtClean="0"/>
              <a:t>π</a:t>
            </a:r>
            <a:r>
              <a:rPr lang="hr-HR" sz="2800" kern="0" dirty="0" smtClean="0"/>
              <a:t>/</a:t>
            </a:r>
            <a:r>
              <a:rPr lang="hr-HR" sz="2800" i="1" kern="0" dirty="0" smtClean="0"/>
              <a:t>c</a:t>
            </a:r>
          </a:p>
          <a:p>
            <a:r>
              <a:rPr lang="hr-HR" sz="2800" kern="0" dirty="0" smtClean="0"/>
              <a:t>trajanje dodira:</a:t>
            </a:r>
          </a:p>
          <a:p>
            <a:endParaRPr lang="hr-HR" sz="2800" kern="0" dirty="0" smtClean="0"/>
          </a:p>
          <a:p>
            <a:endParaRPr lang="hr-HR" sz="2800" kern="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309724"/>
              </p:ext>
            </p:extLst>
          </p:nvPr>
        </p:nvGraphicFramePr>
        <p:xfrm>
          <a:off x="3347864" y="5619006"/>
          <a:ext cx="30765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59" name="Equation" r:id="rId5" imgW="1434960" imgH="393480" progId="Equation.3">
                  <p:embed/>
                </p:oleObj>
              </mc:Choice>
              <mc:Fallback>
                <p:oleObj name="Equation" r:id="rId5" imgW="1434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619006"/>
                        <a:ext cx="30765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14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34273"/>
            <a:ext cx="8229600" cy="1143000"/>
          </a:xfrm>
        </p:spPr>
        <p:txBody>
          <a:bodyPr/>
          <a:lstStyle/>
          <a:p>
            <a:r>
              <a:rPr lang="hr-HR" dirty="0" smtClean="0"/>
              <a:t>Površina nogometnog terena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832648"/>
          </a:xfrm>
        </p:spPr>
        <p:txBody>
          <a:bodyPr/>
          <a:lstStyle/>
          <a:p>
            <a:r>
              <a:rPr lang="hr-H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 danas važećim pravilima (koja se uglavnom nisu mijenjala od 1938.), nogometno igralište treba imati pravokutni oblik, širine 45 – 90 m i duljine 90 – 120 m</a:t>
            </a:r>
          </a:p>
          <a:p>
            <a:r>
              <a:rPr lang="hr-H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 međunarodna natjecanja: 64–75 m  </a:t>
            </a:r>
            <a:r>
              <a:rPr lang="hr-H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</a:t>
            </a:r>
            <a:r>
              <a:rPr lang="hr-H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800" dirty="0" smtClean="0"/>
              <a:t>100–</a:t>
            </a:r>
            <a:r>
              <a:rPr lang="hr-H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110 m </a:t>
            </a:r>
          </a:p>
          <a:p>
            <a:r>
              <a:rPr lang="hr-H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Najčešće: 68 m </a:t>
            </a:r>
            <a:r>
              <a:rPr lang="hr-H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</a:t>
            </a:r>
            <a:r>
              <a:rPr lang="hr-HR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105 m (to odgovara igralištima omeđenim stazom za trčanje na 400 m), od 2008. to su propisane dimenzije za međudržavne utakmice.</a:t>
            </a:r>
          </a:p>
          <a:p>
            <a:r>
              <a:rPr lang="hr-HR" sz="2800" dirty="0" smtClean="0"/>
              <a:t>Površina je dakle obično 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7140 m</a:t>
            </a:r>
            <a:r>
              <a:rPr lang="hr-HR" sz="2800" baseline="30000" dirty="0" smtClean="0"/>
              <a:t>2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3"/>
          <a:stretch/>
        </p:blipFill>
        <p:spPr>
          <a:xfrm>
            <a:off x="5143259" y="4505646"/>
            <a:ext cx="4037253" cy="238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01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hr-HR" sz="4000" b="1" dirty="0" smtClean="0"/>
              <a:t>Što još utječe na zanimljivost igre?</a:t>
            </a:r>
            <a:endParaRPr lang="en-US" sz="4000" b="1" dirty="0" smtClean="0"/>
          </a:p>
        </p:txBody>
      </p:sp>
      <p:sp>
        <p:nvSpPr>
          <p:cNvPr id="26627" name="Text Placeholder 11"/>
          <p:cNvSpPr>
            <a:spLocks noGrp="1"/>
          </p:cNvSpPr>
          <p:nvPr>
            <p:ph type="body" sz="half" idx="1"/>
          </p:nvPr>
        </p:nvSpPr>
        <p:spPr>
          <a:xfrm>
            <a:off x="107950" y="836613"/>
            <a:ext cx="8964613" cy="5876925"/>
          </a:xfrm>
        </p:spPr>
        <p:txBody>
          <a:bodyPr/>
          <a:lstStyle/>
          <a:p>
            <a:r>
              <a:rPr lang="hr-HR" sz="2800" dirty="0" smtClean="0"/>
              <a:t>prosječna brzina igrača (</a:t>
            </a:r>
            <a:r>
              <a:rPr lang="hr-HR" sz="2800" i="1" dirty="0" err="1" smtClean="0"/>
              <a:t>ca</a:t>
            </a:r>
            <a:r>
              <a:rPr lang="hr-HR" sz="2800" dirty="0" smtClean="0"/>
              <a:t>. 5 m/s) i</a:t>
            </a:r>
          </a:p>
          <a:p>
            <a:r>
              <a:rPr lang="hr-HR" sz="2800" dirty="0" smtClean="0"/>
              <a:t>broj kontakata s loptom u minuti (oko 20 ako gledamo samo vrijeme dok se stvarno igra) ili vrijeme zadržavanja lopte (</a:t>
            </a:r>
            <a:r>
              <a:rPr lang="hr-HR" sz="2800" i="1" dirty="0" err="1" smtClean="0"/>
              <a:t>ca</a:t>
            </a:r>
            <a:r>
              <a:rPr lang="hr-HR" sz="2800" dirty="0" smtClean="0"/>
              <a:t>. 3 s).</a:t>
            </a:r>
          </a:p>
          <a:p>
            <a:r>
              <a:rPr lang="hr-HR" sz="2800" dirty="0" smtClean="0"/>
              <a:t>igrač se može kretati u svim smjerovima – pokriva površinu oblika</a:t>
            </a:r>
          </a:p>
          <a:p>
            <a:r>
              <a:rPr lang="hr-HR" sz="2800" dirty="0" smtClean="0"/>
              <a:t>kruga polumjera </a:t>
            </a:r>
            <a:r>
              <a:rPr lang="hr-HR" sz="2800" i="1" dirty="0" err="1" smtClean="0"/>
              <a:t>ca</a:t>
            </a:r>
            <a:r>
              <a:rPr lang="hr-HR" sz="2800" dirty="0" smtClean="0"/>
              <a:t>. 15 m, </a:t>
            </a:r>
            <a:r>
              <a:rPr lang="hr-HR" sz="2800" dirty="0" err="1" smtClean="0"/>
              <a:t>tj</a:t>
            </a:r>
            <a:r>
              <a:rPr lang="hr-HR" sz="2800" dirty="0" smtClean="0"/>
              <a:t>. površine </a:t>
            </a:r>
            <a:r>
              <a:rPr lang="hr-HR" sz="2800" i="1" dirty="0" err="1" smtClean="0"/>
              <a:t>ca</a:t>
            </a:r>
            <a:r>
              <a:rPr lang="hr-HR" sz="2800" dirty="0" smtClean="0"/>
              <a:t>.</a:t>
            </a:r>
            <a:r>
              <a:rPr lang="hr-HR" sz="2800" dirty="0" smtClean="0">
                <a:sym typeface="Symbol" pitchFamily="18" charset="2"/>
              </a:rPr>
              <a:t> 707 m</a:t>
            </a:r>
            <a:r>
              <a:rPr lang="hr-HR" sz="2800" baseline="30000" dirty="0" smtClean="0"/>
              <a:t>2</a:t>
            </a:r>
            <a:r>
              <a:rPr lang="hr-HR" sz="2800" dirty="0" smtClean="0"/>
              <a:t> </a:t>
            </a:r>
          </a:p>
          <a:p>
            <a:r>
              <a:rPr lang="hr-HR" sz="2800" dirty="0" smtClean="0"/>
              <a:t>to je oko </a:t>
            </a:r>
            <a:r>
              <a:rPr lang="hr-HR" sz="2800" dirty="0" smtClean="0">
                <a:sym typeface="Symbol" pitchFamily="18" charset="2"/>
              </a:rPr>
              <a:t>10% površine terena, </a:t>
            </a:r>
            <a:r>
              <a:rPr lang="hr-HR" sz="2800" dirty="0" err="1" smtClean="0">
                <a:sym typeface="Symbol" pitchFamily="18" charset="2"/>
              </a:rPr>
              <a:t>tj</a:t>
            </a:r>
            <a:r>
              <a:rPr lang="hr-HR" sz="2800" dirty="0" smtClean="0">
                <a:sym typeface="Symbol" pitchFamily="18" charset="2"/>
              </a:rPr>
              <a:t>. 10ak igrača taman pokrije teren</a:t>
            </a:r>
          </a:p>
          <a:p>
            <a:r>
              <a:rPr lang="hr-HR" sz="2800" dirty="0" smtClean="0">
                <a:sym typeface="Symbol" pitchFamily="18" charset="2"/>
              </a:rPr>
              <a:t>Zašto ovakav model možemo primijeniti i za hokej, ali ne i za košarku? </a:t>
            </a:r>
          </a:p>
          <a:p>
            <a:r>
              <a:rPr lang="hr-HR" sz="2800" dirty="0" smtClean="0">
                <a:sym typeface="Symbol" pitchFamily="18" charset="2"/>
              </a:rPr>
              <a:t>Zašto ženski nogomet nije uzbudljiv kao muški?</a:t>
            </a:r>
            <a:endParaRPr lang="hr-HR" sz="2800" dirty="0" smtClean="0"/>
          </a:p>
          <a:p>
            <a:pPr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03091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uncated-icosahedron-net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5942" y="-99392"/>
            <a:ext cx="8918422" cy="5400600"/>
          </a:xfrm>
          <a:prstGeom prst="rect">
            <a:avLst/>
          </a:prstGeom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15888"/>
            <a:ext cx="7343776" cy="966787"/>
          </a:xfrm>
        </p:spPr>
        <p:txBody>
          <a:bodyPr/>
          <a:lstStyle/>
          <a:p>
            <a:pPr algn="l" eaLnBrk="1" hangingPunct="1"/>
            <a:r>
              <a:rPr lang="hr-HR" sz="4000" b="1" smtClean="0"/>
              <a:t>Geometrija nogometne lopte</a:t>
            </a:r>
            <a:endParaRPr lang="en-US" sz="4000" b="1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80728"/>
            <a:ext cx="8963025" cy="4765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 dirty="0" smtClean="0"/>
              <a:t>opseg: 68 do 70 cm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/>
              <a:t>koliki je promjer?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>
                <a:sym typeface="Symbol"/>
              </a:rPr>
              <a:t> = opseg : promjer &gt;&gt;&gt; </a:t>
            </a:r>
            <a:r>
              <a:rPr lang="hr-HR" sz="2800" dirty="0" err="1" smtClean="0">
                <a:sym typeface="Symbol"/>
              </a:rPr>
              <a:t>promjer</a:t>
            </a:r>
            <a:r>
              <a:rPr lang="hr-HR" sz="2800" dirty="0" smtClean="0">
                <a:sym typeface="Symbol"/>
              </a:rPr>
              <a:t> 21,6 do 22,3 cm</a:t>
            </a:r>
            <a:endParaRPr lang="hr-HR" sz="2800" dirty="0" smtClean="0"/>
          </a:p>
          <a:p>
            <a:pPr eaLnBrk="1" hangingPunct="1">
              <a:lnSpc>
                <a:spcPct val="90000"/>
              </a:lnSpc>
            </a:pPr>
            <a:r>
              <a:rPr lang="hr-HR" sz="2800" dirty="0" smtClean="0"/>
              <a:t>koliko je oplošje?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 smtClean="0"/>
              <a:t>oplošje kugle = opseg </a:t>
            </a:r>
            <a:r>
              <a:rPr lang="hr-HR" sz="2800" dirty="0" smtClean="0">
                <a:sym typeface="Symbol"/>
              </a:rPr>
              <a:t> promjer – oko 1500 cm</a:t>
            </a:r>
            <a:r>
              <a:rPr lang="hr-HR" sz="2800" baseline="30000" dirty="0" smtClean="0">
                <a:sym typeface="Symbol"/>
              </a:rPr>
              <a:t>2</a:t>
            </a:r>
            <a:endParaRPr lang="hr-HR" sz="2800" dirty="0" smtClean="0"/>
          </a:p>
          <a:p>
            <a:pPr eaLnBrk="1" hangingPunct="1">
              <a:lnSpc>
                <a:spcPct val="90000"/>
              </a:lnSpc>
            </a:pPr>
            <a:r>
              <a:rPr lang="hr-HR" sz="2800" dirty="0" smtClean="0"/>
              <a:t>klasični dijelovi iz kojih se šiva vanjština čine krnji </a:t>
            </a:r>
            <a:r>
              <a:rPr lang="hr-HR" sz="2800" dirty="0" err="1" smtClean="0"/>
              <a:t>ikozaedar</a:t>
            </a:r>
            <a:r>
              <a:rPr lang="hr-HR" sz="2800" dirty="0" smtClean="0"/>
              <a:t> </a:t>
            </a:r>
            <a:endParaRPr lang="en-US" sz="2800" dirty="0" smtClean="0"/>
          </a:p>
        </p:txBody>
      </p:sp>
      <p:pic>
        <p:nvPicPr>
          <p:cNvPr id="25605" name="Picture 8" descr="Trunc-ico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869160"/>
            <a:ext cx="26987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pbs.twimg.com/media/BkXUU2dIcAAUi7W.jpg:lar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2" b="12398"/>
          <a:stretch/>
        </p:blipFill>
        <p:spPr bwMode="auto">
          <a:xfrm rot="5400000">
            <a:off x="3035978" y="4385874"/>
            <a:ext cx="2460484" cy="248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343" y="1971997"/>
            <a:ext cx="37545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12 pravilnih peterokuta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20 pravilnih šesterokuta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90 bridova</a:t>
            </a:r>
            <a:endParaRPr lang="hr-H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3356992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svaki peterokut je okružen s po 5 šesterokuta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svaki šesterokut je okružen s naizmjenično poredanih 3 peterokuta i 3 šesterokuta</a:t>
            </a:r>
            <a:endParaRPr lang="hr-HR" sz="2800" dirty="0"/>
          </a:p>
        </p:txBody>
      </p:sp>
      <p:pic>
        <p:nvPicPr>
          <p:cNvPr id="92164" name="Picture 4" descr="https://pbs.twimg.com/media/BkW8AXMIYAA3wyV.jpg: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1" t="38189" r="32641" b="28612"/>
          <a:stretch/>
        </p:blipFill>
        <p:spPr bwMode="auto">
          <a:xfrm>
            <a:off x="5214074" y="2420888"/>
            <a:ext cx="2571457" cy="28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628800"/>
            <a:ext cx="3855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http://www.wikihow.com/Make-a-PHiZZ-Unit</a:t>
            </a:r>
          </a:p>
        </p:txBody>
      </p:sp>
    </p:spTree>
    <p:extLst>
      <p:ext uri="{BB962C8B-B14F-4D97-AF65-F5344CB8AC3E}">
        <p14:creationId xmlns:p14="http://schemas.microsoft.com/office/powerpoint/2010/main" val="235349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229600" cy="1143000"/>
          </a:xfrm>
        </p:spPr>
        <p:txBody>
          <a:bodyPr/>
          <a:lstStyle/>
          <a:p>
            <a:pPr algn="l"/>
            <a:r>
              <a:rPr lang="hr-HR" b="1" smtClean="0"/>
              <a:t>Najkraći put do gola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31" y="2924944"/>
            <a:ext cx="8642350" cy="3373437"/>
          </a:xfrm>
        </p:spPr>
        <p:txBody>
          <a:bodyPr/>
          <a:lstStyle/>
          <a:p>
            <a:r>
              <a:rPr lang="hr-HR" sz="3100" dirty="0" smtClean="0">
                <a:latin typeface="Book Antiqua" pitchFamily="18" charset="0"/>
              </a:rPr>
              <a:t>Koliko god igrač precizno pucao, lopta uvijek skrene malo od planiranog smjera.</a:t>
            </a:r>
          </a:p>
          <a:p>
            <a:r>
              <a:rPr lang="hr-HR" sz="3100" dirty="0" smtClean="0">
                <a:latin typeface="Book Antiqua" pitchFamily="18" charset="0"/>
              </a:rPr>
              <a:t>Kako treba trčati da bi se popravilo položaj? </a:t>
            </a:r>
          </a:p>
          <a:p>
            <a:r>
              <a:rPr lang="hr-HR" sz="3100" dirty="0" smtClean="0">
                <a:latin typeface="Book Antiqua" pitchFamily="18" charset="0"/>
              </a:rPr>
              <a:t>Što je kut pod kojim nogometaš vidi gol u trenutku udarca veći, to je manja mogućnost da promaši gol.</a:t>
            </a:r>
          </a:p>
          <a:p>
            <a:endParaRPr lang="hr-HR" sz="3100" dirty="0" smtClean="0">
              <a:latin typeface="Book Antiqua" pitchFamily="18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627994" y="0"/>
            <a:ext cx="3516005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r-HR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22722"/>
            <a:ext cx="8784976" cy="6350694"/>
          </a:xfrm>
        </p:spPr>
        <p:txBody>
          <a:bodyPr/>
          <a:lstStyle/>
          <a:p>
            <a:r>
              <a:rPr lang="hr-HR" dirty="0" smtClean="0"/>
              <a:t>zamislimo da je na nogometni teren nasut pijesak i to tako da je visina pijeska iznad točke iz koje se gol vidi pod kutom </a:t>
            </a:r>
            <a:r>
              <a:rPr lang="hr-HR" i="1" dirty="0" smtClean="0">
                <a:sym typeface="Symbol"/>
              </a:rPr>
              <a:t></a:t>
            </a:r>
            <a:r>
              <a:rPr lang="hr-HR" dirty="0" smtClean="0">
                <a:sym typeface="Symbol"/>
              </a:rPr>
              <a:t> jednaka </a:t>
            </a:r>
            <a:r>
              <a:rPr lang="hr-HR" i="1" dirty="0" smtClean="0">
                <a:sym typeface="Symbol"/>
              </a:rPr>
              <a:t></a:t>
            </a:r>
          </a:p>
          <a:p>
            <a:r>
              <a:rPr lang="hr-HR" dirty="0" smtClean="0"/>
              <a:t>simetrija terena povlači simetričnost tog pješčanog brda</a:t>
            </a:r>
          </a:p>
          <a:p>
            <a:r>
              <a:rPr lang="hr-HR" dirty="0" smtClean="0"/>
              <a:t>blizu gola je vrlo visoko, dalje od gola je niže</a:t>
            </a:r>
          </a:p>
          <a:p>
            <a:r>
              <a:rPr lang="hr-HR" dirty="0" smtClean="0"/>
              <a:t>visinske linije (izohipse) su kružnice </a:t>
            </a:r>
          </a:p>
          <a:p>
            <a:r>
              <a:rPr lang="hr-HR" dirty="0" smtClean="0"/>
              <a:t>simetrija terena povlači da su im središta na uzdužnoj zrcalnoj ravnini</a:t>
            </a:r>
          </a:p>
          <a:p>
            <a:r>
              <a:rPr lang="hr-HR" dirty="0" smtClean="0"/>
              <a:t>poučak o obodnom kutu: idu kroz točke na vratnicama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9525"/>
            <a:ext cx="7344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r-HR" b="1" dirty="0" smtClean="0"/>
              <a:t>Malo pentranja</a:t>
            </a:r>
            <a:endParaRPr lang="en-US" b="1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79388" y="981075"/>
            <a:ext cx="8640762" cy="5472113"/>
          </a:xfrm>
        </p:spPr>
        <p:txBody>
          <a:bodyPr/>
          <a:lstStyle/>
          <a:p>
            <a:r>
              <a:rPr lang="hr-HR" dirty="0" smtClean="0">
                <a:latin typeface="Book Antiqua" pitchFamily="18" charset="0"/>
              </a:rPr>
              <a:t>Kretanje “po izohipsi” znači ne mijenjanje kuta pod kojim igrač gleda gol.</a:t>
            </a:r>
          </a:p>
          <a:p>
            <a:r>
              <a:rPr lang="hr-HR" dirty="0" smtClean="0">
                <a:latin typeface="Book Antiqua" pitchFamily="18" charset="0"/>
              </a:rPr>
              <a:t>Želimo se što kraćim putem kretati prema boljem položaju</a:t>
            </a:r>
          </a:p>
          <a:p>
            <a:r>
              <a:rPr lang="hr-HR" dirty="0" smtClean="0">
                <a:latin typeface="Book Antiqua" pitchFamily="18" charset="0"/>
              </a:rPr>
              <a:t>Znači, želimo ići što </a:t>
            </a:r>
          </a:p>
          <a:p>
            <a:pPr>
              <a:buFontTx/>
              <a:buNone/>
            </a:pPr>
            <a:r>
              <a:rPr lang="hr-HR" dirty="0" smtClean="0">
                <a:latin typeface="Book Antiqua" pitchFamily="18" charset="0"/>
              </a:rPr>
              <a:t>   strmije uzbrdo: </a:t>
            </a:r>
          </a:p>
          <a:p>
            <a:pPr>
              <a:buFontTx/>
              <a:buNone/>
            </a:pPr>
            <a:r>
              <a:rPr lang="hr-HR" dirty="0" smtClean="0">
                <a:latin typeface="Book Antiqua" pitchFamily="18" charset="0"/>
              </a:rPr>
              <a:t>   okomito na izohipsu </a:t>
            </a:r>
          </a:p>
          <a:p>
            <a:pPr>
              <a:buFontTx/>
              <a:buNone/>
            </a:pPr>
            <a:r>
              <a:rPr lang="hr-HR" dirty="0" smtClean="0">
                <a:latin typeface="Book Antiqua" pitchFamily="18" charset="0"/>
              </a:rPr>
              <a:t>   na kojoj trenutno </a:t>
            </a:r>
          </a:p>
          <a:p>
            <a:pPr>
              <a:buFontTx/>
              <a:buNone/>
            </a:pPr>
            <a:r>
              <a:rPr lang="hr-HR" dirty="0" smtClean="0">
                <a:latin typeface="Book Antiqua" pitchFamily="18" charset="0"/>
              </a:rPr>
              <a:t>   jesmo.</a:t>
            </a:r>
          </a:p>
          <a:p>
            <a:pPr>
              <a:buFontTx/>
              <a:buNone/>
            </a:pPr>
            <a:endParaRPr lang="hr-HR" dirty="0" smtClean="0">
              <a:latin typeface="Book Antiqua" pitchFamily="18" charset="0"/>
            </a:endParaRPr>
          </a:p>
        </p:txBody>
      </p:sp>
      <p:pic>
        <p:nvPicPr>
          <p:cNvPr id="31748" name="Picture 4" descr="apolonij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572000" y="3246438"/>
            <a:ext cx="45720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036050" cy="981075"/>
          </a:xfrm>
        </p:spPr>
        <p:txBody>
          <a:bodyPr/>
          <a:lstStyle/>
          <a:p>
            <a:pPr eaLnBrk="1" hangingPunct="1"/>
            <a:r>
              <a:rPr lang="hr-HR" sz="3600" b="1" dirty="0" smtClean="0">
                <a:latin typeface="Book Antiqua" pitchFamily="18" charset="0"/>
              </a:rPr>
              <a:t>Nogomet i matematika???</a:t>
            </a:r>
            <a:endParaRPr lang="en-US" sz="3600" b="1" dirty="0" smtClean="0">
              <a:latin typeface="Book Antiqua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4744"/>
            <a:ext cx="8856662" cy="5617369"/>
          </a:xfrm>
        </p:spPr>
        <p:txBody>
          <a:bodyPr/>
          <a:lstStyle/>
          <a:p>
            <a:pPr eaLnBrk="1" hangingPunct="1"/>
            <a:r>
              <a:rPr lang="hr-HR" b="1" dirty="0" smtClean="0"/>
              <a:t>Čime se bavi matematika?</a:t>
            </a:r>
          </a:p>
          <a:p>
            <a:pPr eaLnBrk="1" hangingPunct="1"/>
            <a:r>
              <a:rPr lang="hr-HR" b="1" dirty="0" smtClean="0"/>
              <a:t>Brojevima?</a:t>
            </a:r>
          </a:p>
          <a:p>
            <a:pPr eaLnBrk="1" hangingPunct="1"/>
            <a:r>
              <a:rPr lang="hr-HR" dirty="0" smtClean="0"/>
              <a:t>2 momčadi s po 11 igrača</a:t>
            </a:r>
          </a:p>
          <a:p>
            <a:pPr eaLnBrk="1" hangingPunct="1"/>
            <a:r>
              <a:rPr lang="hr-HR" dirty="0" smtClean="0"/>
              <a:t>broje se golovi i uspoređuje ukupni broj golova</a:t>
            </a:r>
          </a:p>
          <a:p>
            <a:pPr eaLnBrk="1" hangingPunct="1"/>
            <a:r>
              <a:rPr lang="hr-HR" dirty="0" smtClean="0"/>
              <a:t>pobjeda nosi 3 boda, neodlučeno 1</a:t>
            </a:r>
          </a:p>
          <a:p>
            <a:pPr eaLnBrk="1" hangingPunct="1"/>
            <a:r>
              <a:rPr lang="hr-HR" dirty="0" smtClean="0"/>
              <a:t>udio posjeda lopte</a:t>
            </a:r>
          </a:p>
          <a:p>
            <a:pPr eaLnBrk="1" hangingPunct="1"/>
            <a:r>
              <a:rPr lang="hr-HR" dirty="0" err="1" smtClean="0"/>
              <a:t>..</a:t>
            </a:r>
            <a:r>
              <a:rPr lang="hr-HR" dirty="0" smtClean="0"/>
              <a:t>.</a:t>
            </a:r>
          </a:p>
          <a:p>
            <a:pPr eaLnBrk="1" hangingPunct="1"/>
            <a:r>
              <a:rPr lang="hr-HR" dirty="0" smtClean="0"/>
              <a:t>Da bismo mogli pratiti nogomet moramo znati računati s razlomcima i uspoređivati brojeve!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2840" y="-243408"/>
            <a:ext cx="8229600" cy="1143000"/>
          </a:xfrm>
        </p:spPr>
        <p:txBody>
          <a:bodyPr/>
          <a:lstStyle/>
          <a:p>
            <a:r>
              <a:rPr lang="hr-HR" sz="3600" b="1" dirty="0" smtClean="0"/>
              <a:t>Grčki nogomet</a:t>
            </a:r>
            <a:endParaRPr lang="en-US" sz="3600" b="1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" y="548680"/>
            <a:ext cx="9144000" cy="6237312"/>
          </a:xfrm>
        </p:spPr>
        <p:txBody>
          <a:bodyPr/>
          <a:lstStyle/>
          <a:p>
            <a:r>
              <a:rPr lang="hr-HR" sz="2800" dirty="0" err="1" smtClean="0">
                <a:latin typeface="Book Antiqua" pitchFamily="18" charset="0"/>
              </a:rPr>
              <a:t>Apolonije</a:t>
            </a:r>
            <a:r>
              <a:rPr lang="hr-HR" sz="2800" dirty="0" smtClean="0">
                <a:latin typeface="Book Antiqua" pitchFamily="18" charset="0"/>
              </a:rPr>
              <a:t> iz </a:t>
            </a:r>
            <a:r>
              <a:rPr lang="hr-HR" sz="2800" dirty="0" err="1" smtClean="0">
                <a:latin typeface="Book Antiqua" pitchFamily="18" charset="0"/>
              </a:rPr>
              <a:t>Perge</a:t>
            </a:r>
            <a:r>
              <a:rPr lang="hr-HR" sz="2800" dirty="0" smtClean="0">
                <a:latin typeface="Book Antiqua" pitchFamily="18" charset="0"/>
              </a:rPr>
              <a:t> (</a:t>
            </a:r>
            <a:r>
              <a:rPr lang="hr-HR" sz="2800" i="1" dirty="0" err="1" smtClean="0">
                <a:latin typeface="Book Antiqua" pitchFamily="18" charset="0"/>
              </a:rPr>
              <a:t>ca</a:t>
            </a:r>
            <a:r>
              <a:rPr lang="hr-HR" sz="2800" dirty="0" smtClean="0">
                <a:latin typeface="Book Antiqua" pitchFamily="18" charset="0"/>
              </a:rPr>
              <a:t>. 260. – 190. g. </a:t>
            </a:r>
            <a:r>
              <a:rPr lang="hr-HR" sz="2800" dirty="0" err="1" smtClean="0">
                <a:latin typeface="Book Antiqua" pitchFamily="18" charset="0"/>
              </a:rPr>
              <a:t>pr</a:t>
            </a:r>
            <a:r>
              <a:rPr lang="hr-HR" sz="2800" dirty="0" smtClean="0">
                <a:latin typeface="Book Antiqua" pitchFamily="18" charset="0"/>
              </a:rPr>
              <a:t>. Kr.) je uočio da sve točke koje imaju jednak omjer udaljenosti do dvije čvrste točke leže na istoj kružnici</a:t>
            </a:r>
          </a:p>
          <a:p>
            <a:r>
              <a:rPr lang="hr-HR" sz="2800" dirty="0" err="1" smtClean="0">
                <a:latin typeface="Book Antiqua" pitchFamily="18" charset="0"/>
              </a:rPr>
              <a:t>Apolonijeve</a:t>
            </a:r>
            <a:r>
              <a:rPr lang="hr-HR" sz="2800" dirty="0" smtClean="0">
                <a:latin typeface="Book Antiqua" pitchFamily="18" charset="0"/>
              </a:rPr>
              <a:t> kružnice: dvije familije kružnica – prve su one sa svim mogućim omjerima udaljenosti do dvije čvrste točke, a druge su sve kružnice kroz te dvije točke</a:t>
            </a:r>
          </a:p>
          <a:p>
            <a:r>
              <a:rPr lang="hr-HR" sz="2800" dirty="0" smtClean="0">
                <a:latin typeface="Book Antiqua" pitchFamily="18" charset="0"/>
              </a:rPr>
              <a:t>svaka kružnica prve familije je okomita na svaku kružnicu druge</a:t>
            </a:r>
          </a:p>
        </p:txBody>
      </p:sp>
      <p:pic>
        <p:nvPicPr>
          <p:cNvPr id="115714" name="Picture 2" descr="File:Apollonius circle definition label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41" y="4574916"/>
            <a:ext cx="2973016" cy="1995052"/>
          </a:xfrm>
          <a:prstGeom prst="rect">
            <a:avLst/>
          </a:prstGeom>
          <a:noFill/>
        </p:spPr>
      </p:pic>
      <p:pic>
        <p:nvPicPr>
          <p:cNvPr id="115716" name="Picture 4" descr="http://upload.wikimedia.org/wikipedia/commons/thumb/b/b2/Apollonian_circles.svg/350px-Apollonian_circle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32793"/>
            <a:ext cx="5256584" cy="51063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2420888"/>
            <a:ext cx="3096344" cy="17281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0" y="3284984"/>
              <a:ext cx="91440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Diamond 9"/>
            <p:cNvSpPr/>
            <p:nvPr/>
          </p:nvSpPr>
          <p:spPr>
            <a:xfrm>
              <a:off x="4355976" y="3212976"/>
              <a:ext cx="432048" cy="144016"/>
            </a:xfrm>
            <a:prstGeom prst="diamond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9552" y="5553224"/>
            <a:ext cx="8112125" cy="900112"/>
            <a:chOff x="539552" y="5553224"/>
            <a:chExt cx="8112125" cy="900112"/>
          </a:xfrm>
        </p:grpSpPr>
        <p:pic>
          <p:nvPicPr>
            <p:cNvPr id="12" name="Picture 66" descr="frieze7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740452" y="5553224"/>
              <a:ext cx="911225" cy="900112"/>
            </a:xfrm>
            <a:prstGeom prst="rect">
              <a:avLst/>
            </a:prstGeom>
            <a:noFill/>
          </p:spPr>
        </p:pic>
        <p:pic>
          <p:nvPicPr>
            <p:cNvPr id="13" name="Picture 67" descr="frieze7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51452" y="5553224"/>
              <a:ext cx="911225" cy="900112"/>
            </a:xfrm>
            <a:prstGeom prst="rect">
              <a:avLst/>
            </a:prstGeom>
            <a:noFill/>
          </p:spPr>
        </p:pic>
        <p:pic>
          <p:nvPicPr>
            <p:cNvPr id="14" name="Picture 68" descr="frieze7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940227" y="5553224"/>
              <a:ext cx="911225" cy="900112"/>
            </a:xfrm>
            <a:prstGeom prst="rect">
              <a:avLst/>
            </a:prstGeom>
            <a:noFill/>
          </p:spPr>
        </p:pic>
        <p:pic>
          <p:nvPicPr>
            <p:cNvPr id="15" name="Picture 69" descr="frieze7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51227" y="5553224"/>
              <a:ext cx="911225" cy="900112"/>
            </a:xfrm>
            <a:prstGeom prst="rect">
              <a:avLst/>
            </a:prstGeom>
            <a:noFill/>
          </p:spPr>
        </p:pic>
        <p:pic>
          <p:nvPicPr>
            <p:cNvPr id="16" name="Picture 70" descr="frieze7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140002" y="5553224"/>
              <a:ext cx="911225" cy="900112"/>
            </a:xfrm>
            <a:prstGeom prst="rect">
              <a:avLst/>
            </a:prstGeom>
            <a:noFill/>
          </p:spPr>
        </p:pic>
        <p:pic>
          <p:nvPicPr>
            <p:cNvPr id="17" name="Picture 71" descr="frieze7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51002" y="5553224"/>
              <a:ext cx="911225" cy="900112"/>
            </a:xfrm>
            <a:prstGeom prst="rect">
              <a:avLst/>
            </a:prstGeom>
            <a:noFill/>
          </p:spPr>
        </p:pic>
        <p:pic>
          <p:nvPicPr>
            <p:cNvPr id="18" name="Picture 72" descr="frieze7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350889" y="5553224"/>
              <a:ext cx="911225" cy="900112"/>
            </a:xfrm>
            <a:prstGeom prst="rect">
              <a:avLst/>
            </a:prstGeom>
            <a:noFill/>
          </p:spPr>
        </p:pic>
        <p:pic>
          <p:nvPicPr>
            <p:cNvPr id="19" name="Picture 73" descr="frieze7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450777" y="5553224"/>
              <a:ext cx="911225" cy="900112"/>
            </a:xfrm>
            <a:prstGeom prst="rect">
              <a:avLst/>
            </a:prstGeom>
            <a:noFill/>
          </p:spPr>
        </p:pic>
        <p:pic>
          <p:nvPicPr>
            <p:cNvPr id="20" name="Picture 74" descr="frieze7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39552" y="5553224"/>
              <a:ext cx="911225" cy="900112"/>
            </a:xfrm>
            <a:prstGeom prst="rect">
              <a:avLst/>
            </a:prstGeom>
            <a:noFill/>
          </p:spPr>
        </p:pic>
      </p:grpSp>
      <p:sp>
        <p:nvSpPr>
          <p:cNvPr id="21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Grupa </a:t>
            </a:r>
            <a:r>
              <a:rPr lang="hr-HR" i="1" dirty="0" smtClean="0"/>
              <a:t>D</a:t>
            </a:r>
            <a:r>
              <a:rPr lang="hr-HR" baseline="-25000" dirty="0" smtClean="0"/>
              <a:t>2h</a:t>
            </a:r>
            <a:endParaRPr lang="en-US" dirty="0"/>
          </a:p>
        </p:txBody>
      </p:sp>
      <p:pic>
        <p:nvPicPr>
          <p:cNvPr id="22" name="Picture 21" descr="se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0"/>
            <a:ext cx="1085850" cy="1104900"/>
          </a:xfrm>
          <a:prstGeom prst="rect">
            <a:avLst/>
          </a:prstGeom>
        </p:spPr>
      </p:pic>
      <p:pic>
        <p:nvPicPr>
          <p:cNvPr id="23" name="Picture 22" descr="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0"/>
            <a:ext cx="1929754" cy="1628800"/>
          </a:xfrm>
          <a:prstGeom prst="rect">
            <a:avLst/>
          </a:prstGeom>
        </p:spPr>
      </p:pic>
      <p:pic>
        <p:nvPicPr>
          <p:cNvPr id="24" name="Picture 23" descr="rhombus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80560" y="1"/>
            <a:ext cx="1663439" cy="1196752"/>
          </a:xfrm>
          <a:prstGeom prst="rect">
            <a:avLst/>
          </a:prstGeom>
        </p:spPr>
      </p:pic>
      <p:pic>
        <p:nvPicPr>
          <p:cNvPr id="123910" name="Picture 6" descr="http://upload.wikimedia.org/wikipedia/commons/a/a1/Ethylene-3D-ball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2112" y="3429000"/>
            <a:ext cx="2531888" cy="2096295"/>
          </a:xfrm>
          <a:prstGeom prst="rect">
            <a:avLst/>
          </a:prstGeom>
          <a:noFill/>
        </p:spPr>
      </p:pic>
      <p:pic>
        <p:nvPicPr>
          <p:cNvPr id="123912" name="Picture 8" descr="http://as-web-03.syr.edu/as-shared/hudsonlab/images/paracyclophan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293096"/>
            <a:ext cx="1590061" cy="11342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Jedanaesterci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/>
          <a:lstStyle/>
          <a:p>
            <a:r>
              <a:rPr lang="hr-HR" sz="2800" dirty="0" smtClean="0">
                <a:latin typeface="Book Antiqua" pitchFamily="18" charset="0"/>
              </a:rPr>
              <a:t>uspješno se realizira 70 % do 80 % jedanaesteraca.</a:t>
            </a:r>
          </a:p>
          <a:p>
            <a:endParaRPr lang="hr-HR" sz="2800" dirty="0" smtClean="0">
              <a:latin typeface="Book Antiqua" pitchFamily="18" charset="0"/>
              <a:sym typeface="Wingdings" pitchFamily="2" charset="2"/>
            </a:endParaRPr>
          </a:p>
          <a:p>
            <a:endParaRPr lang="hr-HR" sz="2800" dirty="0" smtClean="0">
              <a:latin typeface="Book Antiqua" pitchFamily="18" charset="0"/>
              <a:sym typeface="Wingdings" pitchFamily="2" charset="2"/>
            </a:endParaRPr>
          </a:p>
          <a:p>
            <a:endParaRPr lang="hr-HR" sz="2800" dirty="0" smtClean="0">
              <a:latin typeface="Book Antiqua" pitchFamily="18" charset="0"/>
              <a:sym typeface="Wingdings" pitchFamily="2" charset="2"/>
            </a:endParaRPr>
          </a:p>
          <a:p>
            <a:endParaRPr lang="hr-HR" sz="2800" dirty="0" smtClean="0">
              <a:latin typeface="Book Antiqua" pitchFamily="18" charset="0"/>
              <a:sym typeface="Wingdings" pitchFamily="2" charset="2"/>
            </a:endParaRPr>
          </a:p>
          <a:p>
            <a:endParaRPr lang="hr-HR" sz="2800" dirty="0" smtClean="0">
              <a:latin typeface="Book Antiqua" pitchFamily="18" charset="0"/>
              <a:sym typeface="Wingdings" pitchFamily="2" charset="2"/>
            </a:endParaRPr>
          </a:p>
          <a:p>
            <a:endParaRPr lang="hr-HR" sz="2800" dirty="0" smtClean="0">
              <a:latin typeface="Book Antiqua" pitchFamily="18" charset="0"/>
              <a:sym typeface="Wingdings" pitchFamily="2" charset="2"/>
            </a:endParaRPr>
          </a:p>
          <a:p>
            <a:r>
              <a:rPr lang="hr-HR" sz="2800" dirty="0" smtClean="0">
                <a:latin typeface="Book Antiqua" pitchFamily="18" charset="0"/>
                <a:sym typeface="Wingdings" pitchFamily="2" charset="2"/>
              </a:rPr>
              <a:t>Možda će pucati u sredinu? 1 : 4  80%</a:t>
            </a:r>
          </a:p>
          <a:p>
            <a:r>
              <a:rPr lang="hr-HR" sz="2800" dirty="0" smtClean="0">
                <a:latin typeface="Book Antiqua" pitchFamily="18" charset="0"/>
                <a:sym typeface="Wingdings" pitchFamily="2" charset="2"/>
              </a:rPr>
              <a:t>Možda će promašiti? Recimo da su od 100 izvedenih jedanaesteraca 5 promašeni – od ostalih 95 golman će uloviti njih 19  (100 – 5 – 19)% = 76 %</a:t>
            </a:r>
          </a:p>
        </p:txBody>
      </p:sp>
      <p:pic>
        <p:nvPicPr>
          <p:cNvPr id="4" name="Picture 3" descr="nogometanje2-sli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9772" y="1988840"/>
            <a:ext cx="4104456" cy="2667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9863" y="2901950"/>
          <a:ext cx="8805865" cy="185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982"/>
                <a:gridCol w="754353"/>
                <a:gridCol w="754353"/>
                <a:gridCol w="754353"/>
                <a:gridCol w="754353"/>
                <a:gridCol w="754353"/>
                <a:gridCol w="754353"/>
                <a:gridCol w="754353"/>
                <a:gridCol w="754353"/>
                <a:gridCol w="754353"/>
                <a:gridCol w="754353"/>
                <a:gridCol w="754353"/>
              </a:tblGrid>
              <a:tr h="370681">
                <a:tc>
                  <a:txBody>
                    <a:bodyPr/>
                    <a:lstStyle/>
                    <a:p>
                      <a:r>
                        <a:rPr lang="hr-HR" sz="1800" i="0" dirty="0" smtClean="0"/>
                        <a:t>%</a:t>
                      </a:r>
                      <a:endParaRPr lang="hr-HR" sz="1800" i="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0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3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4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9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10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4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75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74,25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73,5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72,75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72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71,25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70,5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69,75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69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68,25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67,5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5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80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79,2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78,4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77,6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76,8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76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75,2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74,4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73,6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72,8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72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83,33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82,5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81,67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80,83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80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79,17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78,33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77,5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76,67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75,83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75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85,71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84,86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84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83,14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82,29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81,43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80,57</a:t>
                      </a:r>
                      <a:endParaRPr lang="hr-HR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79,71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78,86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78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77,14</a:t>
                      </a:r>
                      <a:endParaRPr lang="hr-HR" sz="1800" dirty="0"/>
                    </a:p>
                  </a:txBody>
                  <a:tcPr marL="91437" marR="91437" marT="45700" marB="4570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4218" name="TextBox 4"/>
          <p:cNvSpPr txBox="1">
            <a:spLocks noChangeArrowheads="1"/>
          </p:cNvSpPr>
          <p:nvPr/>
        </p:nvSpPr>
        <p:spPr bwMode="auto">
          <a:xfrm>
            <a:off x="684213" y="2555875"/>
            <a:ext cx="2493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/>
              <a:t>vjerojatnost promašaja</a:t>
            </a:r>
          </a:p>
        </p:txBody>
      </p:sp>
      <p:sp>
        <p:nvSpPr>
          <p:cNvPr id="4219" name="TextBox 6"/>
          <p:cNvSpPr txBox="1">
            <a:spLocks noChangeArrowheads="1"/>
          </p:cNvSpPr>
          <p:nvPr/>
        </p:nvSpPr>
        <p:spPr bwMode="auto">
          <a:xfrm>
            <a:off x="179512" y="4797152"/>
            <a:ext cx="4073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/>
              <a:t>broj dijelova na koje smo podijelili gol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708400" y="1557338"/>
          <a:ext cx="30591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3" imgW="1117600" imgH="368300" progId="Equation.3">
                  <p:embed/>
                </p:oleObj>
              </mc:Choice>
              <mc:Fallback>
                <p:oleObj name="Equation" r:id="rId3" imgW="1117600" imgH="3683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557338"/>
                        <a:ext cx="3059113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92150"/>
            <a:ext cx="8305800" cy="6492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smtClean="0"/>
              <a:t>Vjerojatnost pogotka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Jedanesterci</a:t>
            </a:r>
            <a:r>
              <a:rPr lang="hr-HR" dirty="0" smtClean="0"/>
              <a:t>, </a:t>
            </a:r>
            <a:r>
              <a:rPr lang="hr-HR" dirty="0" err="1" smtClean="0"/>
              <a:t>jopet</a:t>
            </a:r>
            <a:endParaRPr lang="hr-H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7" y="1268760"/>
            <a:ext cx="8569325" cy="4389438"/>
          </a:xfrm>
        </p:spPr>
        <p:txBody>
          <a:bodyPr/>
          <a:lstStyle/>
          <a:p>
            <a:r>
              <a:rPr lang="hr-HR" sz="2800" dirty="0">
                <a:latin typeface="Book Antiqua" pitchFamily="18" charset="0"/>
                <a:sym typeface="Symbol" pitchFamily="18" charset="2"/>
              </a:rPr>
              <a:t>Zašto su na svjetskim prvenstvima </a:t>
            </a:r>
            <a:r>
              <a:rPr lang="hr-HR" sz="2800" dirty="0" smtClean="0">
                <a:latin typeface="Book Antiqua" pitchFamily="18" charset="0"/>
                <a:sym typeface="Symbol" pitchFamily="18" charset="2"/>
              </a:rPr>
              <a:t>bolji </a:t>
            </a:r>
            <a:r>
              <a:rPr lang="hr-HR" sz="2800" dirty="0">
                <a:latin typeface="Book Antiqua" pitchFamily="18" charset="0"/>
                <a:sym typeface="Symbol" pitchFamily="18" charset="2"/>
              </a:rPr>
              <a:t>uspjesi u </a:t>
            </a:r>
            <a:r>
              <a:rPr lang="hr-HR" sz="2800" dirty="0" smtClean="0">
                <a:latin typeface="Book Antiqua" pitchFamily="18" charset="0"/>
                <a:sym typeface="Symbol" pitchFamily="18" charset="2"/>
              </a:rPr>
              <a:t>izvođenju nego </a:t>
            </a:r>
            <a:r>
              <a:rPr lang="hr-HR" sz="2800" dirty="0">
                <a:latin typeface="Book Antiqua" pitchFamily="18" charset="0"/>
                <a:sym typeface="Symbol" pitchFamily="18" charset="2"/>
              </a:rPr>
              <a:t>u slaboj ligi</a:t>
            </a:r>
            <a:r>
              <a:rPr lang="hr-HR" sz="2800" dirty="0" smtClean="0">
                <a:latin typeface="Book Antiqua" pitchFamily="18" charset="0"/>
                <a:sym typeface="Symbol" pitchFamily="18" charset="2"/>
              </a:rPr>
              <a:t>? Gdje su to bolji golmani odnosno izvođači?</a:t>
            </a:r>
            <a:endParaRPr lang="hr-HR" sz="2800" dirty="0">
              <a:latin typeface="Book Antiqua" pitchFamily="18" charset="0"/>
            </a:endParaRPr>
          </a:p>
          <a:p>
            <a:r>
              <a:rPr lang="hr-HR" sz="2800" dirty="0" smtClean="0">
                <a:latin typeface="Book Antiqua" pitchFamily="18" charset="0"/>
              </a:rPr>
              <a:t>Službene mjere gola: 7,32 m × 2,44 m (8 yd. × 8 ft.) </a:t>
            </a:r>
            <a:r>
              <a:rPr lang="hr-HR" sz="2800" dirty="0" smtClean="0">
                <a:latin typeface="Book Antiqua" pitchFamily="18" charset="0"/>
                <a:sym typeface="Wingdings" panose="05000000000000000000" pitchFamily="2" charset="2"/>
              </a:rPr>
              <a:t> p</a:t>
            </a:r>
            <a:r>
              <a:rPr lang="hr-HR" sz="2800" dirty="0" smtClean="0">
                <a:latin typeface="Book Antiqua" pitchFamily="18" charset="0"/>
              </a:rPr>
              <a:t>ovršina: 17,9 m</a:t>
            </a:r>
            <a:r>
              <a:rPr lang="hr-HR" sz="2800" baseline="30000" dirty="0" smtClean="0">
                <a:latin typeface="Book Antiqua" pitchFamily="18" charset="0"/>
              </a:rPr>
              <a:t>2</a:t>
            </a:r>
            <a:endParaRPr lang="hr-HR" sz="2800" dirty="0" smtClean="0">
              <a:latin typeface="Book Antiqua" pitchFamily="18" charset="0"/>
            </a:endParaRPr>
          </a:p>
          <a:p>
            <a:r>
              <a:rPr lang="hr-HR" sz="2800" dirty="0" smtClean="0">
                <a:latin typeface="Book Antiqua" pitchFamily="18" charset="0"/>
              </a:rPr>
              <a:t>Vratar visine 1,90 m </a:t>
            </a:r>
            <a:r>
              <a:rPr lang="hr-HR" sz="2800" dirty="0" smtClean="0">
                <a:latin typeface="Book Antiqua" pitchFamily="18" charset="0"/>
                <a:sym typeface="Wingdings" pitchFamily="2" charset="2"/>
              </a:rPr>
              <a:t> raspon ruku 1,90 m, ramena na visini 1,60 m  pokriva površinu oko 1,60 m × 1,90 m + ½ 0,95</a:t>
            </a:r>
            <a:r>
              <a:rPr lang="hr-HR" sz="2800" baseline="30000" dirty="0" smtClean="0">
                <a:latin typeface="Book Antiqua" pitchFamily="18" charset="0"/>
              </a:rPr>
              <a:t>2</a:t>
            </a:r>
            <a:r>
              <a:rPr lang="hr-HR" sz="2800" dirty="0" smtClean="0">
                <a:latin typeface="Book Antiqua" pitchFamily="18" charset="0"/>
                <a:sym typeface="Wingdings" pitchFamily="2" charset="2"/>
              </a:rPr>
              <a:t> </a:t>
            </a:r>
            <a:r>
              <a:rPr lang="hr-HR" sz="2800" dirty="0" smtClean="0">
                <a:latin typeface="Book Antiqua" pitchFamily="18" charset="0"/>
              </a:rPr>
              <a:t>m</a:t>
            </a:r>
            <a:r>
              <a:rPr lang="hr-HR" sz="2800" baseline="30000" dirty="0" smtClean="0">
                <a:latin typeface="Book Antiqua" pitchFamily="18" charset="0"/>
              </a:rPr>
              <a:t>2 </a:t>
            </a:r>
            <a:r>
              <a:rPr lang="hr-HR" sz="2800" dirty="0" smtClean="0">
                <a:latin typeface="Book Antiqua" pitchFamily="18" charset="0"/>
                <a:sym typeface="Symbol" pitchFamily="18" charset="2"/>
              </a:rPr>
              <a:t>  4,46 </a:t>
            </a:r>
            <a:r>
              <a:rPr lang="hr-HR" sz="2800" dirty="0" smtClean="0">
                <a:latin typeface="Book Antiqua" pitchFamily="18" charset="0"/>
              </a:rPr>
              <a:t>m</a:t>
            </a:r>
            <a:r>
              <a:rPr lang="hr-HR" sz="2800" baseline="30000" dirty="0" smtClean="0">
                <a:latin typeface="Book Antiqua" pitchFamily="18" charset="0"/>
              </a:rPr>
              <a:t>2</a:t>
            </a:r>
            <a:endParaRPr lang="hr-HR" sz="2800" dirty="0" smtClean="0">
              <a:latin typeface="Book Antiqua" pitchFamily="18" charset="0"/>
              <a:sym typeface="Symbol" pitchFamily="18" charset="2"/>
            </a:endParaRPr>
          </a:p>
          <a:p>
            <a:r>
              <a:rPr lang="hr-HR" sz="2800" dirty="0" smtClean="0">
                <a:latin typeface="Book Antiqua" pitchFamily="18" charset="0"/>
                <a:sym typeface="Symbol" pitchFamily="18" charset="2"/>
              </a:rPr>
              <a:t>malo manje od 25% površine gola!</a:t>
            </a:r>
          </a:p>
        </p:txBody>
      </p:sp>
      <p:pic>
        <p:nvPicPr>
          <p:cNvPr id="93186" name="Picture 2" descr="priroda-slik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51" y="4509120"/>
            <a:ext cx="1723356" cy="23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2564904"/>
            <a:ext cx="439248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GOL</a:t>
            </a:r>
            <a:endParaRPr lang="hr-HR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A sad, Pitagora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996952"/>
            <a:ext cx="1099981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2,44 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1988840"/>
            <a:ext cx="1099981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3,66 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988840"/>
            <a:ext cx="1099981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3,66 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708920"/>
            <a:ext cx="1099981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4,40 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211960" y="4077072"/>
            <a:ext cx="1080120" cy="108012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32040" y="4509120"/>
            <a:ext cx="1263487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10,88 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059832" y="2564904"/>
            <a:ext cx="1152128" cy="259228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39752" y="3861048"/>
            <a:ext cx="1247329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11,74 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3848" y="1196752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i="1" dirty="0" smtClean="0"/>
              <a:t>x </a:t>
            </a:r>
            <a:r>
              <a:rPr lang="hr-HR" sz="2800" dirty="0" smtClean="0"/>
              <a:t>km/h  = 0,278</a:t>
            </a:r>
            <a:r>
              <a:rPr lang="hr-HR" sz="2800" i="1" dirty="0" smtClean="0"/>
              <a:t>x </a:t>
            </a:r>
            <a:r>
              <a:rPr lang="hr-HR" sz="2800" dirty="0" smtClean="0"/>
              <a:t>m/s</a:t>
            </a:r>
            <a:endParaRPr lang="en-US" sz="2800" i="1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059832" y="2564904"/>
            <a:ext cx="2232248" cy="151216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2542" y="5039672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pozicija izvođenja jedanaesterca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11" grpId="0" animBg="1"/>
      <p:bldP spid="19" grpId="0" animBg="1"/>
      <p:bldP spid="25" grpId="0" animBg="1"/>
      <p:bldP spid="2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Od rođendana do rođendana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B9D9-DBF0-4F98-9E95-443861B05950}" type="slidenum">
              <a:rPr lang="hr-HR" smtClean="0"/>
              <a:pPr/>
              <a:t>26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6" y="2204864"/>
            <a:ext cx="8190395" cy="4509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520" y="1268760"/>
                <a:ext cx="8712968" cy="808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365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365</m:t>
                                  </m:r>
                                </m:den>
                              </m:f>
                            </m:e>
                          </m:d>
                          <m:r>
                            <a:rPr lang="en-GB" i="1">
                              <a:latin typeface="Cambria Math"/>
                            </a:rPr>
                            <m:t>·…∙</m:t>
                          </m:r>
                          <m:d>
                            <m:d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365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>
                                  <a:latin typeface="Cambria Math"/>
                                </a:rPr>
                                <m:t>365·364·363·...·(366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/>
                                </a:rPr>
                                <m:t>n</m:t>
                              </m:r>
                              <m:r>
                                <a:rPr lang="en-GB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365</m:t>
                              </m:r>
                              <m:r>
                                <a:rPr lang="hr-HR" b="0" i="1" baseline="30000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712968" cy="80823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550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Pošteni koeficijenti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968552"/>
          </a:xfrm>
        </p:spPr>
        <p:txBody>
          <a:bodyPr/>
          <a:lstStyle/>
          <a:p>
            <a:r>
              <a:rPr lang="hr-HR" sz="2800" dirty="0" smtClean="0"/>
              <a:t>Ako je </a:t>
            </a:r>
            <a:r>
              <a:rPr lang="en-US" sz="2800" i="1" dirty="0" smtClean="0"/>
              <a:t>P</a:t>
            </a:r>
            <a:r>
              <a:rPr lang="en-US" sz="2800" dirty="0" smtClean="0"/>
              <a:t> </a:t>
            </a:r>
            <a:r>
              <a:rPr lang="hr-HR" sz="2800" dirty="0" smtClean="0"/>
              <a:t>vjerojatnost dobitka, onda je 1</a:t>
            </a:r>
            <a:r>
              <a:rPr lang="en-US" sz="2800" dirty="0" smtClean="0"/>
              <a:t>−</a:t>
            </a:r>
            <a:r>
              <a:rPr lang="en-US" sz="2800" i="1" dirty="0" smtClean="0"/>
              <a:t>P</a:t>
            </a:r>
            <a:r>
              <a:rPr lang="en-US" sz="2800" dirty="0" smtClean="0"/>
              <a:t> </a:t>
            </a:r>
            <a:r>
              <a:rPr lang="hr-HR" sz="2800" dirty="0" smtClean="0"/>
              <a:t> vjerojatnost gubitka i omjer (</a:t>
            </a:r>
            <a:r>
              <a:rPr lang="hr-HR" sz="2800" dirty="0"/>
              <a:t>1</a:t>
            </a:r>
            <a:r>
              <a:rPr lang="en-US" sz="2800" dirty="0"/>
              <a:t>−</a:t>
            </a:r>
            <a:r>
              <a:rPr lang="en-US" sz="2800" i="1" dirty="0" smtClean="0"/>
              <a:t>P</a:t>
            </a:r>
            <a:r>
              <a:rPr lang="hr-HR" sz="2800" dirty="0" smtClean="0"/>
              <a:t>) : </a:t>
            </a:r>
            <a:r>
              <a:rPr lang="hr-HR" sz="2800" i="1" dirty="0" smtClean="0"/>
              <a:t>P </a:t>
            </a:r>
            <a:r>
              <a:rPr lang="hr-HR" sz="2800" dirty="0" smtClean="0"/>
              <a:t>je pošten</a:t>
            </a:r>
          </a:p>
          <a:p>
            <a:r>
              <a:rPr lang="hr-HR" sz="2800" dirty="0" smtClean="0"/>
              <a:t>npr. </a:t>
            </a:r>
            <a:r>
              <a:rPr lang="hr-HR" sz="2800" i="1" dirty="0" smtClean="0"/>
              <a:t>P = </a:t>
            </a:r>
            <a:r>
              <a:rPr lang="hr-HR" sz="2800" dirty="0" smtClean="0"/>
              <a:t>½ - u jednom od dva slučaja dobivaš, odnosno jednako je vjerojatno dobiti i izgubiti pa je pošteni omjer 1:1 (koeficijent 2)</a:t>
            </a:r>
          </a:p>
          <a:p>
            <a:r>
              <a:rPr lang="hr-HR" sz="2800" dirty="0" smtClean="0"/>
              <a:t>ako je pak </a:t>
            </a:r>
            <a:r>
              <a:rPr lang="hr-HR" sz="2800" i="1" dirty="0" smtClean="0"/>
              <a:t>P</a:t>
            </a:r>
            <a:r>
              <a:rPr lang="hr-HR" sz="2800" dirty="0" smtClean="0"/>
              <a:t> = 2/5, znači da je pošteni omjer 3:2 (koeficijent 2,5)</a:t>
            </a:r>
          </a:p>
          <a:p>
            <a:r>
              <a:rPr lang="hr-HR" sz="2800" dirty="0" smtClean="0"/>
              <a:t>ako je ponuđen koeficijent 2,6 znači da je kladionica procijenila vjerojatnost na 1/2,6 = 38,46 %</a:t>
            </a:r>
          </a:p>
          <a:p>
            <a:r>
              <a:rPr lang="hr-HR" sz="2800" dirty="0" smtClean="0"/>
              <a:t>na taj način kladionice i kockarske kuće legalno zarađuju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B9D9-DBF0-4F98-9E95-443861B05950}" type="slidenum">
              <a:rPr lang="hr-HR" smtClean="0"/>
              <a:pPr/>
              <a:t>27</a:t>
            </a:fld>
            <a:endParaRPr lang="hr-H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545487"/>
              </p:ext>
            </p:extLst>
          </p:nvPr>
        </p:nvGraphicFramePr>
        <p:xfrm>
          <a:off x="3275856" y="5944518"/>
          <a:ext cx="2020813" cy="80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6" name="Equation" r:id="rId3" imgW="419040" imgH="203040" progId="Equation.3">
                  <p:embed/>
                </p:oleObj>
              </mc:Choice>
              <mc:Fallback>
                <p:oleObj name="Equation" r:id="rId3" imgW="41904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944518"/>
                        <a:ext cx="2020813" cy="8069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66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Normalna razdioba u nogometu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464496"/>
          </a:xfrm>
        </p:spPr>
        <p:txBody>
          <a:bodyPr/>
          <a:lstStyle/>
          <a:p>
            <a:r>
              <a:rPr lang="hr-HR" sz="2800" dirty="0" smtClean="0"/>
              <a:t>razmišljamo li o konačnom ishodu nekog nacionalnog prvenstva, jasno je da je na konačnu tablicu utjecao i efekt slučaja</a:t>
            </a:r>
          </a:p>
          <a:p>
            <a:r>
              <a:rPr lang="hr-HR" sz="2800" dirty="0" smtClean="0"/>
              <a:t>u profesionalnom nogometu neodlučeni ishodi se pojavljuju u otprilike 20% do 25% utakmica (recimo, lanjska </a:t>
            </a:r>
            <a:r>
              <a:rPr lang="hr-HR" sz="2800" dirty="0" err="1" smtClean="0"/>
              <a:t>Bundesliga</a:t>
            </a:r>
            <a:r>
              <a:rPr lang="hr-HR" sz="2800" dirty="0" smtClean="0"/>
              <a:t>: 64/306 = 20,9 %)</a:t>
            </a:r>
            <a:r>
              <a:rPr lang="hr-HR" altLang="sr-Latn-RS" sz="2800" dirty="0"/>
              <a:t> </a:t>
            </a:r>
            <a:endParaRPr lang="hr-HR" altLang="sr-Latn-RS" sz="2800" dirty="0" smtClean="0"/>
          </a:p>
          <a:p>
            <a:r>
              <a:rPr lang="hr-HR" altLang="sr-Latn-RS" sz="2800" dirty="0" smtClean="0"/>
              <a:t>razumno </a:t>
            </a:r>
            <a:r>
              <a:rPr lang="hr-HR" altLang="sr-Latn-RS" sz="2800" dirty="0"/>
              <a:t>je pretpostaviti da je za svaku momčad ostvareni broj bodova ujedno i </a:t>
            </a:r>
            <a:r>
              <a:rPr lang="hr-HR" altLang="sr-Latn-RS" sz="2800" dirty="0" smtClean="0"/>
              <a:t>najvjerojatniji, </a:t>
            </a:r>
            <a:r>
              <a:rPr lang="hr-HR" altLang="sr-Latn-RS" sz="2800" dirty="0"/>
              <a:t>ali je objektivno mogao biti i donekle drugačiji</a:t>
            </a:r>
          </a:p>
          <a:p>
            <a:pPr marL="0" indent="0">
              <a:buNone/>
            </a:pPr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279019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78625" cy="1143000"/>
          </a:xfrm>
        </p:spPr>
        <p:txBody>
          <a:bodyPr/>
          <a:lstStyle/>
          <a:p>
            <a:r>
              <a:rPr lang="hr-HR" altLang="sr-Latn-RS" b="1" dirty="0" smtClean="0"/>
              <a:t>„Idealna” liga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5537" y="1268413"/>
            <a:ext cx="8280152" cy="648419"/>
          </a:xfrm>
        </p:spPr>
        <p:txBody>
          <a:bodyPr/>
          <a:lstStyle/>
          <a:p>
            <a:r>
              <a:rPr lang="hr-HR" altLang="sr-Latn-RS" i="1" dirty="0" smtClean="0"/>
              <a:t>n</a:t>
            </a:r>
            <a:r>
              <a:rPr lang="hr-HR" altLang="sr-Latn-RS" dirty="0" smtClean="0"/>
              <a:t> = broj momčadi </a:t>
            </a:r>
            <a:r>
              <a:rPr lang="hr-HR" altLang="sr-Latn-RS" dirty="0" smtClean="0">
                <a:sym typeface="Wingdings" panose="05000000000000000000" pitchFamily="2" charset="2"/>
              </a:rPr>
              <a:t> </a:t>
            </a:r>
            <a:r>
              <a:rPr lang="hr-HR" altLang="sr-Latn-RS" i="1" dirty="0" smtClean="0"/>
              <a:t>N</a:t>
            </a:r>
            <a:r>
              <a:rPr lang="hr-HR" altLang="sr-Latn-RS" dirty="0" smtClean="0"/>
              <a:t> = 2(</a:t>
            </a:r>
            <a:r>
              <a:rPr lang="hr-HR" altLang="sr-Latn-RS" i="1" dirty="0" smtClean="0"/>
              <a:t>n</a:t>
            </a:r>
            <a:r>
              <a:rPr lang="hr-HR" altLang="sr-Latn-RS" dirty="0" smtClean="0"/>
              <a:t> −1) utakmica</a:t>
            </a:r>
            <a:endParaRPr lang="hr-HR" altLang="sr-Latn-RS" i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9025" y="1916832"/>
            <a:ext cx="8353176" cy="4680520"/>
          </a:xfrm>
        </p:spPr>
        <p:txBody>
          <a:bodyPr/>
          <a:lstStyle/>
          <a:p>
            <a:r>
              <a:rPr lang="hr-HR" altLang="sr-Latn-RS" dirty="0" smtClean="0"/>
              <a:t>uzmimo da su svi podjednako jaki</a:t>
            </a:r>
          </a:p>
          <a:p>
            <a:r>
              <a:rPr lang="hr-HR" altLang="sr-Latn-RS" dirty="0" smtClean="0"/>
              <a:t>vjerojatnost neodlučenog ćemo procijeniti na 30% = 6/20</a:t>
            </a:r>
          </a:p>
          <a:p>
            <a:r>
              <a:rPr lang="hr-HR" altLang="sr-Latn-RS" dirty="0" smtClean="0"/>
              <a:t>vjerojatnost pobjede = vjerojatnost gubitka = 35% = 7/20</a:t>
            </a:r>
          </a:p>
          <a:p>
            <a:r>
              <a:rPr lang="hr-HR" altLang="sr-Latn-RS" dirty="0" smtClean="0"/>
              <a:t>hoće na kraju svi imati podjednako bodova?</a:t>
            </a:r>
          </a:p>
          <a:p>
            <a:r>
              <a:rPr lang="hr-HR" altLang="sr-Latn-RS" dirty="0" smtClean="0"/>
              <a:t>isprobajmo!</a:t>
            </a:r>
          </a:p>
        </p:txBody>
      </p:sp>
    </p:spTree>
    <p:extLst>
      <p:ext uri="{BB962C8B-B14F-4D97-AF65-F5344CB8AC3E}">
        <p14:creationId xmlns:p14="http://schemas.microsoft.com/office/powerpoint/2010/main" val="2304511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036050" cy="981075"/>
          </a:xfrm>
        </p:spPr>
        <p:txBody>
          <a:bodyPr/>
          <a:lstStyle/>
          <a:p>
            <a:pPr eaLnBrk="1" hangingPunct="1"/>
            <a:r>
              <a:rPr lang="hr-HR" sz="3600" b="1" dirty="0" smtClean="0">
                <a:latin typeface="Book Antiqua" pitchFamily="18" charset="0"/>
              </a:rPr>
              <a:t>Nogomet i matematika???</a:t>
            </a:r>
            <a:endParaRPr lang="en-US" sz="3600" b="1" dirty="0" smtClean="0">
              <a:latin typeface="Book Antiqua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856662" cy="5834063"/>
          </a:xfrm>
        </p:spPr>
        <p:txBody>
          <a:bodyPr/>
          <a:lstStyle/>
          <a:p>
            <a:pPr eaLnBrk="1" hangingPunct="1"/>
            <a:r>
              <a:rPr lang="hr-HR" b="1" dirty="0" smtClean="0"/>
              <a:t>Geometrijom?</a:t>
            </a:r>
          </a:p>
          <a:p>
            <a:pPr eaLnBrk="1" hangingPunct="1"/>
            <a:r>
              <a:rPr lang="hr-HR" dirty="0" smtClean="0"/>
              <a:t>Lopta mora biti “</a:t>
            </a:r>
            <a:r>
              <a:rPr lang="hr-HR" i="1" dirty="0" smtClean="0"/>
              <a:t>kuglastog oblika, iz kože ili drugog pogodnog materijala, opsega najmanje 68 i najviše 70 centimetara, na početku utakmice mase najmanje 410 i najviše 450 grama te tlaka između 0,6 i 1,</a:t>
            </a:r>
            <a:r>
              <a:rPr lang="hr-HR" i="1" dirty="0" err="1" smtClean="0"/>
              <a:t>1</a:t>
            </a:r>
            <a:r>
              <a:rPr lang="hr-HR" i="1" dirty="0" smtClean="0"/>
              <a:t> atmosfere</a:t>
            </a:r>
            <a:r>
              <a:rPr lang="hr-HR" dirty="0" smtClean="0"/>
              <a:t>” (misli se na višak tlaka u odnosu na okolinu)</a:t>
            </a:r>
          </a:p>
          <a:p>
            <a:pPr eaLnBrk="1" hangingPunct="1"/>
            <a:r>
              <a:rPr lang="hr-HR" dirty="0" smtClean="0"/>
              <a:t>pravokutni teren s ucrtanim linijama – dužine, pravokutnici, kružnica, kružni lukovi</a:t>
            </a:r>
          </a:p>
          <a:p>
            <a:pPr eaLnBrk="1" hangingPunct="1"/>
            <a:r>
              <a:rPr lang="hr-HR" dirty="0" smtClean="0"/>
              <a:t>mjere definirane u anglosaksonskim jedinicama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Simulacija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4924" b="2813"/>
          <a:stretch/>
        </p:blipFill>
        <p:spPr>
          <a:xfrm>
            <a:off x="251520" y="3983806"/>
            <a:ext cx="4320480" cy="270625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39939"/>
          <a:stretch/>
        </p:blipFill>
        <p:spPr>
          <a:xfrm>
            <a:off x="5073219" y="4153978"/>
            <a:ext cx="3613581" cy="2704022"/>
          </a:xfrm>
          <a:prstGeom prst="rect">
            <a:avLst/>
          </a:prstGeom>
        </p:spPr>
      </p:pic>
      <p:pic>
        <p:nvPicPr>
          <p:cNvPr id="144390" name="Picture 6" descr="http://www.gmdice.com/media/catalog/product/cache/1/image/9df78eab33525d08d6e5fb8d27136e95/2/0/20-sided-d10-opaque-blue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2287860" cy="22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3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hr-HR" dirty="0" smtClean="0"/>
              <a:t>Očekivanje i devijacija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22722"/>
            <a:ext cx="8229600" cy="4929411"/>
          </a:xfrm>
        </p:spPr>
        <p:txBody>
          <a:bodyPr/>
          <a:lstStyle/>
          <a:p>
            <a:r>
              <a:rPr lang="hr-HR" altLang="sr-Latn-RS" sz="2800" dirty="0"/>
              <a:t>očekivani broj bodova po utakmici je </a:t>
            </a:r>
            <a:endParaRPr lang="hr-HR" altLang="sr-Latn-RS" sz="2800" dirty="0" smtClean="0"/>
          </a:p>
          <a:p>
            <a:r>
              <a:rPr lang="hr-HR" sz="2800" dirty="0" smtClean="0"/>
              <a:t>0</a:t>
            </a:r>
            <a:r>
              <a:rPr lang="hr-HR" sz="2800" dirty="0">
                <a:sym typeface="Symbol" panose="05050102010706020507" pitchFamily="18" charset="2"/>
              </a:rPr>
              <a:t></a:t>
            </a:r>
            <a:r>
              <a:rPr lang="hr-HR" sz="2800" dirty="0"/>
              <a:t>0,35 + 1</a:t>
            </a:r>
            <a:r>
              <a:rPr lang="hr-HR" sz="2800" dirty="0">
                <a:sym typeface="Symbol" panose="05050102010706020507" pitchFamily="18" charset="2"/>
              </a:rPr>
              <a:t></a:t>
            </a:r>
            <a:r>
              <a:rPr lang="hr-HR" sz="2800" dirty="0"/>
              <a:t>0,3 + 3</a:t>
            </a:r>
            <a:r>
              <a:rPr lang="hr-HR" sz="2800" dirty="0">
                <a:sym typeface="Symbol" panose="05050102010706020507" pitchFamily="18" charset="2"/>
              </a:rPr>
              <a:t></a:t>
            </a:r>
            <a:r>
              <a:rPr lang="hr-HR" sz="2800" dirty="0"/>
              <a:t>0,35 = </a:t>
            </a:r>
            <a:r>
              <a:rPr lang="hr-HR" sz="2800" dirty="0" smtClean="0"/>
              <a:t>1,35</a:t>
            </a:r>
          </a:p>
          <a:p>
            <a:r>
              <a:rPr lang="hr-HR" sz="2800" i="1" dirty="0" smtClean="0"/>
              <a:t>N</a:t>
            </a:r>
            <a:r>
              <a:rPr lang="hr-HR" sz="2800" dirty="0" smtClean="0"/>
              <a:t> utakmica --- 1,35</a:t>
            </a:r>
            <a:r>
              <a:rPr lang="hr-HR" sz="2800" i="1" dirty="0" smtClean="0"/>
              <a:t>N</a:t>
            </a:r>
          </a:p>
          <a:p>
            <a:r>
              <a:rPr lang="hr-HR" altLang="sr-Latn-RS" sz="2800" i="1" dirty="0" smtClean="0"/>
              <a:t>n</a:t>
            </a:r>
            <a:r>
              <a:rPr lang="hr-HR" altLang="sr-Latn-RS" sz="2800" dirty="0" smtClean="0"/>
              <a:t> </a:t>
            </a:r>
            <a:r>
              <a:rPr lang="hr-HR" altLang="sr-Latn-RS" sz="2800" dirty="0"/>
              <a:t>= </a:t>
            </a:r>
            <a:r>
              <a:rPr lang="hr-HR" altLang="sr-Latn-RS" sz="2800" dirty="0" smtClean="0"/>
              <a:t>10 </a:t>
            </a:r>
            <a:r>
              <a:rPr lang="hr-HR" altLang="sr-Latn-RS" sz="2800" dirty="0">
                <a:sym typeface="Wingdings" panose="05000000000000000000" pitchFamily="2" charset="2"/>
              </a:rPr>
              <a:t> </a:t>
            </a:r>
            <a:r>
              <a:rPr lang="hr-HR" altLang="sr-Latn-RS" sz="2800" i="1" dirty="0"/>
              <a:t>N</a:t>
            </a:r>
            <a:r>
              <a:rPr lang="hr-HR" altLang="sr-Latn-RS" sz="2800" dirty="0"/>
              <a:t> = </a:t>
            </a:r>
            <a:r>
              <a:rPr lang="hr-HR" altLang="sr-Latn-RS" sz="2800" dirty="0" smtClean="0"/>
              <a:t>18 </a:t>
            </a:r>
            <a:r>
              <a:rPr lang="hr-HR" altLang="sr-Latn-RS" sz="2800" dirty="0">
                <a:sym typeface="Wingdings" panose="05000000000000000000" pitchFamily="2" charset="2"/>
              </a:rPr>
              <a:t> </a:t>
            </a:r>
            <a:r>
              <a:rPr lang="hr-HR" altLang="sr-Latn-RS" sz="2800" dirty="0" smtClean="0">
                <a:sym typeface="Symbol" panose="05050102010706020507" pitchFamily="18" charset="2"/>
              </a:rPr>
              <a:t>24,3</a:t>
            </a:r>
          </a:p>
          <a:p>
            <a:r>
              <a:rPr lang="hr-HR" altLang="sr-Latn-RS" sz="2800" dirty="0" smtClean="0">
                <a:sym typeface="Symbol" panose="05050102010706020507" pitchFamily="18" charset="2"/>
              </a:rPr>
              <a:t>no, podaci se uvijek rasipaju oko sredine</a:t>
            </a:r>
            <a:endParaRPr lang="hr-HR" altLang="sr-Latn-RS" sz="2800" dirty="0">
              <a:sym typeface="Symbol" panose="05050102010706020507" pitchFamily="18" charset="2"/>
            </a:endParaRPr>
          </a:p>
          <a:p>
            <a:r>
              <a:rPr lang="hr-HR" altLang="sr-Latn-RS" sz="2800" dirty="0" smtClean="0">
                <a:sym typeface="Symbol" panose="05050102010706020507" pitchFamily="18" charset="2"/>
              </a:rPr>
              <a:t>standardna devijacija za jednu utakmicu:</a:t>
            </a:r>
          </a:p>
          <a:p>
            <a:endParaRPr lang="hr-HR" altLang="sr-Latn-RS" sz="2800" dirty="0">
              <a:sym typeface="Symbol" panose="05050102010706020507" pitchFamily="18" charset="2"/>
            </a:endParaRPr>
          </a:p>
          <a:p>
            <a:r>
              <a:rPr lang="hr-HR" sz="2800" dirty="0">
                <a:sym typeface="Symbol"/>
              </a:rPr>
              <a:t>ako pretpostavimo </a:t>
            </a:r>
            <a:r>
              <a:rPr lang="hr-HR" sz="2800" dirty="0" err="1">
                <a:sym typeface="Symbol"/>
              </a:rPr>
              <a:t>nekoreliranost</a:t>
            </a:r>
            <a:r>
              <a:rPr lang="hr-HR" sz="2800" dirty="0">
                <a:sym typeface="Symbol"/>
              </a:rPr>
              <a:t> rezultatâ</a:t>
            </a:r>
            <a:r>
              <a:rPr lang="hr-HR" sz="2800" dirty="0" smtClean="0">
                <a:sym typeface="Symbol"/>
              </a:rPr>
              <a:t>: za čitavo prvenstvo </a:t>
            </a:r>
            <a:endParaRPr lang="hr-HR" sz="2800" dirty="0"/>
          </a:p>
          <a:p>
            <a:endParaRPr lang="hr-HR" altLang="sr-Latn-RS" sz="2800" dirty="0" smtClean="0"/>
          </a:p>
          <a:p>
            <a:r>
              <a:rPr lang="hr-HR" altLang="sr-Latn-RS" sz="2800" dirty="0" smtClean="0"/>
              <a:t>dakle: većina (oko 2/3) momčadi trebale bi imati 19 do 30 bodova</a:t>
            </a:r>
            <a:endParaRPr lang="hr-HR" sz="28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683568" y="3861048"/>
          <a:ext cx="75279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0" name="Equation" r:id="rId3" imgW="3759120" imgH="279360" progId="Equation.3">
                  <p:embed/>
                </p:oleObj>
              </mc:Choice>
              <mc:Fallback>
                <p:oleObj name="Equation" r:id="rId3" imgW="3759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861048"/>
                        <a:ext cx="75279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037740"/>
              </p:ext>
            </p:extLst>
          </p:nvPr>
        </p:nvGraphicFramePr>
        <p:xfrm>
          <a:off x="3563888" y="5201948"/>
          <a:ext cx="16065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1" name="Equation" r:id="rId5" imgW="825480" imgH="241200" progId="Equation.3">
                  <p:embed/>
                </p:oleObj>
              </mc:Choice>
              <mc:Fallback>
                <p:oleObj name="Equation" r:id="rId5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201948"/>
                        <a:ext cx="16065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923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" y="0"/>
            <a:ext cx="9118775" cy="6858000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10" idx="1"/>
          </p:cNvCxnSpPr>
          <p:nvPr/>
        </p:nvCxnSpPr>
        <p:spPr>
          <a:xfrm flipH="1">
            <a:off x="179512" y="3356992"/>
            <a:ext cx="84095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89040" y="3172326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45,9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79512" y="4725144"/>
            <a:ext cx="84095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9512" y="2708920"/>
            <a:ext cx="84095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00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hr-HR" altLang="sr-Latn-RS" b="1" smtClean="0"/>
              <a:t>Vjerojatnost da je prvak najbolji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8435975" cy="5329237"/>
          </a:xfrm>
        </p:spPr>
        <p:txBody>
          <a:bodyPr/>
          <a:lstStyle/>
          <a:p>
            <a:r>
              <a:rPr lang="hr-HR" altLang="sr-Latn-RS" dirty="0" smtClean="0"/>
              <a:t>na ukupne bodove utječe i efekt sreće</a:t>
            </a:r>
          </a:p>
          <a:p>
            <a:r>
              <a:rPr lang="hr-HR" altLang="sr-Latn-RS" dirty="0" smtClean="0"/>
              <a:t>razumno je pretpostaviti da je za svaku momčad ostvareni broj bodova ujedno i najvjerojatniji, ali je objektivno mogao biti i donekle drugačiji</a:t>
            </a:r>
          </a:p>
          <a:p>
            <a:r>
              <a:rPr lang="hr-HR" altLang="sr-Latn-RS" dirty="0" smtClean="0"/>
              <a:t>standardna devijacija za uravnoteženo prvenstvo s 18 momčadi bila bi 7,65 pa uzmimo veću: 9</a:t>
            </a:r>
            <a:endParaRPr lang="hr-HR" altLang="sr-Latn-RS" dirty="0" smtClean="0">
              <a:sym typeface="Symbol" panose="05050102010706020507" pitchFamily="18" charset="2"/>
            </a:endParaRPr>
          </a:p>
          <a:p>
            <a:r>
              <a:rPr lang="hr-HR" altLang="sr-Latn-RS" dirty="0" smtClean="0">
                <a:sym typeface="Symbol" panose="05050102010706020507" pitchFamily="18" charset="2"/>
              </a:rPr>
              <a:t>Bayern vs. BVB: 90 </a:t>
            </a:r>
            <a:r>
              <a:rPr lang="hr-HR" altLang="sr-Latn-RS" i="1" dirty="0">
                <a:sym typeface="Symbol" panose="05050102010706020507" pitchFamily="18" charset="2"/>
              </a:rPr>
              <a:t>vs.</a:t>
            </a:r>
            <a:r>
              <a:rPr lang="hr-HR" altLang="sr-Latn-RS" dirty="0">
                <a:sym typeface="Symbol" panose="05050102010706020507" pitchFamily="18" charset="2"/>
              </a:rPr>
              <a:t> </a:t>
            </a:r>
            <a:r>
              <a:rPr lang="hr-HR" altLang="sr-Latn-RS" dirty="0" smtClean="0">
                <a:sym typeface="Symbol" panose="05050102010706020507" pitchFamily="18" charset="2"/>
              </a:rPr>
              <a:t>71</a:t>
            </a:r>
            <a:endParaRPr lang="hr-HR" altLang="sr-Latn-RS" i="1" dirty="0">
              <a:sym typeface="Symbol" panose="05050102010706020507" pitchFamily="18" charset="2"/>
            </a:endParaRPr>
          </a:p>
          <a:p>
            <a:r>
              <a:rPr lang="hr-HR" altLang="sr-Latn-RS" dirty="0"/>
              <a:t>mogući bodovi: 0 do 102 </a:t>
            </a:r>
          </a:p>
          <a:p>
            <a:pPr marL="0" indent="0">
              <a:buNone/>
            </a:pPr>
            <a:endParaRPr lang="hr-HR" altLang="sr-Latn-RS" b="1" dirty="0" smtClean="0"/>
          </a:p>
        </p:txBody>
      </p:sp>
    </p:spTree>
    <p:extLst>
      <p:ext uri="{BB962C8B-B14F-4D97-AF65-F5344CB8AC3E}">
        <p14:creationId xmlns:p14="http://schemas.microsoft.com/office/powerpoint/2010/main" val="221677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619250" y="0"/>
            <a:ext cx="6048375" cy="1143000"/>
          </a:xfrm>
        </p:spPr>
        <p:txBody>
          <a:bodyPr/>
          <a:lstStyle/>
          <a:p>
            <a:r>
              <a:rPr lang="hr-HR" altLang="sr-Latn-RS" b="1" dirty="0" smtClean="0"/>
              <a:t>Bayern </a:t>
            </a:r>
            <a:r>
              <a:rPr lang="hr-HR" altLang="sr-Latn-RS" b="1" i="1" dirty="0" smtClean="0"/>
              <a:t>vs</a:t>
            </a:r>
            <a:r>
              <a:rPr lang="hr-HR" altLang="sr-Latn-RS" b="1" dirty="0" smtClean="0"/>
              <a:t>. BVB 2013./14.</a:t>
            </a:r>
          </a:p>
        </p:txBody>
      </p:sp>
      <p:sp>
        <p:nvSpPr>
          <p:cNvPr id="37891" name="Content Placeholder 3"/>
          <p:cNvSpPr>
            <a:spLocks noGrp="1"/>
          </p:cNvSpPr>
          <p:nvPr>
            <p:ph sz="quarter" idx="2"/>
          </p:nvPr>
        </p:nvSpPr>
        <p:spPr>
          <a:xfrm>
            <a:off x="250825" y="836712"/>
            <a:ext cx="8569325" cy="5113337"/>
          </a:xfrm>
        </p:spPr>
        <p:txBody>
          <a:bodyPr/>
          <a:lstStyle/>
          <a:p>
            <a:r>
              <a:rPr lang="hr-HR" altLang="sr-Latn-RS" sz="2800" dirty="0" smtClean="0"/>
              <a:t>treba za svaki mogući broj bodova Bayerna izračunati umnožak vjerojatnosti da je Bayern ostvario toliko bodova i da je pritom BVB imao manje bodova</a:t>
            </a:r>
          </a:p>
          <a:p>
            <a:r>
              <a:rPr lang="hr-HR" altLang="sr-Latn-RS" sz="2800" dirty="0" smtClean="0"/>
              <a:t>ukupna vjerojatnost da je Bayern stvarno bolji od BVB-</a:t>
            </a:r>
            <a:r>
              <a:rPr lang="hr-HR" altLang="sr-Latn-RS" sz="2800" dirty="0" err="1" smtClean="0"/>
              <a:t>aje</a:t>
            </a:r>
            <a:r>
              <a:rPr lang="hr-HR" altLang="sr-Latn-RS" sz="2800" dirty="0" smtClean="0"/>
              <a:t> zbroj svih takvih rezultate za sve moguće bodove od 0 do 102: 85 %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136410"/>
              </p:ext>
            </p:extLst>
          </p:nvPr>
        </p:nvGraphicFramePr>
        <p:xfrm>
          <a:off x="467544" y="4077072"/>
          <a:ext cx="8280920" cy="272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57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Prosjeci i vjerojatnosti</a:t>
            </a:r>
            <a:endParaRPr lang="en-US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4680521"/>
          </a:xfrm>
        </p:spPr>
        <p:txBody>
          <a:bodyPr/>
          <a:lstStyle/>
          <a:p>
            <a:r>
              <a:rPr lang="hr-HR" sz="28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prosječni brojevi danih i primljenih golova (</a:t>
            </a:r>
            <a:r>
              <a:rPr lang="hr-HR" sz="2800" i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G</a:t>
            </a:r>
            <a:r>
              <a:rPr lang="hr-HR" sz="28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hr-HR" sz="2800" i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g</a:t>
            </a:r>
            <a:r>
              <a:rPr lang="hr-HR" sz="28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) zasigurno su među temeljnim podacima za računanje vjerojatnosti određenog rezultata</a:t>
            </a:r>
          </a:p>
          <a:p>
            <a:r>
              <a:rPr lang="hr-HR" sz="2800" dirty="0" smtClean="0">
                <a:solidFill>
                  <a:schemeClr val="accent4"/>
                </a:solidFill>
              </a:rPr>
              <a:t>dodatno se mogu uzimati u obzir (razdvojiti u račun) igre kao domaćin i u gostima te naravno drugi bitni faktori</a:t>
            </a:r>
          </a:p>
          <a:p>
            <a:r>
              <a:rPr lang="hr-HR" sz="28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svakako ima smisla prosjeke pojedine momčadi uspoređivati sa zajedničkim prosjekom obje momčadi koje se sastaju, sa zajedničkim prosjekom grupe ili lige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hr-HR" b="1" dirty="0" smtClean="0"/>
              <a:t>Vjerojatnost davanja gola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9076" cy="3240088"/>
          </a:xfrm>
        </p:spPr>
        <p:txBody>
          <a:bodyPr/>
          <a:lstStyle/>
          <a:p>
            <a:r>
              <a:rPr lang="hr-HR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Bernoullijev</a:t>
            </a:r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pokus: slučajni pokus s dva moguća ishoda – uspjeh i neuspjeh</a:t>
            </a:r>
          </a:p>
          <a:p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vjerojatnost uspjeha: </a:t>
            </a:r>
            <a:r>
              <a:rPr lang="hr-H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</a:p>
          <a:p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vjerojatnost neuspjeha: 100% − </a:t>
            </a:r>
            <a:r>
              <a:rPr lang="hr-H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</a:t>
            </a:r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= </a:t>
            </a:r>
            <a:r>
              <a:rPr lang="hr-H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</a:t>
            </a:r>
            <a:endParaRPr lang="hr-H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hr-HR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npr</a:t>
            </a:r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“Sljedeći gol po redu dat će A”. </a:t>
            </a:r>
          </a:p>
        </p:txBody>
      </p:sp>
      <p:sp>
        <p:nvSpPr>
          <p:cNvPr id="2" name="AutoShape 10" descr="data:image/jpeg;base64,/9j/4AAQSkZJRgABAQAAAQABAAD/2wCEAAkGBxQSERUUERQWFhUUGB0aGRYYFxUYGRccFhcXGBsXFhYaHCggHR0lHBcYIjEhJSsrLi4uGB8zODMsNygtLi0BCgoKDg0OGxAQGzQkICY0LCw0LCw0LCwsLCwsLCwsLDQsLDQsLCwsLCwsLC8sLDQsLCwsLCwsLCwsLCwsLSwsLP/AABEIAPsAyQMBEQACEQEDEQH/xAAcAAEAAgMBAQEAAAAAAAAAAAAABQYDBAcCAQj/xABMEAABAwIDBQUEBgUJBQkAAAABAAIDBBEFEiEGBzFBURMiYXGBFDKRoSNCUoKxwWJyotHwCBUzNEOSssLhFnODw/EXJCU1RFNjs+L/xAAbAQEAAgMBAQAAAAAAAAAAAAAAAwQBAgUGB//EADkRAAIBAwIDBAoBBAIBBQAAAAABAgMEERIhBTFBE1FhcRQiMoGRobHB4fDRBiNC8TNSNBUkQ5Ki/9oADAMBAAIRAxEAPwDuKAIAgCAIAgCAIAgIPaTaymoR9O+7yLiJnekP3eQ8XWHio6lWMObIqlaEObOYY7vTqpSW04ZTs66PkPmXDKPID1VKd3J+yinO6m/ZWCn1WKzTH6Wpkff7UriPhewVaVao+eSu5TfNmm+EdR8VHrZq4Y5mWGeaLWOWRn6r3N/AqSNZrkwnJcmT2E7xcQpyLy9q0fVlGe/39H39VYhczXiSwuqkee51PYveBBXuERaYp7E9mTcPsLns3c7DWxAPHjYlXKdeM9upeo3Eam3JlxUxYCAIAgCAIAgCAIAgCAIAgCAIAgCAIDmm3m8Xs3Op6EgyDR82hDDzbGOBd1PAcNTwp17lQ2jzKde5w9MDn1JgVVP9KIZ5c5uZMkj8x5kutqVQdKtNakslaNGct8ZN2LCqmDvdnPFb62SWP9qwVeUK9PfDRuqcokhT41Vgd2pm9Xud+JKh9OrL/Jm6c+8zP2hrbWNQ8joQw/i1bLiNb/sZ1z7yAxCN0hzOtfq1jGX8SGgA+qw7mU3lkUk3zJfCNhoqumdOKoQ9ncSiSMODSADmDw9vdIN9R1HK66dClCrDWng2jQjOOc4KxS1nsNWJaV4m7K+R743MaSWlpOTPe1ibXt5JGpGEsx3K6kqcsw3Ljge92dsgFXGx8ZOrowWvb4gXs7y081YhdPPrFiF68+sjsFFVsmjbJE4OY8Xa4cCD/HBXE01lHQTTWUZ1kyEAQBAEAQBAEAQBAEAQBAEAQHPt6u1xpo/ZYHWmlHecOMbDpoeTnagdBc6aKtc1tCwuZVua2laVzZyWjp1xKkyjGJPYYHxnNG5zD1a4tPxCqOvKHsvBPBY5Ftodpaxv9rmH6TWn52v81suLXEOufMsxlLvMlViPbaywQOJ4uDXNefvNeCo6nFXU9uEX7nn45N93zIqekBPdGUdD3reXD53VWVanJ7LHvz+/E1cCTpdinTsD2TR5DzIdcW4gt6jzXZt+HRqwVSNTby/Jjss9Sv4nFlYaeJ5dEHZnOtl7V4AGbLc2YLd1tzzJ1OkFW6jFdlTfqrr3v95EMo7YXIgJsOJcGtaXOcbNa0EucejWjUnyWaMpVHiKyQunnZETX0Do3FrhZzSQRcGxHEXBI+CtqWHpZBOGGXbdHtWYJvZJnfRTHuE8I5Dy8n8PO3UlXrarh6WWbSth6GdtV86QQBAEAQBAEAQBAEAQBAEAQGpi2IMp4JJpPdjaXHxsOA8SdB5rEnhZZrKSiss/N1VWvqZ5J5Td8rsx8OjR4AWA8AFxK9RybbOQ5OcnJlt2Vr6eEWmo45yT77iSR91+ZvwDVHSvYUliUE/HqWqUkuaL1S4xh7xY0rW+cMRHpZTPilpLacfiky2pRfQ9zU+Hv9xxjPgH2/ukEfCyq1pcLrddL8E19sG2ERNVRhh7r2vb1bcH1adR8/NcSvQjB+pNSXhs/h/szgwiEn3QXHo1rnH4AErELWvP2YN+5mMG890kEDond10xuW31ay1u9bgXdOjdeNh0asqllbdg360t34Ll8X9DGCLpcMdM8RxgZnczwaBxc7wF/UkBVbG1qXNTSuXV935NdJLYi6GhifFS6zOFpZzbMBzGbl+qLBup4rt3N5StY9hQ59f3q/oJLSsIp8myjzTvqZfoomt7lx35XHRoa0+60kjvHkDYEG6xStZQpOrV28OpWlR9VtlGrIcpuOP8arNKeSjJYZ+htgsd9toY5XG8g7kn67LXPqLO+8u1SnrimdejU1wTLCpCUIAgCAIAgCAIAgCAIAgCA5tvuxTJTRU7TrO/M79WKxsfvOafuqrdSxHBTvJ4go95ymgauNVZSgixULFzqrLUEWCkboufN7lmKJGJqjyiZI2441jKJEiX2eqy2YRXuHA93jlsL5rchy8yF3eB3FXtuzW8d/JfwayWCIxh5fPIeJLy0DrY5QB8FSu9dxdzS55a+G323NDI2p7GMxxHvP8A6SQcSRwYw8mC5sedydLm89S9VCn2Fs9usurfh3L982Db2ewNrgJ6i2Qasa73Tb+0ffiOg4c+lulwvh8aUPSK3Pms9F3vx+hjBrbSyPxCRsFOLsZ3nOOjb8M7vAagDidfMbVa0r+r2dH2I83+/I0mnPZFD2rw1vbMpaVpkLDkvpmllcRmPgBYNA4ANJ6lbTa7RUafT69SlWhl6Y/rLNuoBpaysoS8PyNa+44ZmWbLbyc9rb88o4LpUPVk4E1t6k5Qz+9TqKtFwIAgCAIAgCAIAgCAIAgCA4Zvpqs2INZfSOFot4uc5xPwLfgqF0/Wwcy9frpFYwuMuc1rQXOcQABqSToAB1XMnFyeERU1l4R2TZrYNkbQ6qOd517MEhrfAkauPy8+KvUOGU1vU3fyOlTpKK3LdT0MbBZkbGjwaB+AXQjShFYikiYyvaLagW8bWWzUcbmVl8iGp62llkyCNtzwLo22d5c/jZcujeWder2cY79G0sPy/OC1VsqtOGt/6JeCnYwWY1rR0aAPwXVUUtkVCq43RxRyns2nM67nEuc62a9wwE2bfUm3W3DReV4zUhTqOnSWG95Pq89Pu+/Y2jE0IoWk3eLsbxH2jyYPPn0HmFzbWMI/3qq9VdP+z6L7vw8w0KyolqHht7kmzWDRo9PAc+iknXuL6qoN8+S6L/Rq0SOI1jKOAwQG8p9545EjVx8eg5C3r2rm7p2NJW9H2ur7vF+P73GjeFsQmFxR4fA6tnAMzwRBGeOvPwvzPJv61lJZwVtR7Wp7T5Ii2prU+ZX90md+KSyOuSYXue7qXyRnXxJufQq1ZScpNsrWue0bO0LonRCAIAgCAIAgCAIAgCAIAgPz7vaaRis1+YjI8uyYPxBXNuf+RnJu/wDlZZdymEB75Kl4v2XcZ4OcLud5hpA+8VvaUllzZPZwzmR11Xy+UzFq+T2hxa9wyGwAOgt4cDc9V5C/vayupOMmsPC93hy5netqFPsEms53Jv27tqSR3B2Uhw8bcvA3XXd4rmwnPrhp+eCh2HZXMY9Mpoqkd2kEcQQR5jVeSjVcJKS5rf4HZeJLDOhNdcA9V9ETyso8w1h4K3XYfLJUPsywJH0hLctrDgAcxPhYcOI4rzdzwmtcXcpvaLxv7kuRspYRH4g0NcWN91lwL8SfrOPiT+Q5Lj304uq6cNow9VLy5vzb+xlLY1y90QuNHPboebWnp0LrcegHVbRlO1gtO0prOeqj0x3N8/LBozXpKFzg6UsL2R8W2JzkkWbpy1ufDzUllbSmnWcdSj073+7vwNGjQq8ArK6TM5pF9M8l2taOjW8beAC6VK3urmeuosee3wRBKlKb3JXAqqiwyoZRRl0tRO4CSQAWafqtdroNdGi9rkldql2dHFNbs6lDhNVW8q6WIrffm/Iv6tlQIAgCAIAgCAIAgCAIAgCA4jvuoy2tjk5SxAfeY5wPycxULpesmc29j6yZLbsqh8OFyOboZKkhp8BGy5HqCFUurmdvbZhzbx8vwdPgtCNT2uW7+iLbhW0D2kCY5mn61tW+JtxHzVGz4zOMtNd5Xf1X4OxcWEGs09n3d5qYtFad/Qm4PXMAfzXM4mtN1Pzz8VkntpZpR+HwM2Ek3fGP7RhHqASPz+K24bUlJzt1/nFr3pPH3NLnGFP/AKtfDqagjXJcu8n1FuweXNC3qBlP3dPwsvf8Kr9taQl3LHw2OHdQ01X8TZnmaxpe9wa1ouXOIAAHMk6AK+3jdkMYuTUYrLKGNqcLNQQ6oeQXc2u7K5PDNlva/XT0XG9BsnWdR75ecdM/vuOp/wCj3ujVo92Vn9+ZO45RRXNRNM1kAaCT4cBY+Nxa1730WLzhar1+2lPEcLz9xzqdKdSapxWZdx4wTaikqmugopQ2QMOQOY4a2NnBptmsdSL3XSoOlGPZ0tsFuvw6vbYnWj6vg1+oo+G7UVdM3E+2mdM+AhjC7gHmV0WZo5Dnl4aBQxrTip5ecHdq8Nt6srdwjpUt35Yzj7EbgNTEaihFJTyTVDM0k7nuymR72g++b2Y063I18ySY6bWqOlZfUuXdOao1nXmoweFFLfCT7tt3+7I7gF0zwwQBAEAQBAEAQBAEAQBAEBVN4myZxGna2MtbNE7Mxzrhtjo5pIBIB0OgOrQoq1PWsENej2kcdTVo6OGKibSROJdT6kkW7RwJMjm+rnG3TyXDva1GvRlRpv1ob+eOePdk69lbztnFvk1j48s+80WBeYkzrskY4u0j096IfFn/AOTf0I6K3odxb6l7VPn4w6f/AF393kVZS0T8JfX8/U+0LssjXdHD4X1+SqWVbs7mnPxXwezFZaoNEhjFFlfmHB3yPP8Af8Vf4/Z9hW7WPsy+T6/Hn8Sra1tUNL5oy4FLlcWHg7UeY/eP8Ks/01eJTlbvruvPr8voaXkNUVLu/f3zIveLszUV7YWQSNYxriZGuLgDe2V2gN7Wdp+kvUV6UqiSTJuE31G0lKVSOX0x+9Sl7cbE01BQscHPdOXhuYmwdoS7ucm6X5nhqq1ehCnDPU7nC+KXF5dOLSUMN47u7fv/AHBqY1NKcComuJyumcNTyaZAwE9BrbyHRazb7CJJbwpritVrol8dskttJs3Dh1Xhz6UuDnShrgXEl9nMBd4XDiDbTUcFJUpRpTi4lS0vqt7b141uSWVty5/xt1JPYKD/AMTxQPGna3II0s6WRzePhYrehHFSeSrxSspWdtpfT6JIsEEEBxM1DZC574uyDQ3utykvLs99SQANOFj10jjeW8rhQjLMntty7+ZQl26s+zaxFPV493Isy6BzAgCAIAgCAIAgCAIAgCAIAgKFWsMU77aFryQfM3HyK8NdKdC5ljmnle/dfI9JSkqlFdzX4Nqoo+4JYx3HcR9g82nwvwKxeWuKauKXsP8A/L7vLPJ/jMUK3rOnPmvmv3me8MqOzkDjw4HyPH9/ooOG3St7mMpcns/J/wAczW4p9pBx/cm9iVDkdce67h4eC243w/0Wprh7EuXg+7+PwV6FfXHD5okaVwmiyu95uh/J3r+9egt5Q4rw/RL2uT8JLk/f/KKtROjV1Lk/1kXYtOmhB+BC8PSqVLWupLaUX81zX2Lm0l4MnY6tpj7Q6AAk+FuPwsvqFtcwr0Y1Ycms/vkcyVKSnoOJ4jir8axCKP8Ao4sxDAbXawDM9x5Zy1t+mgHiqMpOvUS6HuaFCHCrOc+cuvi+SXll/Vl3x+bD6pkeFxyjPoIjGM7YnRtNszr2OgIIvfU3txVubpzXZJnn7aN7byd9KO3XOzab7vmYNmt3joJ21FbUCXsNY294tbl1aS53AN4ho5210sdYUFT9eo9kS3nGlWpujQhp1c/HPl3kxi2IuluBdsfTgXeLv3fwPLcR4vK4k4U3iH18/Dw+JXtreNLd7y+nl/JtbNYfr2rvJv5n8viuhwK0f/kS8l939viQ39fbs17yxL0pywgCAIAgCAIAgCAIAgCAIAgIHabD8wErRq0Wd4t6+n4eS4XGrN1IdtBbrn5fj6HSsLjS+zlyfLz/ACaOz1YGuMb/AHJNNeF+Hz4fBc3g93GE3QqezPv5Z/PIsXtFyWuPNfT8GbEsN7I3b7h/Z8CqnF+Fu1lrhvB/Lwfh3fB+OlvcdosPn9TewyYSRmJ/EDunqBw9R+5dTh1eHEbR2tX2kvl0fu6/kr3EHTn2kf3/AGa0b3RPuOI0I6jmP3Lzljd1OG3TU+XKS/fiiaUY1YYM9eASHt4PHzH8firX9RUIdrG5p+zNfNfysfMioNpOEuaNeOUtzC2ZrxZzOFwRbQ9bfFV+EcXlZNwkswfNd3iiWcFPG+GuTKTWbs6aRxNPVGK/9nK0OI8AbtNh118yvXUalrcLVSqLyfM68ON3FNYqU9Xiv1/YnNktkaXDndq+YTT2IBAHcB0OSMEm5BsXHl0ubzuta2q1VJrP70KF9f3N6tCjpj9fN7fAm66sdLpbKz7PM+Lv3fwPKcV47K5/tUtofN/grUaMaW/N9/8ABhocP7R2vujifyCi4Tw+V5U39hc39l4v5L3Elav2cfEszGgAACwGgC+gRioxUYrCRyG23ln1bGAgCAIAgCAIAgCAIAgCAIAgCArGN4RkJfGO4eI+z/p+C8lxbhfZZq0l6vVd34+nly7Fpda/Ulz+v5M+G4s0t7OfhaweeBHRx5Hx/PjYseK0q1PsLryy+TXj3P8AeZFXtZKWul8P4/gwSx5H9x17atcCD/H8dV566pVOHXKlSllc4vvXc/oyWMtcfWXmjNPUB5B4Ot3h4jmPA/ktOLV6V1KNxDZyWJLua/lcvI0hTcFjp0PDXEC3Im/keo8+fkqXpcnbejy3Wcrw559zNmlnPU+hUzAc0HiLrKeAm1yPIaBwFky3zNst8z3DEXOAHNWrO1ndVo0oc38l1fuNZTUVlk9BCGNDRy/i6+n2lrTtqSpU+S+fizlzm5vLMisGoQBAEAQBAEAQBAEAQBAEAQBAEB8IWGk1hgreLYZ2Zzs9w8R9n/ReN4vwrsG6tJep3d34+h17a57RaZc/qaMNhwAXnJosSybbCqzRC0ewtTB6BQ1Pt1gHwrJklsMgytzHi78F7/8Ap2wVCh20l60/lHp8efw7ihcVNUtK6G6vRFcIAgCAIAgCAIAgCAIAgCAIAgCAIAgPjhcWPArDSksPkE8borWKYf2Ru33Dw/RPQrw3F+Fu2lrh7D+T7vLu+Hn17ev2qw+f1NaN64EokzRsNcoWiNo9ArBg+3WDBkpo8zgOv4K7w619JuYUuje/kt38jSpLTFssC+ppJLCOWFkBAEAQBAEAQBAEAQBAEAQBAEAQBAEAQFUx/FRTVsTJjenrWlmvCKVhGV1+QcHAeBaDpqq1xCFSLp1PZlsaKs6VRPv+v5MFREY3ljuXPqORXz68tJW9V05dPmujPQwkqkVJHpkioygHEzNeonEjaPYctcGMEhg7buJ6D8f+i9N/S9LNxOp3LHxf4Kt08RSJde5KAQBAEAQBAEAQBAEAQBAEAQBAEAQBAEAQFB3yUuekiNvdmHwdHJf5gKlfPFPPiVbuOYrzPmz9eauhDnG81N3Xnm5n1Xn059WuXG4hSV1bdqvahz8V+OfxOnwy4/xl1+v5MjJF5ZxO24mZsiicDRxMglWjgaaSa2fNw8+X5r1v9LwxGrLy+/8AJz73bSvMl16oohAEAQBAEAQBAEAQBAEAQBAEAQBAEAQBAVLea29F/wARv+ZUeIvFB+4hr+yVDYis9nqGk+5J3H9LHgT5G3oSuLY3Kp1tMuT2NKL0ssmK0vYylvLi3yP7uHouZf2fo9ZwXLmvL8cj1dvV7Wmpdevma7ZFQcCVxPYkWjga6Sx7MOux/mPwXq/6dWKU/P7HK4gsSiTS9Ec8IAgCAIAgCAIAgCAIAgCAIAgCAIAgCAICn7zJf+7xs5ukv6Na6/zLVy+LTxRS72Q1uSRS6SJeTqSNYovEh9po2v4yQ6O6kAC59RZ3xXdrf+9slVXtR5/f+TrcPraKml8n9ehAhy4Gk72D2JFq4muksuyElxIOhafjf9y9HwB4jUj4p/vwOTxOOHF+ZYl6E5YQBAEAQBAEAQBAEAQBAEAQBAEAQBAEAQHMt4dfnqxGDpC0D7z+8f2ci89xepqqKPd9ytVlmWCNo152obRLTslV5Jch92QW9RqPzHqF1eC3Gis6T5S+qJomti9F2MrmcuLfI8Phw9FXvbf0es4dOa8n/HL3Hp7at2tNS69fM0lVJyb2Tnyzlp+u0j1Go+WZdbg1XTcOP/ZfNb/TJz+Iw1UtXcy4r1RwggCAIAgCAIAgCAIAgCAIAgCAIAgCAIDwJRmLbi4FyOYB4E/A/Ba6lnTncHDMSru1qpn3vmleR5ZiB8gF5e89apJ+Jz9WZNkhRSrlVIk8WSsEhBBBsRqD0I4FQRk4yUlzW5OmW3EWirpmysHfZxA/ab+BH+q9RdRV9aqvD2l0+q+6/J0bCv2dTS+T+vQq686d4yQSljmubxaQR6LenUlTmpx5rc1nFTi4vkzoNHUtlY17eDh8OoPkV7ihWjWpqpHkzzFWm6c3F9DOpSMIAgCAIAgCAIAgCAIAgCAIAgCAICHx3HmU4y3BkPBvTxd0Hhz+a53EOIRto4W8ui+7/d/mYckiO2Sqi/2iRxu7uknyDyqPA5Sn2s5vLePuE8o4lQVGgVerDc5MHsT1HUKhUgWYyJmmqFTnDBPGROYFi5gffUsdo4D5OHiPmPRXuG3ztqmJey+f8kqZKYxhQI7en70btSG628R4eHL8LvEOH/8AzUN4vfC6eK8Pp5cu5ZXqklCo9+j7/wAkEuMdMk8ExYwOsdWO4jp+kF0OH3ztpYe8Xz8PFFS7tVWjlc0XWCZr2hzCCDwIXradSNSKlB5TPPzhKD0yWGZFuahAEAQBAEAQBAEAQBAEAQBAeZX5Wk2JsCbDUm3IDqgON4lvYnmu2FjYWnnfO+3mRYfA+a5le6qNYhsc6V23stiCZixJuXEk6kk3JPUlcOpRcnlmFVOg7sKsSCoZfUgf5h/mC6fCI6JTXl9y5RlqicZieWEtdoWmxHQjQhKkDk5w8EtS1SpTpk0ZEtTViqTpE8ZklDWqtKkSqZK4Xj0kBvG7Q8WHVrvG3I+I9bq1aXla2eFuu7+CRVCYdjdHPrK18D+bmgvaT90G/mWhdCbsbr1pepL99xfocRnTWM5Xia8ns/1auI/rB7D+BVWXDY/4VYvz2/kvx4tS/wAl9/4PdJjMdObtq4bc2jtXg/daz5qa2o17aWY1Y46rLafuwRV7+0qrEk/ln6lxwPGI6qMyRXLQcty1zQSACcuYAka8bdei9HSqKpHUjlqUZbx5EipDIQBAEAQBAEAQBAEAQBAEAQHPNs92MdS901K4RSu1c0j6N55nTVhPMi4PS5JVarbqW65lStaqbzHZnLcY2ZraS/bQPDR9cDOy3XO24HrYqlOhKPNFGdKpDmjf3ebTCkrGukP0b+489AefobH0WKOKdRS9z8ia1q6ZYfUld6WyTopnVkAz083fcW6iNztSTb6juIdwuSNNL2Lik86lyF1RalrXIocU5CpyhkqqWCQgrFXlSJFM34q1V5UiRTNllconSN9Z79uWOyM6z5FM6R2WNrnuPBrQXOPkBqpIUHJ4SMas7ItuAbATzEOqvoY/s3Bkd4dG+Z18F06HDW957EsKEpe1sdQo6VkTGxxtDWMFg0ch/HNdiMVFYXIuJJLCMy2MhAEAQBAEAQBAEAQBAEAQBAEAQETiOzVJOSZqaJ5P1ixod/fGvzWrhF80aSpwlzRnwnB4qaPsoWuEfJjnveBfiG53Gw8BpxSMVFYRmMVFYRX8X3bUE5LuyMTjzhOT9ggs+SjlQhLoRTtqcuhBv3O09+7UTDzEZ/ABR+iQIvQod57j3QwjjUzfCMfktfQoD0OPezbh3VUo96Wod4ZowPlHf5p6DSNlaR72S1HsDQR69jnP6b3u/ZJy/JSRtaS6Eit6a6FgpKKOJuWKNkbejGtaPgAp1FLkiVRS2RnWTIQBAEAQBAEAQBAEAQBAEAQBAEAQBAEAQBAEAQBAEAQBAEAQBAEAQBAEAQHGKXfJVSuyxULZHWvlY6V7rDicrWk2XRdlFc5FZV2+SLPs5trWzsqZJ6LsGU8DpAXiVpe4AlrBnaNLNdcjhp1UFShCLSUs5JVOTTyj1u32/kxOWVj4WRiNgcC1znXu61tQlxbqkk08mKdTWVuXe/U9u+GKibI5r3NAa6RznZCRcNa0ngLqZWcdOXI07ffCRZ9itsK2sncyoojTRMYXOkeJW63ADRnaBzJ8mlQ1qMILMZZZJGTfNYKxFvrJqA007BAZAO0zuzCMvtnLbccutlN6D6vPcj7dasHYlzywUHeTt5NhckIbAyRkrHG5c4G7CMwFhbg5vxVq3t1VT3wRVKmk1t4G8p1BPHFDEyXPEJCXOcLZ3ODQLDo2/qtqFr2kct4MVKuhnzbHeY6kio3wwtkNVD2pDnOGUEMLQLDW+Zw+6lK11uSbxjYzOrpx4krtxt63DYow9gkqZG37IOytbb3nOdY2be4GlzbwJEdG3dVvHIzOoooqw3q1lO+P+cKAxxS6ggPY7LpctD7hxFxduh1Cn9EhJPRLLI+2afrIte3m2vsNJBUwNZM2d7Q0lxALXxvkDgQOjR8VBQodpNxe2CWc9MclPbviqY8j6jDy2KTVrs0jM46xuezK/TofUKx6FF7KW5F2zW7RdNqNshBhrK6nYJGydmWtfduknW3Ajoq1OjqqaGSyniOokti8bdXUUVS9gY6TNdoJIGWR7NCf1brWtT7ObiIS1RyV3eRt7JhksLI4WSdq1ziXOcLZSBYWHipbe3VVNt4NalTQQ+Gb23tqGw4hSOpg+3eOdpZmNg50b2g5P0r6WOhUkrNacwlkwq2HiSwdVVEmILbHaiLDqftpQXEnKyMWu9xBNrngAASTyA5mwMtKk6ksI0nNRWWUTDN4+JzOjczDbwyvDWutMG942uZspaG/pZbaFWZW1KOcz3RGqsm+WxN7wtvJMOnhiZCyQStuS5zgR3sulgo6FuqkW2+RvOppaMm8zbmTC+w7OJknbCS+Zxbbs+ztaw55z8Fi3t1Vzl4wKlTRgbf7cyYdFTSMiZJ24Nw5xGWzWHSw/SShQVRtZ5GKlTQkytxb4Jons9toHxRv1DryNcW/bY17AHjUcCOPFTehRa9WWTXtse0jov8AtTSf++z5/uVPs5dxNqR+ddhayrhqw+giEs2RwyFpcMptmNg5vhzXYrxg44m8IoUXJPZHdmz1UmDzvrmtZO6CYuYwEBoyPygguOtrE681y8QVVKHLKLrzp3Oefyf/AOs1P+6b/jKt3/sogtupUcHqqmLFXPooxJOJZsjCC4G/aB2gcODS48eSsSUXSxPlsRptVNjp+0u0dZFgcj69rIqmpcYWMY0sytfcG/ed3sjZHXvzaqVOnB1kocluWZyahlnOp8Ih/mOOUSRe0e0F7mZ2doI3fQ5cl78WMf5Eq2pvt8dMfkruK7PPU7Ruvxr2vDYXON3xjsn63OaOwBPiW5XfeXOuYaKjXvLNOWqOSC37Yd2mHslHGCUEn9GQFhH94x/BS2UsVMd5rXWYnJqhzq90j7m9LQxnzFO2GN9/NznlX1/bS8X9cld/3MvuN/Za9fiGGxOuRAxrHDllgkmm1825W/BaVP7dOb7/AL4RtB65LwJreQc20MIk9wPphrwyF7SfS5f81Hb/APjvHibVP+VZLPv/ALex0/X2j5dlJf55VDY+2/L7m9x7BWtsQ7/ZvDM3HtRby7Ooy/s2U1H/AMif71RrP/iK7iddVzxUFHVGOGAMjdC8juljxkZI9zcx4XHK1ze3ESxjCLlOO76kcnJ4jLY6ZvNwttLgLKdpLhCYWZjoXWOrrcrm59VStpa6+rvyT1Vingm90X/k9N/xP/vlUd1/yv8Aehmj7CKJv9/rNJ/u3/42q1Y+zIiuOh5/lCZe2peF+ykv5Zm2v+180sOT9xm45o7Lhl+xize9kbfzyi650uZYRx7+UI53a0g+rklt53jv/lXRsOUvcV7jodZ2by+x02S2XsY8tuFuzba3hZUKmdTyWI8jku/b+u0n6n/MCvWXsSK9fmjN/KI/9F5T/wDISw/y933M3HQb8v6rh/k7/BEsWXtSMXHsoiMQwbFsX9lZJTNijhZlZJbI0NeGXe/M8l2jG6NCkjUo0ctPOTDjOeEzoH/ZdTfbf8lU9JkTdkiK3e7tqjD60TyywuaGObZhfe7rW4tA5KSvcxqQ0pGlKk4PJ0TGqQzU00TSA6WJ7ATwBewtBNuWqqQeJJkzWVgpO7HYOfDZZnzSRPEjA0ZC+4IdfXM0Kzc3EaqSSIqVNwNHZXdtUUuKCsfLCYw+V2VpfmtK2QDi0D645rapcxlS0JdxiNJqeokd52xdVib4RDJEyKJrtHl9y95FyQ1pFgGi3m5a21eFJPKM1abmY59z9CYnBgkEuQhrzI6wflsHFvC19bIrypnfkOxjgz7sdjqrDTM2aSJ8cuUgML7te24Js5o0IIv+qFi5rRq4aRmlBwWGWjarCfa6OenuAZYyGk8A7iwnwDgD6KCnPRNSJJLKwUXYvdlJSsrG1EkT/aYDC3Jn7oeHB17tHVvDorVa6U3Fx6PJDTpacmXdtu5lw+pfPUSRPPZljQwvNi5zSSczRybb1KxcXKqR0pClS0PJJbxt37cSySxvEVRGMocQS17bkhrraixJIcL8TodLaW9x2Wz3RtUp6ysO3aYlWSRjE61joouGRz3vsbXDczGgEgDvG58Cp/SqUF/bjuaOlKXtMtW8HYt1bRwU1KY4hBI0gOzZQxkT4w0WB4Zh8FBQr9nNylvkkqQ1RwiJ2n3bSVVBRQNfEJ6Rgjc45sjm5AHAWF/ea0i44XW9O6UJyl0ZidPUkiUx/ZWqqsIjo5JIjUNyZpCX5HCM6OJy3zFoF9ON1pCrGFXWlsZlByjgrOFbusWhDI24gI4WnVsckws0uu7IMtr6k+ZU0rmjLfTuRxpTW2Sa3mbBz4jLC+CSNgiY5p7QvuSSCLWaeijt7iNJNNczarTc+RF4XuqnkqmT4pVCoDLd28jy8NNwxz32sy97gDW54XW8ruKjpprBhUW3mTydXVEnK3t3shHiVOI3OySMOaOQC+UkWII5tPMXHAHkpqNZ0pZRpOCmsMomHbv8ZjDIRiDI4I3AtyvlcW5TcWjLBcXF8hdlVqVxQe+ncjVOa2yWbeTsEcTbE5koZNECO8DkeHWJBtctsRcEX4kWOhEFvcdlnK2ZtUp60VUbrcQq5I/5zrGOjjGUZXySPy82tzMaATYd43PC97Kx6XTgv7cTTsZN7stO83YmXEY6dlO+NghzXzl3BwaABlB+yq9vXVNtvqb1KerGC44bTmOGON1iWMa0kcLtaAbfBV5PLySI2VgyEAQBAEAQBAEBGbQ40yjh7WQEi4aGi13E8hfwBPoVFWrRpR1SNJzUFlkVh+3lLKQHF8ZP226fFpIHrZVocRoSeG8eZrGtFlmjkDgC0gg6gg3BHUFXU01lEp6WQEAQBAEBjnlyNc4gkNBNhxNhfRYk9KbDILZ3auOrkMYYWPDS8AkEFoLQSCOhc3lzVS0vY3GcLDRHCopPBrVO3ELKwU2VxBeIzICLCRzg0Ny9MxAJ5G+iz6ZDtuyXx8TV1lq0lqVsmCAIAgCAIAgCAIAgCAIAgCAIDmm9+qIdTM5We4jqe4B8NfiuXxPOIoqXL3SK9Ni1OaOGGOACZgGeYhoLjrexGpuTfXgqN1WpzpKMY7rqaa4uKWNy97sSfZn3e03kJawOuYwWtHeH1SXBxt434krp8OWKCWc/Ys0fZK6No54c7e1dYON7943uRZtwTx5BcH0q7jN0oSfPzNFNlhwuaqga+oqi5sYYQ2J7sz3Pc5uVxFzlAAOl7943AyrpW6r2dKdWvLPcs53/AHuJctbs0YNqZWvzF2bXVp4EdB09PmuPS4pcwq65PKfNdPd3fucjWi1Ypi2WkM8WtwLHpcgXI8PxXpbm6atXWpb9374GW8LJRaetkqJ2MdUGPOT33FxtpcADMACeA1t58F56zc7ititVa9/Xu8CPOWdDLHQ05Gdz3RxnvvsXOLWnvOsAL+i9ZL1YPHREvJHP9hcXz1wDo4y+RjwZA0McBo8izbNsS0X0voNdFyeG15TnJSS78pY+hXpSzIrWzr+2xKnv9efP6tzS/i1RWa1XGp+LIKbzUR3Jd46AQBAEAQBAEAQBAEAQBAEAQBAc031UTuzgqGjuxucx3h2mUtJ6C7SPNwVG9p6oplO8i8KRC4Bi2Gx4X9OyN9V9ILZPpCXPeWHtLXADS3W+lrcrKNOiqOJJZNIVKSp78/mR+wmIOFfThhN3vykD6zS1xcD1AAzebQeSqWMXGtt4mKEnrRv4u8RYtkPAVcTvIOmjkv6Zr+iyqWi9z4/U3csVceJbN6ldkjgZ9tznf3AB/nU3Ft4Rj45+H+yWvLGClS7QNNO2IRMBa4uMv1je+ngLWHoFypaXSVNQWe/qQuttgsu7naEGQ0shBbKCWX1GYAlzbdC0E/dPVdHhc2s0pcuf8ktGpl6TBvFoaamLDCcsjybxA3Abb3rcW62FuHG3BaX9pRhhw2b6GtfTHkYtgMYnk9ohuXQsp3uN9ezcbBgB5Bw7TTh3PjPw/tNEovkKMm010IndlPmxGMf/AByf4Vrw+Gmo/IjtpZn7iF2LxBkOI0zpnBjWPdmc42DbxSM1PLvEJaxUKuWQ0JpTWo/QoK7B1T6gCAIAgCAIAgCAIAgCAIAgCAw1lKyWN0crQ9jxZzSLggrDWdmYaTWGfmbH6ZsVdLFGLRtkyhtybDpcm650oR14OVKEVUwdy2C2dpoYWzRxASvFi8lznW5hpcTlB5gWur1OnGK9VHSp04wWyKnvBomfzzRaf074+01Peyva0c9NABpbgoKlOPbJ4K9SK7aP7yLHvbpmmgMhHficMjtdMxAPncdVvcwjKG6JbiKcdz3sBs7TNp45+xaZXC+d13kfq5iQ37tlvSpQgvVRvTpxispG7iOB04rqWZsTWyF77ubdt7RPsSAbE+JCz2cderG47OOrVjc5JvFo2U9e5kLcrXEEi5OriCeJPUqjWow7RbFKrTip4R2nZvB4IKVscMYa17Q5/Elxc0XLnEkk8tTwAHALoRiorCL8YqKwjn27DDo2YrWhrdIBlj1ccoc4g8Tro0am5+KgoQjGUsFa3hGM5YI/azAKf+fIoezAjnIdI0OeA4vJLiLG7b+FlrKnHtFsaTpQ7ZbHZ2MAAAFgBYAcgOStl49IAgCAIAgCAID/2Q=="/>
          <p:cNvSpPr>
            <a:spLocks noChangeAspect="1" noChangeArrowheads="1"/>
          </p:cNvSpPr>
          <p:nvPr/>
        </p:nvSpPr>
        <p:spPr bwMode="auto">
          <a:xfrm>
            <a:off x="155575" y="-2803525"/>
            <a:ext cx="46863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872360"/>
              </p:ext>
            </p:extLst>
          </p:nvPr>
        </p:nvGraphicFramePr>
        <p:xfrm>
          <a:off x="611560" y="4189670"/>
          <a:ext cx="2446338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7" name="Equation" r:id="rId3" imgW="825480" imgH="660240" progId="Equation.3">
                  <p:embed/>
                </p:oleObj>
              </mc:Choice>
              <mc:Fallback>
                <p:oleObj name="Equation" r:id="rId3" imgW="825480" imgH="6602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89670"/>
                        <a:ext cx="2446338" cy="19605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83455" y="4260427"/>
            <a:ext cx="525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recimo, ako se sastaju momčadi čiji prosjeci danih golova su</a:t>
            </a:r>
          </a:p>
          <a:p>
            <a:r>
              <a:rPr lang="hr-HR" dirty="0" smtClean="0"/>
              <a:t>1 i 2, vjerojatnost da će sljedeći gol dati prva momčad je</a:t>
            </a:r>
            <a:endParaRPr lang="hr-HR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908899"/>
              </p:ext>
            </p:extLst>
          </p:nvPr>
        </p:nvGraphicFramePr>
        <p:xfrm>
          <a:off x="4592690" y="5101754"/>
          <a:ext cx="22875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8" name="Equation" r:id="rId5" imgW="825480" imgH="393480" progId="Equation.3">
                  <p:embed/>
                </p:oleObj>
              </mc:Choice>
              <mc:Fallback>
                <p:oleObj name="Equation" r:id="rId5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90" y="5101754"/>
                        <a:ext cx="2287587" cy="109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r-HR" smtClean="0"/>
              <a:t>Binomna razdioba u nogometu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079775"/>
            <a:ext cx="8568506" cy="3157537"/>
          </a:xfrm>
        </p:spPr>
        <p:txBody>
          <a:bodyPr/>
          <a:lstStyle/>
          <a:p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kod nas je </a:t>
            </a:r>
            <a:r>
              <a:rPr lang="hr-H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ukupni broj golova na utakmici</a:t>
            </a:r>
          </a:p>
          <a:p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vjerojatnost da momčad A dade </a:t>
            </a:r>
            <a:r>
              <a:rPr lang="hr-H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</a:t>
            </a:r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od </a:t>
            </a:r>
            <a:r>
              <a:rPr lang="hr-H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golova (vjerojatnost </a:t>
            </a:r>
            <a:r>
              <a:rPr lang="hr-H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 </a:t>
            </a:r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“uspjeha” u </a:t>
            </a:r>
            <a:r>
              <a:rPr lang="hr-HR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hr-H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pokusa):</a:t>
            </a: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250161"/>
              </p:ext>
            </p:extLst>
          </p:nvPr>
        </p:nvGraphicFramePr>
        <p:xfrm>
          <a:off x="539552" y="4941168"/>
          <a:ext cx="1866900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1" name="Equation" r:id="rId3" imgW="672808" imgH="457002" progId="Equation.3">
                  <p:embed/>
                </p:oleObj>
              </mc:Choice>
              <mc:Fallback>
                <p:oleObj name="Equation" r:id="rId3" imgW="672808" imgH="457002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941168"/>
                        <a:ext cx="1866900" cy="1268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388" y="981075"/>
            <a:ext cx="8713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isti </a:t>
            </a:r>
            <a:r>
              <a:rPr lang="hr-HR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Bernoullijev</a:t>
            </a:r>
            <a:r>
              <a:rPr lang="hr-H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pokus ponavljamo određeni broj puta (</a:t>
            </a:r>
            <a:r>
              <a:rPr lang="hr-HR" sz="32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n</a:t>
            </a:r>
            <a:r>
              <a:rPr lang="hr-H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= 0, 1, 2, </a:t>
            </a:r>
            <a:r>
              <a:rPr lang="hr-HR" sz="32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..</a:t>
            </a:r>
            <a:r>
              <a:rPr lang="hr-H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.), pri čemu je svako sljedeće izvođenje nezavisno od </a:t>
            </a:r>
            <a:r>
              <a:rPr lang="hr-H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prethodnog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r-HR" sz="3200" u="sng" dirty="0">
                <a:hlinkClick r:id="rId5"/>
              </a:rPr>
              <a:t>http://www.subtangent.com/</a:t>
            </a:r>
            <a:r>
              <a:rPr lang="hr-HR" sz="3200" u="sng" dirty="0" err="1">
                <a:hlinkClick r:id="rId5"/>
              </a:rPr>
              <a:t>maths</a:t>
            </a:r>
            <a:r>
              <a:rPr lang="hr-HR" sz="3200" u="sng" dirty="0">
                <a:hlinkClick r:id="rId5"/>
              </a:rPr>
              <a:t>/</a:t>
            </a:r>
            <a:r>
              <a:rPr lang="hr-HR" sz="3200" u="sng" dirty="0" err="1">
                <a:hlinkClick r:id="rId5"/>
              </a:rPr>
              <a:t>ig</a:t>
            </a:r>
            <a:r>
              <a:rPr lang="hr-HR" sz="3200" u="sng" dirty="0">
                <a:hlinkClick r:id="rId5"/>
              </a:rPr>
              <a:t>-</a:t>
            </a:r>
            <a:r>
              <a:rPr lang="hr-HR" sz="3200" u="sng" dirty="0" err="1">
                <a:hlinkClick r:id="rId5"/>
              </a:rPr>
              <a:t>quincunx.php</a:t>
            </a:r>
            <a:endParaRPr lang="hr-HR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491880" y="4581128"/>
          <a:ext cx="5652120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44208" y="479715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solidFill>
                  <a:schemeClr val="tx2"/>
                </a:solidFill>
              </a:rPr>
              <a:t>p</a:t>
            </a:r>
            <a:r>
              <a:rPr lang="hr-HR" dirty="0" smtClean="0">
                <a:solidFill>
                  <a:schemeClr val="tx2"/>
                </a:solidFill>
              </a:rPr>
              <a:t> = 1/3, </a:t>
            </a:r>
            <a:r>
              <a:rPr lang="hr-HR" i="1" dirty="0" smtClean="0">
                <a:solidFill>
                  <a:schemeClr val="tx2"/>
                </a:solidFill>
              </a:rPr>
              <a:t>n</a:t>
            </a:r>
            <a:r>
              <a:rPr lang="hr-HR" dirty="0" smtClean="0">
                <a:solidFill>
                  <a:schemeClr val="tx2"/>
                </a:solidFill>
              </a:rPr>
              <a:t> = 8</a:t>
            </a:r>
            <a:endParaRPr lang="hr-HR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95536" y="-8859"/>
            <a:ext cx="8229600" cy="922337"/>
          </a:xfrm>
        </p:spPr>
        <p:txBody>
          <a:bodyPr/>
          <a:lstStyle/>
          <a:p>
            <a:r>
              <a:rPr lang="hr-HR" b="1" dirty="0" smtClean="0"/>
              <a:t>Brazil : Hrvatska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604888"/>
              </p:ext>
            </p:extLst>
          </p:nvPr>
        </p:nvGraphicFramePr>
        <p:xfrm>
          <a:off x="35496" y="692696"/>
          <a:ext cx="9001000" cy="3429000"/>
        </p:xfrm>
        <a:graphic>
          <a:graphicData uri="http://schemas.openxmlformats.org/drawingml/2006/table">
            <a:tbl>
              <a:tblPr/>
              <a:tblGrid>
                <a:gridCol w="966678"/>
                <a:gridCol w="942410"/>
                <a:gridCol w="814298"/>
                <a:gridCol w="814298"/>
                <a:gridCol w="835025"/>
                <a:gridCol w="835025"/>
                <a:gridCol w="686187"/>
                <a:gridCol w="686187"/>
                <a:gridCol w="686187"/>
                <a:gridCol w="1734705"/>
              </a:tblGrid>
              <a:tr h="411480">
                <a:tc rowSpan="2"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Ukupno</a:t>
                      </a:r>
                    </a:p>
                    <a:p>
                      <a:pPr algn="l" fontAlgn="b"/>
                      <a:r>
                        <a:rPr lang="hr-HR" sz="2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golova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latin typeface="+mj-lt"/>
                        </a:rPr>
                        <a:t>Od toga Hrvatska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Vjerojatnost da Hrvatska ne izgubi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262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8262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67544" y="5157192"/>
            <a:ext cx="2376264" cy="137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hr-HR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Brazil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44/15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2,93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hr-HR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Hrvatska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15/11 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1,36</a:t>
            </a:r>
          </a:p>
          <a:p>
            <a:endParaRPr lang="hr-H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hr-HR" i="1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 </a:t>
            </a:r>
            <a:r>
              <a:rPr lang="hr-HR" dirty="0" smtClean="0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31,7 %</a:t>
            </a:r>
            <a:endParaRPr lang="hr-HR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517572"/>
              </p:ext>
            </p:extLst>
          </p:nvPr>
        </p:nvGraphicFramePr>
        <p:xfrm>
          <a:off x="4062061" y="41066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92480" cy="1143000"/>
          </a:xfrm>
        </p:spPr>
        <p:txBody>
          <a:bodyPr/>
          <a:lstStyle/>
          <a:p>
            <a:r>
              <a:rPr lang="hr-HR" sz="4000" dirty="0" smtClean="0"/>
              <a:t>Teorem: Nogomet je najzanimljiviji sport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8712968" cy="5832648"/>
          </a:xfrm>
        </p:spPr>
        <p:txBody>
          <a:bodyPr/>
          <a:lstStyle/>
          <a:p>
            <a:r>
              <a:rPr lang="pl-PL" dirty="0" smtClean="0"/>
              <a:t>pojedina mom</a:t>
            </a:r>
            <a:r>
              <a:rPr lang="hr-HR" dirty="0" smtClean="0"/>
              <a:t>č</a:t>
            </a:r>
            <a:r>
              <a:rPr lang="pl-PL" dirty="0" smtClean="0"/>
              <a:t>ad tijekom nogometne utakmice uputi izme</a:t>
            </a:r>
            <a:r>
              <a:rPr lang="hr-HR" dirty="0" smtClean="0"/>
              <a:t>đ</a:t>
            </a:r>
            <a:r>
              <a:rPr lang="pl-PL" dirty="0" smtClean="0"/>
              <a:t>u</a:t>
            </a:r>
            <a:r>
              <a:rPr lang="hr-HR" dirty="0" smtClean="0"/>
              <a:t> 10 </a:t>
            </a:r>
            <a:r>
              <a:rPr lang="pl-PL" dirty="0" smtClean="0"/>
              <a:t>i</a:t>
            </a:r>
            <a:r>
              <a:rPr lang="hr-HR" dirty="0" smtClean="0"/>
              <a:t> 20 </a:t>
            </a:r>
            <a:r>
              <a:rPr lang="pl-PL" dirty="0" smtClean="0"/>
              <a:t>udaraca prema golu protivni</a:t>
            </a:r>
            <a:r>
              <a:rPr lang="hr-HR" dirty="0" smtClean="0"/>
              <a:t>č</a:t>
            </a:r>
            <a:r>
              <a:rPr lang="pl-PL" dirty="0" smtClean="0"/>
              <a:t>ke mom</a:t>
            </a:r>
            <a:r>
              <a:rPr lang="hr-HR" dirty="0" smtClean="0"/>
              <a:t>č</a:t>
            </a:r>
            <a:r>
              <a:rPr lang="pl-PL" dirty="0" smtClean="0"/>
              <a:t>adi</a:t>
            </a:r>
            <a:r>
              <a:rPr lang="hr-HR" dirty="0" smtClean="0"/>
              <a:t>, </a:t>
            </a:r>
            <a:r>
              <a:rPr lang="pl-PL" dirty="0" smtClean="0"/>
              <a:t>a samo neki od njih zavr</a:t>
            </a:r>
            <a:r>
              <a:rPr lang="hr-HR" dirty="0" smtClean="0"/>
              <a:t>š</a:t>
            </a:r>
            <a:r>
              <a:rPr lang="pl-PL" dirty="0" smtClean="0"/>
              <a:t>e zgoditkom</a:t>
            </a:r>
          </a:p>
          <a:p>
            <a:r>
              <a:rPr lang="hr-HR" dirty="0" smtClean="0"/>
              <a:t>Znanstvenici iz instituta </a:t>
            </a:r>
            <a:r>
              <a:rPr lang="hr-HR" i="1" dirty="0" smtClean="0"/>
              <a:t>Los </a:t>
            </a:r>
            <a:r>
              <a:rPr lang="hr-HR" i="1" dirty="0" err="1" smtClean="0"/>
              <a:t>Alamos</a:t>
            </a:r>
            <a:r>
              <a:rPr lang="hr-HR" i="1" dirty="0" smtClean="0"/>
              <a:t> National </a:t>
            </a:r>
            <a:r>
              <a:rPr lang="hr-HR" i="1" dirty="0" err="1" smtClean="0"/>
              <a:t>Laboratory</a:t>
            </a:r>
            <a:r>
              <a:rPr lang="hr-HR" dirty="0" smtClean="0"/>
              <a:t> su 2006. godine analizirali ishode </a:t>
            </a:r>
            <a:r>
              <a:rPr lang="hr-HR" dirty="0" err="1" smtClean="0"/>
              <a:t>ca</a:t>
            </a:r>
            <a:r>
              <a:rPr lang="hr-HR" dirty="0" smtClean="0"/>
              <a:t>. 300 000 utakmica u 5 popularnih sportova (američki i europski nogomet, košarka, hokej, </a:t>
            </a:r>
            <a:r>
              <a:rPr lang="hr-HR" i="1" dirty="0" err="1" smtClean="0"/>
              <a:t>baseball</a:t>
            </a:r>
            <a:r>
              <a:rPr lang="hr-HR" dirty="0" smtClean="0"/>
              <a:t>)</a:t>
            </a:r>
          </a:p>
          <a:p>
            <a:r>
              <a:rPr lang="hr-HR" dirty="0" smtClean="0"/>
              <a:t>utvrdili su da su u europskom nogometu najčešći neočekivani rezultati (u smislu: favorit je izgubio utakmicu): </a:t>
            </a:r>
          </a:p>
          <a:p>
            <a:r>
              <a:rPr lang="hr-HR" dirty="0" smtClean="0"/>
              <a:t>Č</a:t>
            </a:r>
            <a:r>
              <a:rPr lang="pl-PL" dirty="0" smtClean="0"/>
              <a:t>ak</a:t>
            </a:r>
            <a:r>
              <a:rPr lang="hr-HR" dirty="0" smtClean="0"/>
              <a:t> 45 % </a:t>
            </a:r>
            <a:r>
              <a:rPr lang="pl-PL" dirty="0" smtClean="0"/>
              <a:t>utakmica europskog nogometa zavr</a:t>
            </a:r>
            <a:r>
              <a:rPr lang="hr-HR" dirty="0" smtClean="0"/>
              <a:t>š</a:t>
            </a:r>
            <a:r>
              <a:rPr lang="pl-PL" dirty="0" smtClean="0"/>
              <a:t>i s neo</a:t>
            </a:r>
            <a:r>
              <a:rPr lang="hr-HR" dirty="0" smtClean="0"/>
              <a:t>č</a:t>
            </a:r>
            <a:r>
              <a:rPr lang="pl-PL" dirty="0" smtClean="0"/>
              <a:t>ekivanim ishodom</a:t>
            </a:r>
            <a:r>
              <a:rPr lang="hr-HR" dirty="0" smtClean="0"/>
              <a:t>. </a:t>
            </a:r>
            <a:r>
              <a:rPr lang="pl-PL" dirty="0" smtClean="0"/>
              <a:t>Najmanje je neo</a:t>
            </a:r>
            <a:r>
              <a:rPr lang="hr-HR" dirty="0" smtClean="0"/>
              <a:t>č</a:t>
            </a:r>
            <a:r>
              <a:rPr lang="pl-PL" dirty="0" smtClean="0"/>
              <a:t>ekivanih ishoda u ameri</a:t>
            </a:r>
            <a:r>
              <a:rPr lang="hr-HR" dirty="0" smtClean="0"/>
              <a:t>č</a:t>
            </a:r>
            <a:r>
              <a:rPr lang="pl-PL" dirty="0" smtClean="0"/>
              <a:t>kom nogometu</a:t>
            </a:r>
            <a:r>
              <a:rPr lang="hr-HR" dirty="0" smtClean="0"/>
              <a:t> – </a:t>
            </a:r>
            <a:r>
              <a:rPr lang="pl-PL" dirty="0" smtClean="0"/>
              <a:t>samo</a:t>
            </a:r>
            <a:r>
              <a:rPr lang="hr-HR" dirty="0" smtClean="0"/>
              <a:t> 30 %.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Primjerice za 1. razred OŠ</a:t>
            </a:r>
            <a:endParaRPr lang="en-US" altLang="sr-Latn-R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84775"/>
          </a:xfrm>
        </p:spPr>
        <p:txBody>
          <a:bodyPr/>
          <a:lstStyle/>
          <a:p>
            <a:pPr eaLnBrk="1" hangingPunct="1"/>
            <a:r>
              <a:rPr lang="hr-HR" altLang="sr-Latn-RS" sz="2600" dirty="0" smtClean="0"/>
              <a:t>igra u parovima: oboje ima po 10 udaraca na gol</a:t>
            </a:r>
          </a:p>
          <a:p>
            <a:pPr eaLnBrk="1" hangingPunct="1"/>
            <a:r>
              <a:rPr lang="hr-HR" altLang="sr-Latn-RS" sz="2600" dirty="0" smtClean="0"/>
              <a:t>pobjeđuje tko najviše puta pogodi</a:t>
            </a:r>
          </a:p>
          <a:p>
            <a:pPr eaLnBrk="1" hangingPunct="1"/>
            <a:r>
              <a:rPr lang="hr-HR" altLang="sr-Latn-RS" sz="2600" dirty="0" smtClean="0"/>
              <a:t>koji su mogući rezultati za jedno dijete? za dvoje? koliko ih ima različitih? kako ih nabrojati tako da budemo sigurni da nismo nijedan ispustili? </a:t>
            </a:r>
          </a:p>
          <a:p>
            <a:pPr eaLnBrk="1" hangingPunct="1"/>
            <a:r>
              <a:rPr lang="hr-HR" altLang="sr-Latn-RS" sz="2600" dirty="0" smtClean="0"/>
              <a:t>koliko golova je dala grupa? koliko je obranjeno? tko je pobijedio? </a:t>
            </a:r>
          </a:p>
          <a:p>
            <a:pPr eaLnBrk="1" hangingPunct="1"/>
            <a:r>
              <a:rPr lang="hr-HR" altLang="sr-Latn-RS" sz="2600" dirty="0" smtClean="0"/>
              <a:t>mogu li se rezultati svih parova  nekako pregledno prikazati? koliko je ukupno palo golova? obranjeno? </a:t>
            </a:r>
          </a:p>
          <a:p>
            <a:pPr eaLnBrk="1" hangingPunct="1"/>
            <a:r>
              <a:rPr lang="hr-HR" altLang="sr-Latn-RS" sz="2600" dirty="0" smtClean="0"/>
              <a:t>što da je umjesto 10 dozvoljen neki drugi broj udaraca na gol?</a:t>
            </a:r>
          </a:p>
        </p:txBody>
      </p:sp>
    </p:spTree>
    <p:extLst>
      <p:ext uri="{BB962C8B-B14F-4D97-AF65-F5344CB8AC3E}">
        <p14:creationId xmlns:p14="http://schemas.microsoft.com/office/powerpoint/2010/main" val="225380280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97768"/>
            <a:ext cx="4608512" cy="1143000"/>
          </a:xfrm>
        </p:spPr>
        <p:txBody>
          <a:bodyPr/>
          <a:lstStyle/>
          <a:p>
            <a:pPr algn="l"/>
            <a:r>
              <a:rPr lang="hr-HR" dirty="0" err="1" smtClean="0"/>
              <a:t>Poisson</a:t>
            </a:r>
            <a:r>
              <a:rPr lang="hr-HR" dirty="0" smtClean="0"/>
              <a:t>, ali ne riba</a:t>
            </a:r>
            <a:endParaRPr lang="en-US" dirty="0"/>
          </a:p>
        </p:txBody>
      </p:sp>
      <p:graphicFrame>
        <p:nvGraphicFramePr>
          <p:cNvPr id="911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575094"/>
              </p:ext>
            </p:extLst>
          </p:nvPr>
        </p:nvGraphicFramePr>
        <p:xfrm>
          <a:off x="5514350" y="3045508"/>
          <a:ext cx="3072937" cy="1333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1" name="Equation" r:id="rId3" imgW="863280" imgH="419040" progId="Equation.3">
                  <p:embed/>
                </p:oleObj>
              </mc:Choice>
              <mc:Fallback>
                <p:oleObj name="Equation" r:id="rId3" imgW="863280" imgH="419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350" y="3045508"/>
                        <a:ext cx="3072937" cy="1333939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7" descr="data:image/jpeg;base64,/9j/4AAQSkZJRgABAQAAAQABAAD/2wCEAAkGBhQSEBUUExQWFRUVFRcVFxYYFxgYFxcXGBcXGBgXFRgYHCYeGhkjGRgYHy8gJCcpLCwsFR8xNTAqNSYrLCkBCQoKBQUFDQUFDSkYEhgpKSkpKSkpKSkpKSkpKSkpKSkpKSkpKSkpKSkpKSkpKSkpKSkpKSkpKSkpKSkpKSkpKf/AABEIAPMAzwMBIgACEQEDEQH/xAAcAAABBQEBAQAAAAAAAAAAAAAAAwQFBgcBAgj/xAA+EAABAwIDBQUHAwMDAwUAAAABAAIRAyEEMUEFElFh8AZxgZGhBxMiscHR4TJC8RRSciNiooKSshUzNDVD/8QAFAEBAAAAAAAAAAAAAAAAAAAAAP/EABQRAQAAAAAAAAAAAAAAAAAAAAD/2gAMAwEAAhEDEQA/ANxQhCAQhCAQhCAQhCAQheKtUNBc4gAZkmAO8oPa4VWNse0bBYZxa+oS4fta1x87KqY/24M3iKVG3FzrnuAyHf5INRc6BJSNPGMcYa9pPJwPyWAbe9pWJxTwTDWNMimBLT/kCYd14O8B7S3tEENBFgWjdny+EeSDepQsw2b7YqYIFeWiIJDSYPE3n5qzYL2l4CoQBiGgn+4Ob5kiAgtQQk6NZrhLSHDiDKUQdQhCDi6hCAQhCAQhCAQhCAQuLqAQhCAQhCDiyr2o+0A0qpw1Aw9tnuGbSRMM4Og/qzGmZV77ZdoP6LBVa9i5rYYDlvuIa2eUkL5gxGKe5xqPJc57yXOOZJuSdJMzZB7xj3OdmXONyeZvATuhslwaS60CSnGww01vivYkd85+Ce4yrUqgsY2ATlHq53Hj3lBXYc4gDipKps07sn9Qsf8AdlB52KdYrZfuaILj8Ug8zl9LeKsGzuz1R1AFwILr3H6QbgRqR9EFYbhN5gN4y7uHlMJpiNlPpOB3d4A3i0juHetDOxg2kWhpMNi4IsOPzThmwzuXHVvqg9dlO3NHC0mS5xZazv1snNpjOJkaH56zs/HNrU21GGWuAIPEFfOPanYzqTg5oO6ZkcDrC0b2Pdqm/wBOMPVe1pZ+gkgBwygTryHNBqKF5ZUByIPcvSAQuQuoBCEIBCEIBCEIBCEIBCEIBCEIM59uOI3cAxuj6oB8Piv4gHwWCAy0g8Z9IW4+3sn+joRl74z37hA+ZWLUsKHNDg6DkZmJ7xl3IFMFVc14cLkeohWHY+3Wg7rxHCx8vBMMFgwBJy7zHkrNsrZgfEN8YQWjYHZuliHNe8TFwNJ0V1fsVoyACrXZ+k5hzERaFZq2JdAmeggSfsEPMHK0xw4JHaexdwSMvknuHxhDl3aWMlhHJBQdq4UVGOaeBjvHPhp4ql9k9nH+u902o6n8VnASDJyLdfwtCr0rk9eCp/ZbCE7UaJ/Q/eB4gGw58PJBuGy8EaVMNLt4gXPHmni4CiUHULi6gEIQgFwrqEAhCEAhCEAhCEAhCEGae27cfhadPe+Pf3mic7QbZmxlYgykWGXCFrXtnoEYikc2mmc7gHevb/t9FQn4M1KZMfp4z6SSgQw+JMA/WVfOygbuy4xwkxoqO7Zj/hi/L+Fw7R3Cd81CJMNaLkZFBsFJpbLmkObyKmcLthpb8Wmcr5+p4ytBfQNdlOwJcRAJAIFjwP0zUvsvtFXG6xzid4xvHOeBQbJU2qzeEZhcxO1A+AL28Vm3attegAWu/aCXAEkTfRVnZnaeuKh36722v8BNiQN63MtHig1XbFm8yqPsqnvYzODv67tiLAjese5OWbWqVHth4qsvJ4EDVSXYehRe7/WFw6ZzB3gc55jPkg1Hs+9xpDe3i7UnInK3JSiRw1NrWgMENiyWQCAhCDqEIQCEIQCFxCDqFxEoOoXESg6hclJ1KkIKT7Wdi+9wrarR8VF1/wDB0A+RA9VkVKsWNOWdrz/C2ft12xp4PDlzm+8L/gbT0dIvvf7QLlYZSxzXneFpN2zYX9UFp7LVWudLr6HlOquW0Ox7He7qU2gw0At3QZB4jVZrsLFe6xBacibLWNnba3WcZFkHXYOh7ndNMMGrS0bp4mDrZUHHml/Vt3GjcNRk2sIAAiArftGu6p8RPWaolfF/GXN3SwPLZm5I1A4TKDTquDa6q0HdO+wZgEcRYiJtK8N7GscYfRZIsHNaIMCAYaQBGQkaLvvjTFJ7mOl1Np7gAAT4Z+KkKeNESHc80EBtvsjQwuFqOYz4y0yZz5kDytomPYrDlpG82QRIdwGoFr3i1vHST7X7VD6G4IlxDYnMuIH1XnZeLDGNaDO6InigueHxenUJ81yq+HxsG59OSmcLipQSK6vDSvSDqFxCDqEIQcQhCAQuIlALy98JPEYkNCiMXtYfzBQSr8So/FY0Cfr+VD1tqxN/mPRVftP2m91ScQbxA7zkUFI9qO3jXxm4D8NIbo7zd30HgqhgGzVHWiUxFUuqFxuSZSmIYWgVG5t+XPrVBKUP/cbPL7LQMJI3b26hZ3h8SKgD2ZtPxN1B5cRzV4wG1Wmm3uAQS+3cYGUS0mCRkM44ngFm3/oVYVR7gkt3huycvPXvWh7dwtKtSk5uYG2JFhzHeqts74Xlv9Q+lFwTuHL/ACbceKCx4XAVHwcVXqHdddrDDYAjdcTeLaRkEtTxr27zAS5oNjrunId6be/94f8A5e8CCCyk2mB/lkSDrMp5TaymM/0iN4wCY1PNBA4vHPq4unTEDd3qhJndaGtJl0A2se8kDUKT2fjDmdb+artfarN9zp+OuTu8W0WuAB5Bz2iP8DxT/C4kfnmguWDxh4dHwU/g8V111wVHwOKAi4GXkpjD4+/XWaC80MX1+U8ZUlUzC7S59ZffyUxhdpCPz+UE7K6mlLFSLJ0Cg6F1cC6g4uFy8vqQo/F4wcbddXQPX1wFGYragF54xdR+L2hNp+pHzjz0Vf2ltTn6TbzyQSeM2pBPXzKg9obWmTPoPK3gofGbRueHl9Br81XNrdogzWXcNc9eCCwYva8DPkqLt7a5qv1gWH1UZtDblSoT8UDgPqdUiXIANupbBCQQcslF0yn2DqwUDGqHUKtu8dx0V27OYmnWZuuzN2uFnaSIydfjfmFA7Tw4qU+YuDzUPszHGk+D+kmCOCDQ6+L9zWFN7pEWMQCCcxPUiFLYDDYV7pLZF9SfISoYbLbi6TW+/aH/AKqbn2BnTfGhtnKSZ2M2pTO63DvcJs5jqTmO7iHzHeAgsOPoYeiS6kN0gZAmCYtYqC2dSq7Qrf09EmM6z9GM1vf4j+eRkdn+znaFcRiHNwzDnJa+rGoY1hIBItd3gr43B0djbNrPw9AkUqbqrgSN+q4Cd+s/qBYDRB88VMSXYoumQXFjS39PuwCxgaP7dwCPPNTOyNqyN0mHN9R1mqw2sS5riZJcCTxM3NrC+ieCWvLm6O+d48igvNDHczyUlRx8ceuSrGFxIe0FuvoU7pYnSfDh38UFrw+0+d89OhwUphNqT8vzyVKpYuOuOvQ0Ujh8ZGvAdTZBomB2pETr8/kp/C42VmWE2rz8PwrJsza8Rcd2f1QXZrl6TTZ+I32ynaCO2hWgddHu8lXMZjhoZPyPkT9VKbbcQLH8a3OgnUn0VP2lVN+I4284yE6eKDzjMbmZ+uXff7Kv7Q2lGZPfMesyme3NuCkLmSchqdFWKmJq1gdBy7uKD1tfbxndp56kZD89XUK1k3PXenVTZm7eZBPkVwshA0qYQLtOjI5jPw6CehtvReaLN10H91vEdHyQIe4g+q90xBunpbp1xXg0769cEHmviYLROk9eqZ4/Dg/EPH7rld0vJ8E8omRfX1Qc2Pt33Q3Kg36ehzLePeFq/ZzY2IfTbUol5pPG80tq7sicxfObGyxrF4bdPLQ/RaB7Ge239NWOErOApVpNJzjanVP7eTXn/kOdg2nZGH3KY3mvD8jvu3iY1nK6cnEUySxzmSLlpIMa5HzSbcTLAAC58NmJieZUPg9slr3Bz2B3vHB4EES0QL21EEnhogzf2n4XCYwVK2HY1lSnc1WNAFaDuvFTd1HwgE3BEcjnlBs1XN4gHxACtntRwj2Y+pVph7aVd9PfgODHuaGw7gbg31jmVU204xDJ1t6flApTxJoug/p6yUjQxgcJGXr11km2MYHS39wE94++ih2Ocx1rT5Ec0FnOI59QnFDHR9PBQVHaAOYIPonjKqCw4fGXz6/lS+C2hxPr10FUaOJnruzT/D4s2vH569EGr9kdr7zw2bERysOHn1CuKy/sRigKm8dBw155aLTaVXeEhBG7Vw5iRoPnw+0ieaofaP8A0mOebAAmdRbu+2USVp1WlIhY97YcQKbGUhZ1Rzif8WxPd8RHkUGa18WcRiC4nuB0GgUvgqdjCreDfD55wrIyrukcOigaYvA02fERvvzDdPIW8SmPvg5hNgW5jTwU+7DhxmTeMteR80yq4FrGmBxnu1QI0Kc0w7iOrpriKdsri/iE52W+GOab7hI5kZpZ2Hm+h/OXggQFSWzNonuTariN6Qzz08OKMXhgPhJNzMDQLjWgW8kEeWnrknNB0HoruKYbWSVNyCQrUxUZGsWPn14qCeSDwIKm8NW7vokNpU77w1se+M+uCDa/ZR2//rqP9PXqRiaTY4GtTFhUBzLhk6O/VHa7sizDj3lIvO+TvAkkb2Yyzm+fBYhsfFGlVbWpvNOrTO+xw0cJs4atIkEcHLeh2sp7R2T72zKrXNa+mSDuVeXFpBJB4G9wYDM+0dVzqQD3OIDmuAJJEyBIBPP1VR2k+HNIzEx6K1dqat2U2ySTMRNhf5z5FVk0d+vTaR+6/cLoFttyHMIPxAZ9yQ3m1Razhpz+oP2Tjbj5qdwUZTQOjSkiPhJHgYzBTmi/NvDLuSDmzuOm2o1nv1SlR0GfDz/KB6ypbrzTik+P57+vBMG1Ouu/NLNrILXsHam44fFFx+FrfZjaHvGeHLoFYDQxOvXl1qtH9nXaxlJzqdUwHCzr2Inzm90GqrAPbRtIVNpFgyo02MP+Rl59HN8lvz3gAk5ASe4L5X7R7QOIxFauf/0qPcNLEndEZ/pjyQR9GnLfVTmEd7yn3eh5eqjNlMBBHXFOdnVdysWk2OU5fNA/wFb9jvCdOX1S2PpksIGcefJIY2kGuDwJE5J3W+Jkg53Ftf5kIIDD7zHEHN9I+kwe+PkpLZhmm3uUZtPEx7t+sOB7yPun+xq/+kOVkBtPDiN4GCPIjgVFUcQ0nnlHXNT9du8Pzl0PkoLEbJcXW70CgM5368l4dRGi67COYP7hx1H3Xtrgfn1xQJCQe5Og3ebB1CbGNL/hL0nXQRe5ukjUFSmwdrGjWBn4Xw1w43sfAnyLuKQ2pQ/cO493Hrioy2pjqyCw7Qxm/Ve7/pEcB+ZSGzL1i7+1vhJP49VHe9sn+zLU3O/uPoLQgb450vJTUNS1Z0lItQOphreAvzvYfNKl29Fs58kjiG/6Z8Pmu4e5AH7R6oA1YtwXqlXukMYId4ArzTegfsqaXzUjsysZz6uoTf8AspTZrpPG2X8oPoXt3jvc7OxLwYPuywHgX/AI/wC5fNGIbp+V9D+1X/6yr/lT/wDMLAKtKfx9ECOyv1EdeCebRoEt3x+phv3fymuG+F40U7WsA4aWOdxexQGDrCrTE9xnKeS9UZZLSLaQmlNgpVA5v6H+TScvBSr/ANN8uvt6IKpt1sfDpvbw8QZ9fmvOAxW6yOad9qKQAaeBjwj+FC0igs2Hqkj16jJOB5d2fgmWEf8ACDw/GqeNyQeHNtb1/Of4Ubi8HEkXBzbx7vzmpNzv560SD9R13oGVAgi3d5Rou1xH3TWthCwlzXxyOqVw+Na8Q79Wo49xQOaLt4Rn9lB4nD7r93n6Kao0Ydnb5WSe06Ic3eFy3hw6ugiXqzbOqMpt3XgGWhonic85Am3mq9gae/UHAXPgpTGxCBHaeBLIcLscbXki9gZTfC0f3aSnOGxZewsdBuCSTfd08eJ+Ur002gaePWaBN4lpHJJbPP6j4dSnFQSPBJYZgAa2c/id9vkgR2lZw0smzHp1ihvEjy7wmTDCB0wqS2W+HxMZ99pGqimFSGyqZLx1oUH0r2x2b7/BVaYzgOHe1wd9FhOL2OWvyi8ZHSfFfR5Eqm9puybXS5o524oMOr4KD3cvwpGlkCPEK07X7OFoy8b3ET9fymOzNgGo0tAHDU+HJBCuw43SP1MdmP7TnI4DXw70YSoZNN9nNjPUTYj7XUszZbmFzXA+RSeI2bMZAtu0xly7vpCCC7Q4OaTjwv5cVV6Svm06E03A5kG3hHiqJTFkE7g3/CnBcOteio/AVPh66KdAz4fTRAsx4PnrOh7+pXvdBHXK+aagxmbapVlUWv6+c8kDfEYAnXr+FG4zZhYN4mRImNBxVgL5Gf5STxNuvsgiy6AJO83jPzj5pxTrgi2SXFNo0A+vfxsmmLwoEbtjwBsfD1QJ4JoYS6LOMDlH0P0HFcr1d526NP1Hh3c07eyGhrbHV3Dl3pFuF3co4zr3lB4bRbqBbxKXGXh4eCTA6+yAUHms6Gnu4lJ4V1ifALzipy4le5tAyGaDlGjeU3rUId336spXCYWevmlcZs42MZW80EZh8KTor/7P+x39RUl0hsGY7rAeKhdibE3iPrw/lbZ2L2YKdOw+3WSCzLjmyurjnQJOQQRmM2FTqAg+B4FNMJ2Yp08ifDJTe+Pr5rpCCmbc2F8QIBi94EcwYOueWirWKwW7pabTIynrP6rU6tIOBBEg6KA2n2dBZ8IBjlH4nLyQZbt2lFI6WOcXjr8LONxbLt7ZZ928ReD3ZdFZdidnkHXNAhhjFugnLal9OrdyRZhjEgGB1dLCmeB8/mgWaBr6egXs4NrutUnTw5dp+O9Kmm7OT9uPd/KBs7AuF2u7s0l76qP2z3EeuSeje5/PrguT6D08eigYOxrx+0+S80a5cZOY+EaXIkk+AT2o7XrrNNKDd6oWzBMEEDUSIibyDCBei+LdZ816qmcuvFeqeHLSZEnmPovQaTNuPHmgYASJy+wPHwXWsJS4wMGRYT89AljQ5IIzFCCPHr5pXA0SXRH8r1jm/EO5T3ZHZvvKrQBqAJykmEErsXYe8B8Mnl9fAqy4vsO51I7ovExDp8yPX+Vc9jdmBTAnTKw+mZ77DzJsFPDgdfNBm/ZrYEgGDOvyg+PyWjYHDhjA0aLtHBtaXEAXM9dapdAncj+3ynx0TTF0mkGW74H7SZ3jo0AmM+rJc4sZGWnmDbx/T6pKsWHKo2bRLhkM4+coPNDBUgDLWbxMuO6ILja0jIAQOQXirTw4N/dtJIAhwaSTkAQQZOiMVg6VQAOJcBo0mJ0s3hpwhInYNLd3WU41mSNCJvJJ+I5iPIIFxgCANyrUbrBIqA9+/LvJwSrHPEb4DuJZI/4k2HiUbP2ayizdYABbIRkABzNhmZJTqEEdiNl06oyF8+swVXtqezilUkgwVcSzXXiuhBm2I7AGmyBwPd43+/eq3tLsxumN0TG9YDiRpbjxNltr2Ai6gNqbA3ptvCf90/P5IMVqYDcOWs/PQpfD0gRkMxPz6Cvm0OzOoFpmCCD4EgA+J8VEV+zLgZaC2RaQR+Zz9UFdfgwfTkmVbBxpwj5ZH7q0u2TVAksJE6XBnwPQTavswkE30zyQU6vQOqhMU4tqA8FcdpYTcI3siDEWBIuBPEi/EwVA47ABzrDvQPaLt5oIyIB5X4eK8VZGhPlkubAa6TSiT+2coyueF+H1VkpbIJ/UADpMmfEn6IKjVxd4GvDVcFZ+W4eGqtuI7ObxkWINjmRnmE6w3Zw5kAnkI56oKXg8E6s8QDewC3PsF2GZhaQe8TVcJN7NnQDjoSovsF2LYHuqu/Y+A3nAN5GVwtHQcDV1N6uOY1waXfE4wGi5sJMgZCCLniOITRtKvVgvIpNsd1l6hyMOcRAE6AGeIQSaFwBdQCaYinV+MscB8LdwESA4TJdqQbCJ00TtCCPwtGuSHVHsFrsDDYkW+IvIseV4XhmxyTNStVqZW3vdi3Knu9+evCyk0IPFOmAIGQ5z6leoQCuoOIXUIBCEIPD6IOYTars5p0TxCCHdsMTeCOYv55nxKQr9mGu4eZCn0IKlX7DMcC1wBacwbj1UFj/Z3A3WAAXyEeefQWlIQYiOzJoYujMA7+6eYdbTjvfLQq7js18cwLWkQflfzCtOM2Uyo5hLRLXB062kiPGPVPS1BTWbBBcAcuOdvkBzIHBTGC7O0wQc4iLz8vBS/uBnAnjqvYag80qIbkIXtCEHhtIAkgCTmdT3r2hCAQhCAQhCAQhCAQhCAQhCAQhCAQhCAQhCAQhCAQhCAQhCAQhCAXJv5fVCEHVwoQg//9k="/>
          <p:cNvSpPr>
            <a:spLocks noChangeAspect="1" noChangeArrowheads="1"/>
          </p:cNvSpPr>
          <p:nvPr/>
        </p:nvSpPr>
        <p:spPr bwMode="auto">
          <a:xfrm>
            <a:off x="155575" y="-2803525"/>
            <a:ext cx="498157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07288" cy="1828800"/>
          </a:xfrm>
        </p:spPr>
        <p:txBody>
          <a:bodyPr/>
          <a:lstStyle/>
          <a:p>
            <a:r>
              <a:rPr lang="hr-HR" dirty="0" smtClean="0"/>
              <a:t>ako je poznat prosječni broj uspjeha </a:t>
            </a:r>
            <a:r>
              <a:rPr lang="hr-HR" i="1" dirty="0" smtClean="0"/>
              <a:t>m </a:t>
            </a:r>
            <a:r>
              <a:rPr lang="hr-HR" dirty="0" smtClean="0"/>
              <a:t>unutar nekog vremenskog intervala (npr. prosječni broj danih golova po utakmici), vjerojatnost </a:t>
            </a:r>
            <a:r>
              <a:rPr lang="hr-HR" i="1" dirty="0" smtClean="0"/>
              <a:t>n</a:t>
            </a:r>
            <a:r>
              <a:rPr lang="hr-HR" dirty="0" smtClean="0"/>
              <a:t> uspjeha u </a:t>
            </a:r>
            <a:r>
              <a:rPr lang="hr-HR" dirty="0" err="1" smtClean="0"/>
              <a:t>u</a:t>
            </a:r>
            <a:r>
              <a:rPr lang="hr-HR" dirty="0" smtClean="0"/>
              <a:t> jednoj jedinici vremena je:</a:t>
            </a:r>
            <a:endParaRPr lang="hr-HR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27435223"/>
              </p:ext>
            </p:extLst>
          </p:nvPr>
        </p:nvGraphicFramePr>
        <p:xfrm>
          <a:off x="311599" y="3651731"/>
          <a:ext cx="4812975" cy="279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2" y="0"/>
            <a:ext cx="8628555" cy="68580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95736" y="1196752"/>
            <a:ext cx="7092404" cy="71142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r-HR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Hrvatska </a:t>
            </a:r>
            <a:r>
              <a:rPr lang="hr-HR" sz="3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 početku prvenstva ...</a:t>
            </a: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26112"/>
              </p:ext>
            </p:extLst>
          </p:nvPr>
        </p:nvGraphicFramePr>
        <p:xfrm>
          <a:off x="5220072" y="2060848"/>
          <a:ext cx="23288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5" imgW="1358640" imgH="419040" progId="Equation.3">
                  <p:embed/>
                </p:oleObj>
              </mc:Choice>
              <mc:Fallback>
                <p:oleObj name="Equation" r:id="rId5" imgW="135864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060848"/>
                        <a:ext cx="23288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66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r-HR" dirty="0" smtClean="0"/>
              <a:t>SP2010 i SP2014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894730"/>
            <a:ext cx="4040188" cy="639762"/>
          </a:xfrm>
        </p:spPr>
        <p:txBody>
          <a:bodyPr/>
          <a:lstStyle/>
          <a:p>
            <a:r>
              <a:rPr lang="hr-HR" dirty="0" smtClean="0"/>
              <a:t>SP2010</a:t>
            </a:r>
            <a:endParaRPr lang="hr-HR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sz="half" idx="2"/>
          </p:nvPr>
        </p:nvSpPr>
        <p:spPr bwMode="auto">
          <a:xfrm>
            <a:off x="457200" y="1534492"/>
            <a:ext cx="40401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2400" kern="0" dirty="0" smtClean="0"/>
              <a:t>u 48 utakmica po grupama pao je 101 gol</a:t>
            </a:r>
          </a:p>
          <a:p>
            <a:r>
              <a:rPr lang="hr-HR" sz="2400" kern="0" dirty="0" smtClean="0"/>
              <a:t>to je 2,1 gol po utakmici odnosno: </a:t>
            </a:r>
            <a:r>
              <a:rPr lang="hr-HR" sz="2400" i="1" kern="0" dirty="0" smtClean="0"/>
              <a:t>m</a:t>
            </a:r>
            <a:r>
              <a:rPr lang="hr-HR" sz="2400" kern="0" dirty="0" smtClean="0"/>
              <a:t> = 2,1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894730"/>
            <a:ext cx="4041775" cy="639762"/>
          </a:xfrm>
        </p:spPr>
        <p:txBody>
          <a:bodyPr/>
          <a:lstStyle/>
          <a:p>
            <a:r>
              <a:rPr lang="hr-HR" dirty="0" smtClean="0"/>
              <a:t>SP2014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534492"/>
            <a:ext cx="4041775" cy="3951288"/>
          </a:xfrm>
        </p:spPr>
        <p:txBody>
          <a:bodyPr/>
          <a:lstStyle/>
          <a:p>
            <a:r>
              <a:rPr lang="hr-HR" dirty="0" smtClean="0"/>
              <a:t>136 </a:t>
            </a:r>
            <a:r>
              <a:rPr lang="hr-HR" dirty="0"/>
              <a:t>golova u 48 </a:t>
            </a:r>
            <a:r>
              <a:rPr lang="hr-HR" dirty="0" smtClean="0"/>
              <a:t>utakmica</a:t>
            </a:r>
          </a:p>
          <a:p>
            <a:r>
              <a:rPr lang="hr-HR" dirty="0" smtClean="0"/>
              <a:t>prosječno 2,8 golova </a:t>
            </a:r>
            <a:r>
              <a:rPr lang="hr-HR" dirty="0"/>
              <a:t>po </a:t>
            </a:r>
            <a:r>
              <a:rPr lang="hr-HR" dirty="0" smtClean="0"/>
              <a:t>utakmici: </a:t>
            </a:r>
            <a:r>
              <a:rPr lang="hr-HR" i="1" dirty="0" smtClean="0"/>
              <a:t>m</a:t>
            </a:r>
            <a:r>
              <a:rPr lang="hr-HR" dirty="0" smtClean="0"/>
              <a:t> = 2,8</a:t>
            </a:r>
            <a:endParaRPr lang="hr-HR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29584"/>
              </p:ext>
            </p:extLst>
          </p:nvPr>
        </p:nvGraphicFramePr>
        <p:xfrm>
          <a:off x="4833753" y="3270994"/>
          <a:ext cx="3842703" cy="8412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40510"/>
                <a:gridCol w="251460"/>
                <a:gridCol w="251460"/>
                <a:gridCol w="251460"/>
                <a:gridCol w="541973"/>
                <a:gridCol w="251460"/>
                <a:gridCol w="251460"/>
                <a:gridCol w="251460"/>
                <a:gridCol w="2514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Golova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2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4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6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Utakmica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8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4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9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4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2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31744"/>
              </p:ext>
            </p:extLst>
          </p:nvPr>
        </p:nvGraphicFramePr>
        <p:xfrm>
          <a:off x="251520" y="3270994"/>
          <a:ext cx="4268154" cy="8412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40510"/>
                <a:gridCol w="251460"/>
                <a:gridCol w="541973"/>
                <a:gridCol w="541973"/>
                <a:gridCol w="386398"/>
                <a:gridCol w="251460"/>
                <a:gridCol w="251460"/>
                <a:gridCol w="251460"/>
                <a:gridCol w="2514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Golova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2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4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6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Utakmica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</a:rPr>
                        <a:t>6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</a:rPr>
                        <a:t>13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</a:rPr>
                        <a:t>12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</a:rPr>
                        <a:t>9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</a:rPr>
                        <a:t>5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</a:rPr>
                        <a:t>2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smtClean="0">
                          <a:effectLst/>
                        </a:rPr>
                        <a:t>0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1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627374"/>
              </p:ext>
            </p:extLst>
          </p:nvPr>
        </p:nvGraphicFramePr>
        <p:xfrm>
          <a:off x="179512" y="41141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063041"/>
              </p:ext>
            </p:extLst>
          </p:nvPr>
        </p:nvGraphicFramePr>
        <p:xfrm>
          <a:off x="4497388" y="41141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567095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hr-HR" dirty="0" smtClean="0"/>
              <a:t>SP2010 i 2014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6247335"/>
              </p:ext>
            </p:extLst>
          </p:nvPr>
        </p:nvGraphicFramePr>
        <p:xfrm>
          <a:off x="35496" y="908720"/>
          <a:ext cx="5207000" cy="282892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06500"/>
                <a:gridCol w="622300"/>
                <a:gridCol w="863600"/>
                <a:gridCol w="647700"/>
                <a:gridCol w="622300"/>
                <a:gridCol w="622300"/>
                <a:gridCol w="62230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/>
                        <a:t>Rezultati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2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4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/>
                        <a:t> 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13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2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2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2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2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4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5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/>
                        <a:t> 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/>
                        <a:t>6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/>
                        <a:t> 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/>
                        <a:t>0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/>
                        <a:t>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u="none" strike="noStrike" dirty="0"/>
                        <a:t>0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8749597"/>
              </p:ext>
            </p:extLst>
          </p:nvPr>
        </p:nvGraphicFramePr>
        <p:xfrm>
          <a:off x="4683696" y="3789040"/>
          <a:ext cx="4460304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92080" y="908721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r-HR" sz="2400" kern="0" dirty="0" smtClean="0"/>
              <a:t>na SP2010 u 48 utakmica po grupama pao je 101 gol</a:t>
            </a:r>
          </a:p>
          <a:p>
            <a:r>
              <a:rPr lang="hr-HR" sz="2400" kern="0" dirty="0" smtClean="0"/>
              <a:t>to je 2,1 gol po utakmici odnosno</a:t>
            </a:r>
          </a:p>
          <a:p>
            <a:r>
              <a:rPr lang="hr-HR" sz="2400" kern="0" dirty="0" smtClean="0"/>
              <a:t>1,05 golova po utakmici i momčadi</a:t>
            </a:r>
            <a:endParaRPr lang="en-US" sz="2400" kern="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920152"/>
              </p:ext>
            </p:extLst>
          </p:nvPr>
        </p:nvGraphicFramePr>
        <p:xfrm>
          <a:off x="971600" y="5229200"/>
          <a:ext cx="2690424" cy="104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5" name="Jednadžba" r:id="rId4" imgW="965160" imgH="419040" progId="Equation.3">
                  <p:embed/>
                </p:oleObj>
              </mc:Choice>
              <mc:Fallback>
                <p:oleObj name="Jednadžba" r:id="rId4" imgW="9651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229200"/>
                        <a:ext cx="2690424" cy="1042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44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260648"/>
          <a:ext cx="3813074" cy="2743200"/>
        </p:xfrm>
        <a:graphic>
          <a:graphicData uri="http://schemas.openxmlformats.org/drawingml/2006/table">
            <a:tbl>
              <a:tblPr/>
              <a:tblGrid>
                <a:gridCol w="477735"/>
                <a:gridCol w="736600"/>
                <a:gridCol w="736600"/>
                <a:gridCol w="620713"/>
                <a:gridCol w="620713"/>
                <a:gridCol w="620713"/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Rač</a:t>
                      </a:r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12,19%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19478"/>
              </p:ext>
            </p:extLst>
          </p:nvPr>
        </p:nvGraphicFramePr>
        <p:xfrm>
          <a:off x="4644008" y="260648"/>
          <a:ext cx="4141597" cy="2743200"/>
        </p:xfrm>
        <a:graphic>
          <a:graphicData uri="http://schemas.openxmlformats.org/drawingml/2006/table">
            <a:tbl>
              <a:tblPr/>
              <a:tblGrid>
                <a:gridCol w="763397"/>
                <a:gridCol w="863600"/>
                <a:gridCol w="647700"/>
                <a:gridCol w="622300"/>
                <a:gridCol w="622300"/>
                <a:gridCol w="622300"/>
              </a:tblGrid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Stvarno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37607"/>
              </p:ext>
            </p:extLst>
          </p:nvPr>
        </p:nvGraphicFramePr>
        <p:xfrm>
          <a:off x="2411760" y="3717032"/>
          <a:ext cx="3938589" cy="2468880"/>
        </p:xfrm>
        <a:graphic>
          <a:graphicData uri="http://schemas.openxmlformats.org/drawingml/2006/table">
            <a:tbl>
              <a:tblPr/>
              <a:tblGrid>
                <a:gridCol w="622300"/>
                <a:gridCol w="690563"/>
                <a:gridCol w="690563"/>
                <a:gridCol w="690563"/>
                <a:gridCol w="622300"/>
                <a:gridCol w="622300"/>
              </a:tblGrid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-0,31%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-1,42%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-0,38%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-0,43%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-1,16%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-0,84%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-0,77%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-2,08%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Predviđanje?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336167"/>
              </p:ext>
            </p:extLst>
          </p:nvPr>
        </p:nvGraphicFramePr>
        <p:xfrm>
          <a:off x="307297" y="1196752"/>
          <a:ext cx="8529403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962"/>
                <a:gridCol w="1540510"/>
                <a:gridCol w="1156144"/>
                <a:gridCol w="940435"/>
                <a:gridCol w="1584176"/>
                <a:gridCol w="158417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 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Utakmica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Dano golova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i="1" dirty="0" smtClean="0">
                          <a:effectLst/>
                        </a:rPr>
                        <a:t>G</a:t>
                      </a:r>
                      <a:endParaRPr lang="hr-HR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Primljeno golova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i="1" dirty="0" smtClean="0">
                          <a:effectLst/>
                        </a:rPr>
                        <a:t>g</a:t>
                      </a:r>
                      <a:endParaRPr lang="hr-HR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Argentina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30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1,765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11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0,647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Njemačka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18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47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2,611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18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1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Ukupno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35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77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2,2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29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0,829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13625"/>
              </p:ext>
            </p:extLst>
          </p:nvPr>
        </p:nvGraphicFramePr>
        <p:xfrm>
          <a:off x="2605088" y="3482975"/>
          <a:ext cx="39338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1" name="Equation" r:id="rId3" imgW="1384200" imgH="431640" progId="Equation.3">
                  <p:embed/>
                </p:oleObj>
              </mc:Choice>
              <mc:Fallback>
                <p:oleObj name="Equation" r:id="rId3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3482975"/>
                        <a:ext cx="3933825" cy="12271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80459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052562"/>
            <a:ext cx="8677275" cy="1143000"/>
          </a:xfrm>
        </p:spPr>
        <p:txBody>
          <a:bodyPr/>
          <a:lstStyle/>
          <a:p>
            <a:pPr algn="l"/>
            <a:r>
              <a:rPr lang="hr-HR" sz="4000" b="1" dirty="0" smtClean="0"/>
              <a:t>Vjerojatnosti </a:t>
            </a:r>
            <a:r>
              <a:rPr lang="hr-HR" sz="4000" b="1" dirty="0" err="1" smtClean="0"/>
              <a:t>rezultatâ</a:t>
            </a:r>
            <a:endParaRPr lang="en-US" sz="4000" b="1" i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16421"/>
              </p:ext>
            </p:extLst>
          </p:nvPr>
        </p:nvGraphicFramePr>
        <p:xfrm>
          <a:off x="116509" y="2195562"/>
          <a:ext cx="8755508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980"/>
                <a:gridCol w="862648"/>
                <a:gridCol w="895985"/>
                <a:gridCol w="895985"/>
                <a:gridCol w="895985"/>
                <a:gridCol w="895985"/>
                <a:gridCol w="895985"/>
                <a:gridCol w="895985"/>
                <a:gridCol w="895985"/>
                <a:gridCol w="895985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r>
                        <a:rPr lang="hr-HR" sz="2000" dirty="0" err="1" smtClean="0">
                          <a:effectLst/>
                        </a:rPr>
                        <a:t>Arg</a:t>
                      </a:r>
                      <a:r>
                        <a:rPr lang="hr-HR" sz="2000" dirty="0" smtClean="0">
                          <a:effectLst/>
                        </a:rPr>
                        <a:t>.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Njem.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6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7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1,26%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3,28%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4,29%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3,73%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2,44%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1,27%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0,55%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0,21%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2,22%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5,80%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7,57%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6,59%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4,30%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2,25%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0,98%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0,36%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1,96%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5,11%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6,68%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5,81%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3,79%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1,98%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0,86%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0,32%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1,15%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3,01%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3,93%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3,42%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2,23%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1,17%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0,51%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0,19%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0,51%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1,33%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1,73%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1,51%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0,98%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0,51%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0,22%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0,08%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5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0,18%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0,47%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0,61%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0,53%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0,35%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0,18%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0,08%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0,03%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6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0,05%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0,14%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0,18%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0,16%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0,10%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0,05%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0,02%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7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 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0,03%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0,05%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0,04%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0,03%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0,01%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0,00%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1691680" y="2420888"/>
            <a:ext cx="864096" cy="345638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 rot="17448137">
            <a:off x="5000309" y="122481"/>
            <a:ext cx="606542" cy="775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 rot="5400000">
            <a:off x="5508104" y="908720"/>
            <a:ext cx="504056" cy="64087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3017580" y="5805264"/>
            <a:ext cx="4572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X, 2: 25,45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</a:t>
            </a:r>
            <a:r>
              <a:rPr lang="hr-H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18,34 %, 55,61 </a:t>
            </a:r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 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hr-HR" dirty="0" smtClean="0"/>
              <a:t>Poboljšanje modela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0050" y="1166018"/>
            <a:ext cx="8229600" cy="4525963"/>
          </a:xfrm>
        </p:spPr>
        <p:txBody>
          <a:bodyPr/>
          <a:lstStyle/>
          <a:p>
            <a:r>
              <a:rPr lang="hr-HR" dirty="0" smtClean="0"/>
              <a:t>potrebno je uzeti u obzir dane i primljene golove</a:t>
            </a:r>
          </a:p>
          <a:p>
            <a:r>
              <a:rPr lang="hr-HR" dirty="0" smtClean="0"/>
              <a:t>u slučaju predviđanja utakmice u ligi ili skupini kvalifikacija može se dodati i usporedba s ostalim domaćinima odnosno gostima</a:t>
            </a:r>
          </a:p>
          <a:p>
            <a:r>
              <a:rPr lang="hr-HR" dirty="0" smtClean="0"/>
              <a:t>kako </a:t>
            </a:r>
            <a:r>
              <a:rPr lang="hr-HR" dirty="0"/>
              <a:t>parametre </a:t>
            </a:r>
            <a:r>
              <a:rPr lang="hr-HR" dirty="0" err="1" smtClean="0"/>
              <a:t>Poissonovih</a:t>
            </a:r>
            <a:r>
              <a:rPr lang="hr-HR" dirty="0" smtClean="0"/>
              <a:t> razdioba podesiti </a:t>
            </a:r>
            <a:r>
              <a:rPr lang="hr-HR" dirty="0"/>
              <a:t>tako da odražavaju kako prosječne brojeve danih i primljenih golova pojedine momčadi, tako i njihove međusobne </a:t>
            </a:r>
            <a:r>
              <a:rPr lang="hr-HR" dirty="0" smtClean="0"/>
              <a:t>razlike?</a:t>
            </a:r>
            <a:endParaRPr lang="hr-H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54773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82623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Argentina - Njemačka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256584"/>
          </a:xfrm>
        </p:spPr>
        <p:txBody>
          <a:bodyPr/>
          <a:lstStyle/>
          <a:p>
            <a:r>
              <a:rPr lang="hr-HR" sz="2800" dirty="0"/>
              <a:t>N</a:t>
            </a:r>
            <a:r>
              <a:rPr lang="hr-HR" sz="2800" dirty="0" smtClean="0"/>
              <a:t>eka </a:t>
            </a:r>
            <a:r>
              <a:rPr lang="hr-HR" sz="2800" dirty="0"/>
              <a:t>su prosjek danih i primljenih golova za prvu momčad (Argentinu) </a:t>
            </a:r>
            <a:r>
              <a:rPr lang="hr-HR" sz="2800" i="1" dirty="0"/>
              <a:t>G</a:t>
            </a:r>
            <a:r>
              <a:rPr lang="hr-HR" sz="2800" baseline="-25000" dirty="0"/>
              <a:t>A</a:t>
            </a:r>
            <a:r>
              <a:rPr lang="hr-HR" sz="2800" dirty="0"/>
              <a:t> i </a:t>
            </a:r>
            <a:r>
              <a:rPr lang="hr-HR" sz="2800" i="1" dirty="0" err="1"/>
              <a:t>g</a:t>
            </a:r>
            <a:r>
              <a:rPr lang="hr-HR" sz="2800" baseline="-25000" dirty="0" err="1"/>
              <a:t>A</a:t>
            </a:r>
            <a:r>
              <a:rPr lang="hr-HR" sz="2800" dirty="0"/>
              <a:t>, za drugu (Njemačku) </a:t>
            </a:r>
            <a:r>
              <a:rPr lang="hr-HR" sz="2800" i="1" dirty="0"/>
              <a:t>G</a:t>
            </a:r>
            <a:r>
              <a:rPr lang="hr-HR" sz="2800" baseline="-25000" dirty="0"/>
              <a:t>B</a:t>
            </a:r>
            <a:r>
              <a:rPr lang="hr-HR" sz="2800" dirty="0"/>
              <a:t> i </a:t>
            </a:r>
            <a:r>
              <a:rPr lang="hr-HR" sz="2800" i="1" dirty="0" err="1"/>
              <a:t>g</a:t>
            </a:r>
            <a:r>
              <a:rPr lang="hr-HR" sz="2800" baseline="-25000" dirty="0" err="1"/>
              <a:t>B</a:t>
            </a:r>
            <a:r>
              <a:rPr lang="hr-HR" sz="2800" dirty="0"/>
              <a:t>, a ukupni prosjeci </a:t>
            </a:r>
            <a:r>
              <a:rPr lang="hr-HR" sz="2800" i="1" dirty="0"/>
              <a:t>G</a:t>
            </a:r>
            <a:r>
              <a:rPr lang="hr-HR" sz="2800" dirty="0"/>
              <a:t> i </a:t>
            </a:r>
            <a:r>
              <a:rPr lang="hr-HR" sz="2800" i="1" dirty="0"/>
              <a:t>g</a:t>
            </a:r>
            <a:r>
              <a:rPr lang="hr-HR" sz="2800" dirty="0"/>
              <a:t>. </a:t>
            </a:r>
          </a:p>
          <a:p>
            <a:r>
              <a:rPr lang="hr-HR" sz="2800" dirty="0" smtClean="0"/>
              <a:t>Iz </a:t>
            </a:r>
            <a:r>
              <a:rPr lang="hr-HR" sz="2800" dirty="0"/>
              <a:t>tih se šest brojeva računaju snaga napada i obrane za prvu i za drugu momčad (</a:t>
            </a:r>
            <a:r>
              <a:rPr lang="hr-HR" sz="2800" i="1" dirty="0"/>
              <a:t>N</a:t>
            </a:r>
            <a:r>
              <a:rPr lang="hr-HR" sz="2800" baseline="-25000" dirty="0"/>
              <a:t>A</a:t>
            </a:r>
            <a:r>
              <a:rPr lang="hr-HR" sz="2800" dirty="0"/>
              <a:t> i </a:t>
            </a:r>
            <a:r>
              <a:rPr lang="hr-HR" sz="2800" i="1" dirty="0"/>
              <a:t>O</a:t>
            </a:r>
            <a:r>
              <a:rPr lang="hr-HR" sz="2800" baseline="-25000" dirty="0"/>
              <a:t>A</a:t>
            </a:r>
            <a:r>
              <a:rPr lang="hr-HR" sz="2800" dirty="0"/>
              <a:t> odnosno </a:t>
            </a:r>
            <a:r>
              <a:rPr lang="hr-HR" sz="2800" i="1" dirty="0"/>
              <a:t>N</a:t>
            </a:r>
            <a:r>
              <a:rPr lang="hr-HR" sz="2800" baseline="-25000" dirty="0"/>
              <a:t>B</a:t>
            </a:r>
            <a:r>
              <a:rPr lang="hr-HR" sz="2800" dirty="0"/>
              <a:t> i </a:t>
            </a:r>
            <a:r>
              <a:rPr lang="hr-HR" sz="2800" i="1" dirty="0"/>
              <a:t>O</a:t>
            </a:r>
            <a:r>
              <a:rPr lang="hr-HR" sz="2800" baseline="-25000" dirty="0"/>
              <a:t>B</a:t>
            </a:r>
            <a:r>
              <a:rPr lang="hr-HR" sz="2800" dirty="0" smtClean="0"/>
              <a:t>).</a:t>
            </a:r>
          </a:p>
          <a:p>
            <a:r>
              <a:rPr lang="hr-HR" sz="2800" dirty="0" smtClean="0"/>
              <a:t>Snagu </a:t>
            </a:r>
            <a:r>
              <a:rPr lang="hr-HR" sz="2800" dirty="0"/>
              <a:t>napada pojedine momčadi dobijemo dijeljenjem prosjeka danih golova te momčadi s ukupnim prosjekom, a snagu obrane dijeljenjem prosjeka primljenih golova za momčad i </a:t>
            </a:r>
            <a:r>
              <a:rPr lang="hr-HR" sz="2800" dirty="0" smtClean="0"/>
              <a:t>ukupno.</a:t>
            </a:r>
          </a:p>
          <a:p>
            <a:r>
              <a:rPr lang="hr-HR" sz="2800" dirty="0" smtClean="0"/>
              <a:t>Za </a:t>
            </a:r>
            <a:r>
              <a:rPr lang="hr-HR" sz="2800" dirty="0"/>
              <a:t>utakmicu u ligi </a:t>
            </a:r>
            <a:r>
              <a:rPr lang="hr-HR" sz="2800" dirty="0" smtClean="0"/>
              <a:t>gledaju se </a:t>
            </a:r>
            <a:r>
              <a:rPr lang="hr-HR" sz="2800" dirty="0"/>
              <a:t>sve odigrane utakmice i odgovarajući prosjeci, a ne samo utakmice dviju momčadi za koje računamo vjerojatnost rezultata. </a:t>
            </a:r>
          </a:p>
        </p:txBody>
      </p:sp>
    </p:spTree>
    <p:extLst>
      <p:ext uri="{BB962C8B-B14F-4D97-AF65-F5344CB8AC3E}">
        <p14:creationId xmlns:p14="http://schemas.microsoft.com/office/powerpoint/2010/main" val="265461434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što s time?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r>
              <a:rPr lang="hr-HR" sz="2800" dirty="0"/>
              <a:t>U našem primjeru dobivamo</a:t>
            </a:r>
          </a:p>
          <a:p>
            <a:r>
              <a:rPr lang="hr-HR" sz="2800" i="1" dirty="0"/>
              <a:t>N</a:t>
            </a:r>
            <a:r>
              <a:rPr lang="hr-HR" sz="2800" baseline="-25000" dirty="0"/>
              <a:t>A</a:t>
            </a:r>
            <a:r>
              <a:rPr lang="hr-HR" sz="2800" i="1" dirty="0"/>
              <a:t> </a:t>
            </a:r>
            <a:r>
              <a:rPr lang="hr-HR" sz="2800" dirty="0"/>
              <a:t>= </a:t>
            </a:r>
            <a:r>
              <a:rPr lang="hr-HR" sz="2800" i="1" dirty="0"/>
              <a:t>G</a:t>
            </a:r>
            <a:r>
              <a:rPr lang="hr-HR" sz="2800" baseline="-25000" dirty="0"/>
              <a:t>A</a:t>
            </a:r>
            <a:r>
              <a:rPr lang="hr-HR" sz="2800" dirty="0"/>
              <a:t>/</a:t>
            </a:r>
            <a:r>
              <a:rPr lang="hr-HR" sz="2800" i="1" dirty="0"/>
              <a:t>G </a:t>
            </a:r>
            <a:r>
              <a:rPr lang="hr-HR" sz="2800" dirty="0"/>
              <a:t>= 1,765/2,2 = 0,802; </a:t>
            </a:r>
            <a:r>
              <a:rPr lang="hr-HR" sz="2800" i="1" dirty="0"/>
              <a:t>O</a:t>
            </a:r>
            <a:r>
              <a:rPr lang="hr-HR" sz="2800" baseline="-25000" dirty="0"/>
              <a:t>A</a:t>
            </a:r>
            <a:r>
              <a:rPr lang="hr-HR" sz="2800" dirty="0"/>
              <a:t> = </a:t>
            </a:r>
            <a:r>
              <a:rPr lang="hr-HR" sz="2800" i="1" dirty="0" err="1"/>
              <a:t>g</a:t>
            </a:r>
            <a:r>
              <a:rPr lang="hr-HR" sz="2800" baseline="-25000" dirty="0" err="1"/>
              <a:t>A</a:t>
            </a:r>
            <a:r>
              <a:rPr lang="hr-HR" sz="2800" dirty="0"/>
              <a:t>/</a:t>
            </a:r>
            <a:r>
              <a:rPr lang="hr-HR" sz="2800" i="1" dirty="0"/>
              <a:t>g</a:t>
            </a:r>
            <a:r>
              <a:rPr lang="hr-HR" sz="2800" dirty="0"/>
              <a:t> = 0,647/0,829 = 0,781;</a:t>
            </a:r>
          </a:p>
          <a:p>
            <a:r>
              <a:rPr lang="hr-HR" sz="2800" i="1" dirty="0"/>
              <a:t>N</a:t>
            </a:r>
            <a:r>
              <a:rPr lang="hr-HR" sz="2800" baseline="-25000" dirty="0"/>
              <a:t>B</a:t>
            </a:r>
            <a:r>
              <a:rPr lang="hr-HR" sz="2800" dirty="0"/>
              <a:t> = </a:t>
            </a:r>
            <a:r>
              <a:rPr lang="hr-HR" sz="2800" i="1" dirty="0"/>
              <a:t>G</a:t>
            </a:r>
            <a:r>
              <a:rPr lang="hr-HR" sz="2800" baseline="-25000" dirty="0"/>
              <a:t>B</a:t>
            </a:r>
            <a:r>
              <a:rPr lang="hr-HR" sz="2800" dirty="0"/>
              <a:t>/</a:t>
            </a:r>
            <a:r>
              <a:rPr lang="hr-HR" sz="2800" i="1" dirty="0"/>
              <a:t>G </a:t>
            </a:r>
            <a:r>
              <a:rPr lang="hr-HR" sz="2800" dirty="0"/>
              <a:t>= 2,611/2,2 = 1,187; </a:t>
            </a:r>
            <a:r>
              <a:rPr lang="hr-HR" sz="2800" i="1" dirty="0"/>
              <a:t>O</a:t>
            </a:r>
            <a:r>
              <a:rPr lang="hr-HR" sz="2800" baseline="-25000" dirty="0"/>
              <a:t>B</a:t>
            </a:r>
            <a:r>
              <a:rPr lang="hr-HR" sz="2800" dirty="0"/>
              <a:t> = </a:t>
            </a:r>
            <a:r>
              <a:rPr lang="hr-HR" sz="2800" i="1" dirty="0" err="1"/>
              <a:t>g</a:t>
            </a:r>
            <a:r>
              <a:rPr lang="hr-HR" sz="2800" baseline="-25000" dirty="0" err="1"/>
              <a:t>B</a:t>
            </a:r>
            <a:r>
              <a:rPr lang="hr-HR" sz="2800" dirty="0"/>
              <a:t>/</a:t>
            </a:r>
            <a:r>
              <a:rPr lang="hr-HR" sz="2800" i="1" dirty="0"/>
              <a:t>g</a:t>
            </a:r>
            <a:r>
              <a:rPr lang="hr-HR" sz="2800" dirty="0"/>
              <a:t> = 1/0,829 = 1,207.</a:t>
            </a:r>
          </a:p>
          <a:p>
            <a:r>
              <a:rPr lang="hr-HR" sz="2800" dirty="0"/>
              <a:t>Kako svakoj momčadi u korist idu golovi koje daje, a „štete“ golovi koje daje protivnik, odgovarajući parametar za </a:t>
            </a:r>
            <a:r>
              <a:rPr lang="hr-HR" sz="2800" dirty="0" err="1"/>
              <a:t>Poissonovu</a:t>
            </a:r>
            <a:r>
              <a:rPr lang="hr-HR" sz="2800" dirty="0"/>
              <a:t> razdiobu za svaku momčad dobije se množenjem njene jačine napada i protivnikove jačine obrane:</a:t>
            </a:r>
          </a:p>
          <a:p>
            <a:r>
              <a:rPr lang="hr-HR" sz="2800" i="1" dirty="0"/>
              <a:t>a</a:t>
            </a:r>
            <a:r>
              <a:rPr lang="hr-HR" sz="2800" dirty="0"/>
              <a:t> = </a:t>
            </a:r>
            <a:r>
              <a:rPr lang="hr-HR" sz="2800" i="1" dirty="0"/>
              <a:t>N</a:t>
            </a:r>
            <a:r>
              <a:rPr lang="hr-HR" sz="2800" baseline="-25000" dirty="0"/>
              <a:t>A</a:t>
            </a:r>
            <a:r>
              <a:rPr lang="hr-HR" sz="2800" i="1" dirty="0"/>
              <a:t>O</a:t>
            </a:r>
            <a:r>
              <a:rPr lang="hr-HR" sz="2800" baseline="-25000" dirty="0"/>
              <a:t>B</a:t>
            </a:r>
            <a:r>
              <a:rPr lang="hr-HR" sz="2800" i="1" dirty="0"/>
              <a:t> </a:t>
            </a:r>
            <a:r>
              <a:rPr lang="hr-HR" sz="2800" dirty="0"/>
              <a:t>= 0,802·1,207 = 0,968;</a:t>
            </a:r>
          </a:p>
          <a:p>
            <a:r>
              <a:rPr lang="hr-HR" sz="2800" i="1" dirty="0"/>
              <a:t>b</a:t>
            </a:r>
            <a:r>
              <a:rPr lang="hr-HR" sz="2800" dirty="0"/>
              <a:t> = </a:t>
            </a:r>
            <a:r>
              <a:rPr lang="hr-HR" sz="2800" i="1" dirty="0"/>
              <a:t>N</a:t>
            </a:r>
            <a:r>
              <a:rPr lang="hr-HR" sz="2800" baseline="-25000" dirty="0"/>
              <a:t>B</a:t>
            </a:r>
            <a:r>
              <a:rPr lang="hr-HR" sz="2800" i="1" dirty="0"/>
              <a:t>O</a:t>
            </a:r>
            <a:r>
              <a:rPr lang="hr-HR" sz="2800" baseline="-25000" dirty="0"/>
              <a:t>A</a:t>
            </a:r>
            <a:r>
              <a:rPr lang="hr-HR" sz="2800" i="1" dirty="0"/>
              <a:t> </a:t>
            </a:r>
            <a:r>
              <a:rPr lang="hr-HR" sz="2800" dirty="0"/>
              <a:t>= 1,187 ·0,781 = 0,927</a:t>
            </a:r>
            <a:r>
              <a:rPr lang="hr-HR" sz="2800" dirty="0" smtClean="0"/>
              <a:t>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522941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Korelacija s programom (1. r. OŠ)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hr-HR" sz="2400" dirty="0" smtClean="0"/>
              <a:t>Tijela u prostoru – prepoznavanje i imenovanje kugle kao fizičkog objekta i na slikama</a:t>
            </a:r>
          </a:p>
          <a:p>
            <a:r>
              <a:rPr lang="hr-HR" sz="2400" dirty="0" smtClean="0"/>
              <a:t>Ravne i zakrivljene plohe – površina terena u usporedbi s površinom lopte</a:t>
            </a:r>
          </a:p>
          <a:p>
            <a:r>
              <a:rPr lang="hr-HR" sz="2400" dirty="0" smtClean="0"/>
              <a:t>Ravne i zakrivljene crte – na nogometnom terenu</a:t>
            </a:r>
          </a:p>
          <a:p>
            <a:r>
              <a:rPr lang="hr-HR" sz="2400" dirty="0" smtClean="0"/>
              <a:t>Točka – trenutna pozicija lopte, sjecišta linija na terenu</a:t>
            </a:r>
          </a:p>
          <a:p>
            <a:r>
              <a:rPr lang="hr-HR" sz="2400" dirty="0" smtClean="0"/>
              <a:t>Odnosi među predmetima – usporedba veličina terenâ, visina igrača, biti unutar/izvan terena</a:t>
            </a:r>
          </a:p>
          <a:p>
            <a:r>
              <a:rPr lang="hr-HR" sz="2400" dirty="0" smtClean="0"/>
              <a:t>Geometrijski likovi – pravokutnici, krugovi</a:t>
            </a:r>
          </a:p>
          <a:p>
            <a:r>
              <a:rPr lang="hr-HR" sz="2400" dirty="0" smtClean="0"/>
              <a:t>Brojevi 1 do 5 – broj golova, bodovi, usporedba broja golova</a:t>
            </a:r>
          </a:p>
          <a:p>
            <a:r>
              <a:rPr lang="hr-HR" sz="2400" dirty="0" smtClean="0"/>
              <a:t>itd.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1709970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što smo dobili?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2044824"/>
          </a:xfrm>
        </p:spPr>
        <p:txBody>
          <a:bodyPr/>
          <a:lstStyle/>
          <a:p>
            <a:r>
              <a:rPr lang="hr-HR" sz="2800" dirty="0"/>
              <a:t>Ti brojevi znače da je očekivani rezultat </a:t>
            </a:r>
            <a:r>
              <a:rPr lang="hr-HR" sz="2800" i="1" dirty="0"/>
              <a:t>a</a:t>
            </a:r>
            <a:r>
              <a:rPr lang="hr-HR" sz="2800" dirty="0"/>
              <a:t>:</a:t>
            </a:r>
            <a:r>
              <a:rPr lang="hr-HR" sz="2800" i="1" dirty="0"/>
              <a:t>b</a:t>
            </a:r>
            <a:r>
              <a:rPr lang="hr-HR" sz="2800" dirty="0"/>
              <a:t> – možemo to reći i ovako: prije utakmice moglo se očekivati da i Njemačka i Argentina dadu po 0 ili 1 gol, s većom vjerojatnosti da obje dadu po 1. </a:t>
            </a:r>
          </a:p>
          <a:p>
            <a:endParaRPr lang="hr-HR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2992025"/>
          <a:ext cx="5486400" cy="1742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15,03%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13,93%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6,46%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1,99%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0,46%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0,09%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14,55%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13,49%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6,25%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1,93%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0,45%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0,08%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7,04%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6,53%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3,03%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0,93%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0,22%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0,04%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2,27%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2,11%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0,98%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0,30%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0,07%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0,55%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0,51%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0,24%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0,07%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0,02%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0,11%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0,10%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0,05%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0,02%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0,02%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0,01%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0,00%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0,00%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ea typeface="Calibri" panose="020F0502020204030204" pitchFamily="34" charset="0"/>
              </a:rPr>
              <a:t>Iz ove tablice opisanim postupkom računata vjerojatnost pobjede Argentine je 35,17 %, neodlučenog 31,87 %, a pobjede Njemačke 32,96 %.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415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539750" y="404813"/>
            <a:ext cx="8218488" cy="54340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z="3600" smtClean="0">
                <a:solidFill>
                  <a:srgbClr val="FF0000"/>
                </a:solidFill>
              </a:rPr>
              <a:t>Moglo bi se tako dalje, ali...</a:t>
            </a:r>
          </a:p>
          <a:p>
            <a:pPr eaLnBrk="1" hangingPunct="1">
              <a:buFontTx/>
              <a:buNone/>
            </a:pPr>
            <a:r>
              <a:rPr lang="hr-HR" altLang="sr-Latn-RS" sz="3600" smtClean="0">
                <a:solidFill>
                  <a:srgbClr val="FF0000"/>
                </a:solidFill>
              </a:rPr>
              <a:t>Hvala na pažnji i ole, ole, oleeeeeeeeeee!!!</a:t>
            </a:r>
          </a:p>
        </p:txBody>
      </p:sp>
    </p:spTree>
    <p:extLst>
      <p:ext uri="{BB962C8B-B14F-4D97-AF65-F5344CB8AC3E}">
        <p14:creationId xmlns:p14="http://schemas.microsoft.com/office/powerpoint/2010/main" val="3604721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611560" y="1052736"/>
            <a:ext cx="8218488" cy="4320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altLang="sr-Latn-RS" sz="3600" smtClean="0">
                <a:solidFill>
                  <a:srgbClr val="FF0000"/>
                </a:solidFill>
              </a:rPr>
              <a:t>Prezentacija je korištena na</a:t>
            </a:r>
          </a:p>
          <a:p>
            <a:pPr algn="ctr" eaLnBrk="1" hangingPunct="1">
              <a:buFontTx/>
              <a:buNone/>
            </a:pPr>
            <a:r>
              <a:rPr lang="hr-HR" altLang="sr-Latn-RS" sz="3600" smtClean="0">
                <a:solidFill>
                  <a:srgbClr val="FF0000"/>
                </a:solidFill>
              </a:rPr>
              <a:t>Međužupanijskom stručnom skupu</a:t>
            </a:r>
          </a:p>
          <a:p>
            <a:pPr algn="ctr" eaLnBrk="1" hangingPunct="1">
              <a:buFontTx/>
              <a:buNone/>
            </a:pPr>
            <a:r>
              <a:rPr lang="hr-HR" altLang="sr-Latn-RS" sz="3600" smtClean="0">
                <a:solidFill>
                  <a:srgbClr val="FF0000"/>
                </a:solidFill>
              </a:rPr>
              <a:t>„Matematički jezik, nematematički jezik”</a:t>
            </a:r>
          </a:p>
          <a:p>
            <a:pPr algn="ctr" eaLnBrk="1" hangingPunct="1">
              <a:buFontTx/>
              <a:buNone/>
            </a:pPr>
            <a:r>
              <a:rPr lang="hr-HR" altLang="sr-Latn-RS" sz="3600" smtClean="0">
                <a:solidFill>
                  <a:srgbClr val="FF0000"/>
                </a:solidFill>
              </a:rPr>
              <a:t>za učitelje matematike,</a:t>
            </a:r>
          </a:p>
          <a:p>
            <a:pPr algn="ctr" eaLnBrk="1" hangingPunct="1">
              <a:buFontTx/>
              <a:buNone/>
            </a:pPr>
            <a:r>
              <a:rPr lang="hr-HR" altLang="sr-Latn-RS" sz="3600" smtClean="0">
                <a:solidFill>
                  <a:srgbClr val="FF0000"/>
                </a:solidFill>
              </a:rPr>
              <a:t>7. srpnja 2014. godine</a:t>
            </a:r>
          </a:p>
          <a:p>
            <a:pPr algn="ctr" eaLnBrk="1" hangingPunct="1">
              <a:buFontTx/>
              <a:buNone/>
            </a:pPr>
            <a:r>
              <a:rPr lang="hr-HR" altLang="sr-Latn-RS" sz="3600" smtClean="0">
                <a:solidFill>
                  <a:srgbClr val="FF0000"/>
                </a:solidFill>
              </a:rPr>
              <a:t>u Zagrebu.</a:t>
            </a:r>
          </a:p>
        </p:txBody>
      </p:sp>
    </p:spTree>
    <p:extLst>
      <p:ext uri="{BB962C8B-B14F-4D97-AF65-F5344CB8AC3E}">
        <p14:creationId xmlns:p14="http://schemas.microsoft.com/office/powerpoint/2010/main" val="927551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755576" y="1309246"/>
            <a:ext cx="6984776" cy="27363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</a:rPr>
              <a:t>Najtoplije zahvaljujem</a:t>
            </a:r>
          </a:p>
          <a:p>
            <a:pPr eaLnBrk="1" hangingPunct="1">
              <a:buFontTx/>
              <a:buNone/>
            </a:pPr>
            <a:r>
              <a:rPr lang="hr-HR" b="1" smtClean="0">
                <a:solidFill>
                  <a:srgbClr val="FF0000"/>
                </a:solidFill>
              </a:rPr>
              <a:t>prof. dr</a:t>
            </a:r>
            <a:r>
              <a:rPr lang="hr-HR" b="1" smtClean="0">
                <a:solidFill>
                  <a:srgbClr val="FF0000"/>
                </a:solidFill>
              </a:rPr>
              <a:t>. </a:t>
            </a:r>
            <a:r>
              <a:rPr lang="hr-HR" b="1" smtClean="0">
                <a:solidFill>
                  <a:srgbClr val="FF0000"/>
                </a:solidFill>
              </a:rPr>
              <a:t>sc. Franki </a:t>
            </a:r>
            <a:r>
              <a:rPr lang="hr-HR" b="1">
                <a:solidFill>
                  <a:srgbClr val="FF0000"/>
                </a:solidFill>
              </a:rPr>
              <a:t>Miriam Br</a:t>
            </a:r>
            <a:r>
              <a:rPr lang="en-US" b="1">
                <a:solidFill>
                  <a:srgbClr val="FF0000"/>
                </a:solidFill>
                <a:cs typeface="Arial" charset="0"/>
              </a:rPr>
              <a:t>ü</a:t>
            </a:r>
            <a:r>
              <a:rPr lang="hr-HR" b="1" smtClean="0">
                <a:solidFill>
                  <a:srgbClr val="FF0000"/>
                </a:solidFill>
                <a:cs typeface="Arial" charset="0"/>
              </a:rPr>
              <a:t>ckler</a:t>
            </a:r>
          </a:p>
          <a:p>
            <a:pPr eaLnBrk="1" hangingPunct="1"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  <a:cs typeface="Arial" charset="0"/>
              </a:rPr>
              <a:t>na dozvoli da prezentaciju </a:t>
            </a:r>
          </a:p>
          <a:p>
            <a:pPr eaLnBrk="1" hangingPunct="1">
              <a:buFontTx/>
              <a:buNone/>
            </a:pPr>
            <a:r>
              <a:rPr lang="hr-HR" altLang="sr-Latn-RS" smtClean="0">
                <a:solidFill>
                  <a:srgbClr val="FF0000"/>
                </a:solidFill>
                <a:cs typeface="Arial" charset="0"/>
              </a:rPr>
              <a:t>objavim</a:t>
            </a:r>
            <a:r>
              <a:rPr lang="hr-HR" altLang="sr-Latn-RS" smtClean="0">
                <a:solidFill>
                  <a:srgbClr val="FF0000"/>
                </a:solidFill>
              </a:rPr>
              <a:t>  na svojim web stranicama.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 bwMode="auto">
          <a:xfrm>
            <a:off x="4427984" y="4077072"/>
            <a:ext cx="3852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kern="0" smtClean="0">
                <a:solidFill>
                  <a:srgbClr val="FF0000"/>
                </a:solidFill>
              </a:rPr>
              <a:t>Antonija Horvatek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427984" y="4653136"/>
            <a:ext cx="3852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kern="0" smtClean="0">
                <a:solidFill>
                  <a:srgbClr val="FF0000"/>
                </a:solidFill>
                <a:latin typeface="Brush Script MT" panose="03060802040406070304" pitchFamily="66" charset="0"/>
              </a:rPr>
              <a:t>Matematika na dlanu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427984" y="5229200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sz="2000" kern="0">
                <a:solidFill>
                  <a:srgbClr val="FF0000"/>
                </a:solidFill>
                <a:hlinkClick r:id="rId2"/>
              </a:rPr>
              <a:t>http://www.antonija-horvatek.from.hr</a:t>
            </a:r>
            <a:r>
              <a:rPr lang="hr-HR" altLang="sr-Latn-RS" sz="2000" kern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hr-HR" altLang="sr-Latn-RS" sz="2000" kern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214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Zadatak, lagan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7638" y="1916832"/>
          <a:ext cx="8817374" cy="17373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09625"/>
                <a:gridCol w="1136205"/>
                <a:gridCol w="1066038"/>
                <a:gridCol w="1338580"/>
                <a:gridCol w="1308417"/>
                <a:gridCol w="893863"/>
                <a:gridCol w="1296144"/>
                <a:gridCol w="96850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Klub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Odigrano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dirty="0" smtClean="0">
                          <a:effectLst/>
                        </a:rPr>
                        <a:t>Pobjeda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dirty="0" smtClean="0">
                          <a:effectLst/>
                        </a:rPr>
                        <a:t>Neriješeno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dirty="0" smtClean="0">
                          <a:effectLst/>
                        </a:rPr>
                        <a:t>Izgubljeno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Dao golova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Primio golova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dirty="0" smtClean="0">
                          <a:effectLst/>
                        </a:rPr>
                        <a:t>Bodovi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3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1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4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638" y="4572000"/>
          <a:ext cx="8817374" cy="17373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09625"/>
                <a:gridCol w="1136205"/>
                <a:gridCol w="1066038"/>
                <a:gridCol w="1338580"/>
                <a:gridCol w="1308417"/>
                <a:gridCol w="893863"/>
                <a:gridCol w="1296144"/>
                <a:gridCol w="96850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Klub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Odigrano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dirty="0" smtClean="0">
                          <a:effectLst/>
                        </a:rPr>
                        <a:t>Pobjeda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dirty="0" smtClean="0">
                          <a:effectLst/>
                        </a:rPr>
                        <a:t>Neriješeno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dirty="0" smtClean="0">
                          <a:effectLst/>
                        </a:rPr>
                        <a:t>Izgubljeno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Dao golova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Primio golova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dirty="0" smtClean="0">
                          <a:effectLst/>
                        </a:rPr>
                        <a:t>Bodovi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dirty="0" smtClean="0">
                          <a:effectLst/>
                        </a:rPr>
                        <a:t>1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0</a:t>
                      </a:r>
                      <a:r>
                        <a:rPr lang="hr-HR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1</a:t>
                      </a:r>
                      <a:r>
                        <a:rPr lang="hr-HR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3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dirty="0" smtClean="0">
                          <a:effectLst/>
                        </a:rPr>
                        <a:t>0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1</a:t>
                      </a:r>
                      <a:r>
                        <a:rPr lang="hr-HR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1</a:t>
                      </a:r>
                      <a:r>
                        <a:rPr lang="hr-HR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5</a:t>
                      </a:r>
                      <a:r>
                        <a:rPr lang="hr-HR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1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dirty="0" smtClean="0">
                          <a:effectLst/>
                        </a:rPr>
                        <a:t>1</a:t>
                      </a:r>
                      <a:endParaRPr lang="hr-HR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1</a:t>
                      </a:r>
                      <a:r>
                        <a:rPr lang="hr-HR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 smtClean="0">
                          <a:effectLst/>
                        </a:rPr>
                        <a:t>0</a:t>
                      </a:r>
                      <a:r>
                        <a:rPr lang="hr-HR" dirty="0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dirty="0">
                          <a:effectLst/>
                        </a:rPr>
                        <a:t>4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Malo prebrajanja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3"/>
            <a:ext cx="8640960" cy="1872208"/>
          </a:xfrm>
        </p:spPr>
        <p:txBody>
          <a:bodyPr/>
          <a:lstStyle/>
          <a:p>
            <a:r>
              <a:rPr lang="hr-HR" dirty="0" smtClean="0"/>
              <a:t>koliko utakmica u grupi s </a:t>
            </a:r>
            <a:r>
              <a:rPr lang="hr-HR" i="1" dirty="0" smtClean="0"/>
              <a:t>n</a:t>
            </a:r>
            <a:r>
              <a:rPr lang="hr-HR" dirty="0" smtClean="0"/>
              <a:t> momčadi treba odigrati?</a:t>
            </a:r>
          </a:p>
          <a:p>
            <a:r>
              <a:rPr lang="hr-HR" dirty="0" smtClean="0"/>
              <a:t>za </a:t>
            </a:r>
            <a:r>
              <a:rPr lang="hr-HR" i="1" dirty="0" smtClean="0"/>
              <a:t>n </a:t>
            </a:r>
            <a:r>
              <a:rPr lang="hr-HR" dirty="0" smtClean="0"/>
              <a:t>= 4: 6 utakmica</a:t>
            </a:r>
          </a:p>
        </p:txBody>
      </p:sp>
      <p:pic>
        <p:nvPicPr>
          <p:cNvPr id="5" name="Picture 4" descr="pas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8348598" cy="33569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4427984" y="4509120"/>
            <a:ext cx="2520280" cy="216024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još jedan zadatak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040560"/>
          </a:xfrm>
        </p:spPr>
        <p:txBody>
          <a:bodyPr/>
          <a:lstStyle/>
          <a:p>
            <a:r>
              <a:rPr lang="hr-HR" dirty="0" smtClean="0"/>
              <a:t>ako imamo situaciju kao u tablici:</a:t>
            </a:r>
          </a:p>
          <a:p>
            <a:r>
              <a:rPr lang="hr-HR" dirty="0" smtClean="0"/>
              <a:t>koliko je utakmica odigrano?</a:t>
            </a:r>
          </a:p>
          <a:p>
            <a:r>
              <a:rPr lang="hr-HR" dirty="0" smtClean="0"/>
              <a:t>koje još nedostaju? </a:t>
            </a:r>
          </a:p>
          <a:p>
            <a:r>
              <a:rPr lang="hr-HR" dirty="0" smtClean="0"/>
              <a:t>tko još može proći skupinu?</a:t>
            </a:r>
          </a:p>
          <a:p>
            <a:r>
              <a:rPr lang="hr-HR" dirty="0" smtClean="0"/>
              <a:t>koje su moguće konačne tablice?</a:t>
            </a:r>
          </a:p>
          <a:p>
            <a:r>
              <a:rPr lang="hr-HR" sz="2400" dirty="0" smtClean="0"/>
              <a:t>D 9, A 4, B 3, C 1; D 9, A 4,  C 2, B 1; </a:t>
            </a:r>
            <a:r>
              <a:rPr lang="hr-HR" sz="2400" u="sng" dirty="0" smtClean="0"/>
              <a:t>D 9, A 4, C 4, B 0</a:t>
            </a:r>
          </a:p>
          <a:p>
            <a:r>
              <a:rPr lang="hr-HR" sz="2400" dirty="0" smtClean="0"/>
              <a:t>D 7, A 5, B 3, C 1; D 7, A 5, C 2, B 1; D 7, A 5, C 4, B 0</a:t>
            </a:r>
          </a:p>
          <a:p>
            <a:r>
              <a:rPr lang="hr-HR" sz="2400" dirty="0" smtClean="0"/>
              <a:t>A 7, D 6, B 3, C 1; A 7, D 6, C 2, B 1; A 7, D 6, C 4, B 0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76555" y="1700808"/>
          <a:ext cx="266744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80"/>
                <a:gridCol w="1227265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Momčad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Bodovi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Korelacija s programom (4. r. </a:t>
            </a:r>
            <a:r>
              <a:rPr lang="hr-HR" dirty="0" err="1" smtClean="0"/>
              <a:t>gim</a:t>
            </a:r>
            <a:r>
              <a:rPr lang="hr-HR" dirty="0" smtClean="0"/>
              <a:t>.)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28592"/>
          </a:xfrm>
        </p:spPr>
        <p:txBody>
          <a:bodyPr/>
          <a:lstStyle/>
          <a:p>
            <a:r>
              <a:rPr lang="hr-HR" sz="2800" dirty="0" smtClean="0"/>
              <a:t>Primjene derivacija i integrala u fizici</a:t>
            </a:r>
          </a:p>
          <a:p>
            <a:r>
              <a:rPr lang="hr-HR" sz="2800" dirty="0" smtClean="0"/>
              <a:t>Ovisno o visini trave i vlažnosti terena koeficijent restitucije </a:t>
            </a:r>
            <a:r>
              <a:rPr lang="hr-HR" sz="2800" i="1" dirty="0" smtClean="0"/>
              <a:t>k</a:t>
            </a:r>
            <a:r>
              <a:rPr lang="hr-HR" sz="2800" dirty="0" smtClean="0"/>
              <a:t> za odbijanje lopte od terena iznosi između 0,5 i 0,8</a:t>
            </a:r>
          </a:p>
          <a:p>
            <a:r>
              <a:rPr lang="hr-HR" sz="2800" dirty="0" smtClean="0"/>
              <a:t>Ako nogometna lopta padne vertikalno na tlo, koliko traje dodir lopte s tlom i ovisi li trajanje dodira o brzini kojom lopta padne?</a:t>
            </a:r>
          </a:p>
          <a:p>
            <a:r>
              <a:rPr lang="hr-HR" sz="2800" dirty="0" smtClean="0"/>
              <a:t>Sila kojom tlo djeluje na loptu u trenutku dodira jednaka je višku tlaka unutar lopte u odnosu na okolinu (</a:t>
            </a:r>
            <a:r>
              <a:rPr lang="hr-HR" sz="2800" i="1" dirty="0" smtClean="0"/>
              <a:t>p</a:t>
            </a:r>
            <a:r>
              <a:rPr lang="hr-HR" sz="2800" dirty="0" smtClean="0"/>
              <a:t>) pomnoženom s površinom dodira (</a:t>
            </a:r>
            <a:r>
              <a:rPr lang="hr-HR" sz="2800" i="1" dirty="0" smtClean="0"/>
              <a:t>A</a:t>
            </a:r>
            <a:r>
              <a:rPr lang="hr-HR" sz="2800" dirty="0" smtClean="0"/>
              <a:t>): </a:t>
            </a:r>
            <a:r>
              <a:rPr lang="hr-HR" sz="2800" i="1" dirty="0" smtClean="0"/>
              <a:t>F</a:t>
            </a:r>
            <a:r>
              <a:rPr lang="hr-HR" sz="2800" dirty="0" smtClean="0"/>
              <a:t> = </a:t>
            </a:r>
            <a:r>
              <a:rPr lang="hr-HR" sz="2800" i="1" dirty="0" smtClean="0"/>
              <a:t>ma</a:t>
            </a:r>
            <a:r>
              <a:rPr lang="hr-HR" sz="2800" dirty="0" smtClean="0"/>
              <a:t> = −</a:t>
            </a:r>
            <a:r>
              <a:rPr lang="hr-HR" sz="2800" i="1" dirty="0" err="1" smtClean="0"/>
              <a:t>pA</a:t>
            </a:r>
            <a:r>
              <a:rPr lang="hr-HR" sz="2800" dirty="0" smtClean="0"/>
              <a:t>, </a:t>
            </a:r>
            <a:r>
              <a:rPr lang="hr-HR" sz="2800" i="1" dirty="0" smtClean="0"/>
              <a:t>a</a:t>
            </a:r>
            <a:r>
              <a:rPr lang="hr-HR" sz="2800" dirty="0" smtClean="0"/>
              <a:t> = </a:t>
            </a:r>
            <a:r>
              <a:rPr lang="hr-HR" sz="2800" i="1" dirty="0" smtClean="0"/>
              <a:t>x</a:t>
            </a:r>
            <a:r>
              <a:rPr lang="hr-HR" sz="2800" dirty="0" smtClean="0"/>
              <a:t>’’</a:t>
            </a:r>
          </a:p>
          <a:p>
            <a:endParaRPr lang="hr-HR" sz="2800" dirty="0" smtClean="0"/>
          </a:p>
          <a:p>
            <a:endParaRPr lang="hr-HR" sz="2800" dirty="0" smtClean="0"/>
          </a:p>
        </p:txBody>
      </p:sp>
    </p:spTree>
    <p:extLst>
      <p:ext uri="{BB962C8B-B14F-4D97-AF65-F5344CB8AC3E}">
        <p14:creationId xmlns:p14="http://schemas.microsoft.com/office/powerpoint/2010/main" val="10959076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00FF00"/>
      </a:lt1>
      <a:dk2>
        <a:srgbClr val="FF0000"/>
      </a:dk2>
      <a:lt2>
        <a:srgbClr val="FFFF00"/>
      </a:lt2>
      <a:accent1>
        <a:srgbClr val="F8F8F8"/>
      </a:accent1>
      <a:accent2>
        <a:srgbClr val="FF0000"/>
      </a:accent2>
      <a:accent3>
        <a:srgbClr val="AAFFAA"/>
      </a:accent3>
      <a:accent4>
        <a:srgbClr val="000000"/>
      </a:accent4>
      <a:accent5>
        <a:srgbClr val="FBFBFB"/>
      </a:accent5>
      <a:accent6>
        <a:srgbClr val="E70000"/>
      </a:accent6>
      <a:hlink>
        <a:srgbClr val="FF0000"/>
      </a:hlink>
      <a:folHlink>
        <a:srgbClr val="FFFF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00FF00"/>
        </a:lt1>
        <a:dk2>
          <a:srgbClr val="FF0000"/>
        </a:dk2>
        <a:lt2>
          <a:srgbClr val="FFFF00"/>
        </a:lt2>
        <a:accent1>
          <a:srgbClr val="F8F8F8"/>
        </a:accent1>
        <a:accent2>
          <a:srgbClr val="FF0000"/>
        </a:accent2>
        <a:accent3>
          <a:srgbClr val="AAFFAA"/>
        </a:accent3>
        <a:accent4>
          <a:srgbClr val="000000"/>
        </a:accent4>
        <a:accent5>
          <a:srgbClr val="FBFBFB"/>
        </a:accent5>
        <a:accent6>
          <a:srgbClr val="E70000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3152</TotalTime>
  <Words>3563</Words>
  <Application>Microsoft Office PowerPoint</Application>
  <PresentationFormat>Prikaz na zaslonu (4:3)</PresentationFormat>
  <Paragraphs>967</Paragraphs>
  <Slides>53</Slides>
  <Notes>6</Notes>
  <HiddenSlides>13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2</vt:i4>
      </vt:variant>
      <vt:variant>
        <vt:lpstr>Naslovi slajdova</vt:lpstr>
      </vt:variant>
      <vt:variant>
        <vt:i4>53</vt:i4>
      </vt:variant>
    </vt:vector>
  </HeadingPairs>
  <TitlesOfParts>
    <vt:vector size="56" baseType="lpstr">
      <vt:lpstr>Default Design</vt:lpstr>
      <vt:lpstr>Equation</vt:lpstr>
      <vt:lpstr>Jednadžba</vt:lpstr>
      <vt:lpstr>Matematika Svjetskog prvenstva u nogometu</vt:lpstr>
      <vt:lpstr>Nogomet i matematika???</vt:lpstr>
      <vt:lpstr>Nogomet i matematika???</vt:lpstr>
      <vt:lpstr>Primjerice za 1. razred OŠ</vt:lpstr>
      <vt:lpstr>Korelacija s programom (1. r. OŠ)</vt:lpstr>
      <vt:lpstr>Zadatak, lagan</vt:lpstr>
      <vt:lpstr>Malo prebrajanja</vt:lpstr>
      <vt:lpstr>I još jedan zadatak</vt:lpstr>
      <vt:lpstr>Korelacija s programom (4. r. gim.)</vt:lpstr>
      <vt:lpstr>Površina dodira</vt:lpstr>
      <vt:lpstr>PowerPointova prezentacija</vt:lpstr>
      <vt:lpstr>Površina nogometnog terena</vt:lpstr>
      <vt:lpstr>Što još utječe na zanimljivost igre?</vt:lpstr>
      <vt:lpstr>Geometrija nogometne lopte</vt:lpstr>
      <vt:lpstr>PowerPointova prezentacija</vt:lpstr>
      <vt:lpstr>Najkraći put do gola</vt:lpstr>
      <vt:lpstr>Model</vt:lpstr>
      <vt:lpstr>PowerPointova prezentacija</vt:lpstr>
      <vt:lpstr>Malo pentranja</vt:lpstr>
      <vt:lpstr>Grčki nogomet</vt:lpstr>
      <vt:lpstr>Grupa D2h</vt:lpstr>
      <vt:lpstr>Jedanaesterci</vt:lpstr>
      <vt:lpstr>Vjerojatnost pogotka</vt:lpstr>
      <vt:lpstr>Jedanesterci, jopet</vt:lpstr>
      <vt:lpstr>A sad, Pitagora</vt:lpstr>
      <vt:lpstr>Od rođendana do rođendana</vt:lpstr>
      <vt:lpstr>Pošteni koeficijenti</vt:lpstr>
      <vt:lpstr>Normalna razdioba u nogometu</vt:lpstr>
      <vt:lpstr>„Idealna” liga</vt:lpstr>
      <vt:lpstr>Simulacija</vt:lpstr>
      <vt:lpstr>Očekivanje i devijacija</vt:lpstr>
      <vt:lpstr>PowerPointova prezentacija</vt:lpstr>
      <vt:lpstr>Vjerojatnost da je prvak najbolji</vt:lpstr>
      <vt:lpstr>Bayern vs. BVB 2013./14.</vt:lpstr>
      <vt:lpstr>Prosjeci i vjerojatnosti</vt:lpstr>
      <vt:lpstr>Vjerojatnost davanja gola</vt:lpstr>
      <vt:lpstr>Binomna razdioba u nogometu</vt:lpstr>
      <vt:lpstr>Brazil : Hrvatska</vt:lpstr>
      <vt:lpstr>Teorem: Nogomet je najzanimljiviji sport</vt:lpstr>
      <vt:lpstr>Poisson, ali ne riba</vt:lpstr>
      <vt:lpstr>PowerPointova prezentacija</vt:lpstr>
      <vt:lpstr>SP2010 i SP2014</vt:lpstr>
      <vt:lpstr>SP2010 i 2014</vt:lpstr>
      <vt:lpstr>PowerPointova prezentacija</vt:lpstr>
      <vt:lpstr>Predviđanje?</vt:lpstr>
      <vt:lpstr>Vjerojatnosti rezultatâ</vt:lpstr>
      <vt:lpstr>Poboljšanje modela</vt:lpstr>
      <vt:lpstr>Argentina - Njemačka</vt:lpstr>
      <vt:lpstr>I što s time?</vt:lpstr>
      <vt:lpstr>I što smo dobili?</vt:lpstr>
      <vt:lpstr>PowerPointova prezentacija</vt:lpstr>
      <vt:lpstr>PowerPointova prezentacija</vt:lpstr>
      <vt:lpstr>PowerPointova prezentacija</vt:lpstr>
    </vt:vector>
  </TitlesOfParts>
  <Company>putujuci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Nogomet i matematika</dc:title>
  <dc:creator>fram</dc:creator>
  <cp:lastModifiedBy>Antonija Horvatek</cp:lastModifiedBy>
  <cp:revision>333</cp:revision>
  <dcterms:created xsi:type="dcterms:W3CDTF">2006-05-19T17:39:54Z</dcterms:created>
  <dcterms:modified xsi:type="dcterms:W3CDTF">2014-10-13T19:48:18Z</dcterms:modified>
</cp:coreProperties>
</file>