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2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84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627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3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8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01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6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5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4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7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3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30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254D-7816-4A44-B7F6-7EC1EDE73433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A31A-2EEE-4935-92D4-78C7F8CE34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31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731401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 rot="5400000">
            <a:off x="3438909" y="2705725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002060"/>
                </a:solidFill>
              </a:rPr>
              <a:t>MATEMATIKA</a:t>
            </a:r>
          </a:p>
          <a:p>
            <a:r>
              <a:rPr lang="hr-HR" sz="4400" b="1" dirty="0" smtClean="0">
                <a:solidFill>
                  <a:srgbClr val="002060"/>
                </a:solidFill>
              </a:rPr>
              <a:t>       LIKOVNA KULTURA</a:t>
            </a:r>
            <a:endParaRPr lang="hr-HR" sz="4400" b="1" dirty="0">
              <a:solidFill>
                <a:srgbClr val="00206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436096" y="555568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Slaven Jurić</a:t>
            </a:r>
            <a:r>
              <a:rPr lang="hr-HR" dirty="0" smtClean="0"/>
              <a:t>, </a:t>
            </a:r>
            <a:r>
              <a:rPr lang="hr-HR" i="1" dirty="0" smtClean="0"/>
              <a:t>mag.educ.art</a:t>
            </a:r>
            <a:endParaRPr lang="hr-HR" i="1" dirty="0" smtClean="0"/>
          </a:p>
          <a:p>
            <a:r>
              <a:rPr lang="hr-HR" dirty="0" smtClean="0"/>
              <a:t>             OŠ </a:t>
            </a:r>
            <a:r>
              <a:rPr lang="hr-HR" dirty="0" smtClean="0"/>
              <a:t>Samobor, </a:t>
            </a:r>
            <a:r>
              <a:rPr lang="hr-HR" dirty="0" smtClean="0"/>
              <a:t>Samobor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Rujan </a:t>
            </a:r>
            <a:r>
              <a:rPr lang="hr-HR" dirty="0" smtClean="0"/>
              <a:t>2016.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34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   ARITMETIČKI NIZ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9" y="476672"/>
            <a:ext cx="4273224" cy="5832648"/>
          </a:xfrm>
        </p:spPr>
      </p:pic>
      <p:sp>
        <p:nvSpPr>
          <p:cNvPr id="5" name="TekstniOkvir 4"/>
          <p:cNvSpPr txBox="1"/>
          <p:nvPr/>
        </p:nvSpPr>
        <p:spPr>
          <a:xfrm>
            <a:off x="1979712" y="21328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1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27784" y="23636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2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195736" y="32129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3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203848" y="14127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4</a:t>
            </a:r>
            <a:endParaRPr lang="hr-HR" sz="4000" b="1" dirty="0">
              <a:solidFill>
                <a:srgbClr val="FF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089247" cy="522920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467544" y="64259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Notre Dame</a:t>
            </a:r>
            <a:r>
              <a:rPr lang="hr-HR" dirty="0" smtClean="0"/>
              <a:t>, </a:t>
            </a:r>
            <a:r>
              <a:rPr lang="hr-HR" dirty="0" err="1" smtClean="0"/>
              <a:t>Paris</a:t>
            </a:r>
            <a:r>
              <a:rPr lang="hr-HR" dirty="0" smtClean="0"/>
              <a:t>, 13.-19.st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13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344815" cy="6522196"/>
          </a:xfrm>
        </p:spPr>
      </p:pic>
      <p:sp>
        <p:nvSpPr>
          <p:cNvPr id="5" name="TekstniOkvir 4"/>
          <p:cNvSpPr txBox="1"/>
          <p:nvPr/>
        </p:nvSpPr>
        <p:spPr>
          <a:xfrm>
            <a:off x="7020272" y="530120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Leonardo da Vinci, </a:t>
            </a:r>
            <a:r>
              <a:rPr lang="hr-HR" i="1" dirty="0" err="1" smtClean="0"/>
              <a:t>Vitruvijev</a:t>
            </a:r>
            <a:r>
              <a:rPr lang="hr-HR" i="1" dirty="0" smtClean="0"/>
              <a:t> </a:t>
            </a:r>
            <a:r>
              <a:rPr lang="hr-HR" i="1" dirty="0" err="1" smtClean="0"/>
              <a:t>čovijek</a:t>
            </a:r>
            <a:r>
              <a:rPr lang="hr-HR" i="1" dirty="0" smtClean="0"/>
              <a:t>, </a:t>
            </a:r>
            <a:r>
              <a:rPr lang="hr-HR" dirty="0" smtClean="0"/>
              <a:t>15.st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5083"/>
            <a:ext cx="8676093" cy="6719257"/>
          </a:xfrm>
          <a:prstGeom prst="rect">
            <a:avLst/>
          </a:prstGeom>
        </p:spPr>
      </p:pic>
      <p:cxnSp>
        <p:nvCxnSpPr>
          <p:cNvPr id="8" name="Ravni poveznik 7"/>
          <p:cNvCxnSpPr/>
          <p:nvPr/>
        </p:nvCxnSpPr>
        <p:spPr>
          <a:xfrm flipV="1">
            <a:off x="2123728" y="1916832"/>
            <a:ext cx="0" cy="2016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2123728" y="476672"/>
            <a:ext cx="0" cy="1440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1691680" y="3364711"/>
            <a:ext cx="0" cy="5683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V="1">
            <a:off x="1691680" y="2924944"/>
            <a:ext cx="0" cy="43976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1115616" y="2204864"/>
            <a:ext cx="792088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1907704" y="2204864"/>
            <a:ext cx="43204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1"/>
            <a:ext cx="9144000" cy="60297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679214"/>
            <a:ext cx="8928910" cy="55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5671074" cy="6358692"/>
          </a:xfrm>
        </p:spPr>
      </p:pic>
      <p:sp>
        <p:nvSpPr>
          <p:cNvPr id="5" name="TekstniOkvir 4"/>
          <p:cNvSpPr txBox="1"/>
          <p:nvPr/>
        </p:nvSpPr>
        <p:spPr>
          <a:xfrm>
            <a:off x="6372200" y="60932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Vermmer</a:t>
            </a:r>
            <a:r>
              <a:rPr lang="hr-HR" b="1" dirty="0" smtClean="0"/>
              <a:t> van </a:t>
            </a:r>
            <a:r>
              <a:rPr lang="hr-HR" b="1" dirty="0" err="1" smtClean="0"/>
              <a:t>Delft</a:t>
            </a:r>
            <a:r>
              <a:rPr lang="hr-HR" dirty="0" smtClean="0"/>
              <a:t>, </a:t>
            </a:r>
            <a:r>
              <a:rPr lang="hr-HR" i="1" dirty="0" smtClean="0"/>
              <a:t>Mljekarica, </a:t>
            </a:r>
            <a:r>
              <a:rPr lang="hr-HR" dirty="0" smtClean="0"/>
              <a:t>1658-60.</a:t>
            </a:r>
            <a:endParaRPr lang="hr-HR" dirty="0"/>
          </a:p>
        </p:txBody>
      </p:sp>
      <p:cxnSp>
        <p:nvCxnSpPr>
          <p:cNvPr id="13" name="Kutni poveznik 12"/>
          <p:cNvCxnSpPr/>
          <p:nvPr/>
        </p:nvCxnSpPr>
        <p:spPr>
          <a:xfrm>
            <a:off x="539552" y="260648"/>
            <a:ext cx="568863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ica 13"/>
          <p:cNvGraphicFramePr>
            <a:graphicFrameLocks noGrp="1"/>
          </p:cNvGraphicFramePr>
          <p:nvPr/>
        </p:nvGraphicFramePr>
        <p:xfrm>
          <a:off x="554182" y="277091"/>
          <a:ext cx="5638800" cy="6331527"/>
        </p:xfrm>
        <a:graphic>
          <a:graphicData uri="http://schemas.openxmlformats.org/drawingml/2006/table">
            <a:tbl>
              <a:tblPr/>
              <a:tblGrid>
                <a:gridCol w="5638800"/>
              </a:tblGrid>
              <a:tr h="633152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6" name="Ravni poveznik 15"/>
          <p:cNvCxnSpPr/>
          <p:nvPr/>
        </p:nvCxnSpPr>
        <p:spPr>
          <a:xfrm flipV="1">
            <a:off x="539552" y="273348"/>
            <a:ext cx="5688632" cy="6324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39552" y="260648"/>
            <a:ext cx="5688632" cy="6336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>
            <a:endCxn id="14" idx="0"/>
          </p:cNvCxnSpPr>
          <p:nvPr/>
        </p:nvCxnSpPr>
        <p:spPr>
          <a:xfrm flipH="1" flipV="1">
            <a:off x="3373582" y="277091"/>
            <a:ext cx="10286" cy="63202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>
            <a:endCxn id="14" idx="3"/>
          </p:cNvCxnSpPr>
          <p:nvPr/>
        </p:nvCxnSpPr>
        <p:spPr>
          <a:xfrm>
            <a:off x="539552" y="3437221"/>
            <a:ext cx="5653430" cy="56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H="1">
            <a:off x="2339752" y="277091"/>
            <a:ext cx="72008" cy="63202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4283968" y="277091"/>
            <a:ext cx="0" cy="63202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539552" y="2348880"/>
            <a:ext cx="5653430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 flipV="1">
            <a:off x="539552" y="4581128"/>
            <a:ext cx="5653430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ksplozija 1 37"/>
          <p:cNvSpPr/>
          <p:nvPr/>
        </p:nvSpPr>
        <p:spPr>
          <a:xfrm>
            <a:off x="2237166" y="4450076"/>
            <a:ext cx="27718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ksplozija 1 38"/>
          <p:cNvSpPr/>
          <p:nvPr/>
        </p:nvSpPr>
        <p:spPr>
          <a:xfrm>
            <a:off x="4055368" y="4319024"/>
            <a:ext cx="457200" cy="5882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ksplozija 1 39"/>
          <p:cNvSpPr/>
          <p:nvPr/>
        </p:nvSpPr>
        <p:spPr>
          <a:xfrm>
            <a:off x="3885100" y="2002828"/>
            <a:ext cx="792088" cy="8783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ksplozija 1 40"/>
          <p:cNvSpPr/>
          <p:nvPr/>
        </p:nvSpPr>
        <p:spPr>
          <a:xfrm>
            <a:off x="2146857" y="2116222"/>
            <a:ext cx="576064" cy="5903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2" name="Slika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9" y="277091"/>
            <a:ext cx="5634283" cy="6326830"/>
          </a:xfrm>
          <a:prstGeom prst="rect">
            <a:avLst/>
          </a:prstGeom>
        </p:spPr>
      </p:pic>
      <p:sp>
        <p:nvSpPr>
          <p:cNvPr id="43" name="Dijagram toka: Postupak 42"/>
          <p:cNvSpPr/>
          <p:nvPr/>
        </p:nvSpPr>
        <p:spPr>
          <a:xfrm>
            <a:off x="1403648" y="2348880"/>
            <a:ext cx="1008112" cy="10939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Dijagram toka: Postupak 43"/>
          <p:cNvSpPr/>
          <p:nvPr/>
        </p:nvSpPr>
        <p:spPr>
          <a:xfrm>
            <a:off x="2411760" y="1340768"/>
            <a:ext cx="1869384" cy="210208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Dijagram toka: Postupak 46"/>
          <p:cNvSpPr/>
          <p:nvPr/>
        </p:nvSpPr>
        <p:spPr>
          <a:xfrm>
            <a:off x="3131840" y="476672"/>
            <a:ext cx="3061142" cy="29523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Dijagram toka: Postupak 47"/>
          <p:cNvSpPr/>
          <p:nvPr/>
        </p:nvSpPr>
        <p:spPr>
          <a:xfrm>
            <a:off x="2375756" y="1340768"/>
            <a:ext cx="3817226" cy="4176464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2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20930" cy="5976664"/>
          </a:xfrm>
        </p:spPr>
      </p:pic>
      <p:sp>
        <p:nvSpPr>
          <p:cNvPr id="5" name="TekstniOkvir 4"/>
          <p:cNvSpPr txBox="1"/>
          <p:nvPr/>
        </p:nvSpPr>
        <p:spPr>
          <a:xfrm>
            <a:off x="395536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Fontainebleue</a:t>
            </a:r>
            <a:r>
              <a:rPr lang="hr-HR" b="1" dirty="0" smtClean="0"/>
              <a:t> </a:t>
            </a:r>
            <a:r>
              <a:rPr lang="hr-HR" b="1" dirty="0" err="1" smtClean="0"/>
              <a:t>Ecole</a:t>
            </a:r>
            <a:r>
              <a:rPr lang="hr-HR" b="1" dirty="0" smtClean="0"/>
              <a:t>, </a:t>
            </a:r>
            <a:r>
              <a:rPr lang="hr-HR" i="1" dirty="0" smtClean="0"/>
              <a:t>Sestre de </a:t>
            </a:r>
            <a:r>
              <a:rPr lang="hr-HR" i="1" dirty="0" err="1" smtClean="0"/>
              <a:t>Villars</a:t>
            </a:r>
            <a:r>
              <a:rPr lang="hr-HR" i="1" dirty="0"/>
              <a:t> </a:t>
            </a:r>
            <a:r>
              <a:rPr lang="hr-HR" i="1" dirty="0" err="1" smtClean="0"/>
              <a:t>Gabrielle</a:t>
            </a:r>
            <a:r>
              <a:rPr lang="hr-HR" i="1" dirty="0" smtClean="0"/>
              <a:t> e </a:t>
            </a:r>
            <a:r>
              <a:rPr lang="hr-HR" i="1" dirty="0" err="1" smtClean="0"/>
              <a:t>Gissele</a:t>
            </a:r>
            <a:r>
              <a:rPr lang="hr-HR" i="1" dirty="0" smtClean="0"/>
              <a:t>, </a:t>
            </a:r>
            <a:r>
              <a:rPr lang="hr-HR" dirty="0" smtClean="0"/>
              <a:t>16. st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8" y="260648"/>
            <a:ext cx="8526262" cy="59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hr-HR" sz="3200" dirty="0" smtClean="0"/>
              <a:t>LINEARNA PERSPEKTIVA S JEDNIM OČIŠTEM</a:t>
            </a:r>
            <a:endParaRPr lang="hr-HR" sz="32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" y="764704"/>
            <a:ext cx="8610727" cy="5145435"/>
          </a:xfrm>
        </p:spPr>
      </p:pic>
      <p:sp>
        <p:nvSpPr>
          <p:cNvPr id="9" name="TekstniOkvir 8"/>
          <p:cNvSpPr txBox="1"/>
          <p:nvPr/>
        </p:nvSpPr>
        <p:spPr>
          <a:xfrm>
            <a:off x="395536" y="602128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Isus predaje ključeve crkve sv. Petru, </a:t>
            </a:r>
            <a:r>
              <a:rPr lang="hr-HR" dirty="0" err="1" smtClean="0"/>
              <a:t>Raphael</a:t>
            </a:r>
            <a:r>
              <a:rPr lang="hr-HR" dirty="0" smtClean="0"/>
              <a:t>, 15. st</a:t>
            </a:r>
            <a:endParaRPr lang="hr-HR" dirty="0"/>
          </a:p>
        </p:txBody>
      </p:sp>
      <p:cxnSp>
        <p:nvCxnSpPr>
          <p:cNvPr id="11" name="Ravni poveznik 10"/>
          <p:cNvCxnSpPr/>
          <p:nvPr/>
        </p:nvCxnSpPr>
        <p:spPr>
          <a:xfrm>
            <a:off x="251520" y="2924944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4380950" y="2834934"/>
            <a:ext cx="166076" cy="18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Ravni poveznik 13"/>
          <p:cNvCxnSpPr>
            <a:stCxn id="12" idx="2"/>
          </p:cNvCxnSpPr>
          <p:nvPr/>
        </p:nvCxnSpPr>
        <p:spPr>
          <a:xfrm flipH="1">
            <a:off x="1979712" y="2924944"/>
            <a:ext cx="2401238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2" idx="2"/>
          </p:cNvCxnSpPr>
          <p:nvPr/>
        </p:nvCxnSpPr>
        <p:spPr>
          <a:xfrm>
            <a:off x="4380950" y="2924944"/>
            <a:ext cx="3071370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>
            <a:stCxn id="12" idx="2"/>
          </p:cNvCxnSpPr>
          <p:nvPr/>
        </p:nvCxnSpPr>
        <p:spPr>
          <a:xfrm flipV="1">
            <a:off x="4380950" y="764704"/>
            <a:ext cx="4439522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>
            <a:stCxn id="12" idx="2"/>
          </p:cNvCxnSpPr>
          <p:nvPr/>
        </p:nvCxnSpPr>
        <p:spPr>
          <a:xfrm flipH="1" flipV="1">
            <a:off x="467544" y="764704"/>
            <a:ext cx="3913406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 flipH="1">
            <a:off x="251520" y="2924944"/>
            <a:ext cx="412943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>
            <a:stCxn id="12" idx="2"/>
          </p:cNvCxnSpPr>
          <p:nvPr/>
        </p:nvCxnSpPr>
        <p:spPr>
          <a:xfrm>
            <a:off x="4380950" y="2924944"/>
            <a:ext cx="4439522" cy="1476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1979712" y="4653136"/>
            <a:ext cx="5472608" cy="7200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2555776" y="4221088"/>
            <a:ext cx="404493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3180331" y="3861048"/>
            <a:ext cx="29038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3419872" y="3663026"/>
            <a:ext cx="23042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 flipV="1">
            <a:off x="7452320" y="764704"/>
            <a:ext cx="0" cy="396044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 flipV="1">
            <a:off x="6600711" y="1124744"/>
            <a:ext cx="0" cy="309634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V="1">
            <a:off x="6084168" y="1700808"/>
            <a:ext cx="0" cy="21602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 flipV="1">
            <a:off x="5724128" y="1988840"/>
            <a:ext cx="0" cy="167418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niOkvir 40"/>
          <p:cNvSpPr txBox="1"/>
          <p:nvPr/>
        </p:nvSpPr>
        <p:spPr>
          <a:xfrm>
            <a:off x="7452320" y="1988840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>
                <a:solidFill>
                  <a:srgbClr val="FFFF00"/>
                </a:solidFill>
              </a:rPr>
              <a:t>  1</a:t>
            </a:r>
            <a:endParaRPr lang="hr-HR" sz="7200" dirty="0">
              <a:solidFill>
                <a:srgbClr val="FFFF00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6600711" y="2060848"/>
            <a:ext cx="135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FF00"/>
                </a:solidFill>
              </a:rPr>
              <a:t>1/2</a:t>
            </a:r>
            <a:endParaRPr lang="hr-HR" sz="4000" b="1" dirty="0">
              <a:solidFill>
                <a:srgbClr val="FFFF00"/>
              </a:solidFill>
            </a:endParaRPr>
          </a:p>
        </p:txBody>
      </p:sp>
      <p:sp>
        <p:nvSpPr>
          <p:cNvPr id="43" name="TekstniOkvir 42"/>
          <p:cNvSpPr txBox="1"/>
          <p:nvPr/>
        </p:nvSpPr>
        <p:spPr>
          <a:xfrm>
            <a:off x="6084167" y="2204865"/>
            <a:ext cx="72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FF00"/>
                </a:solidFill>
              </a:rPr>
              <a:t>          </a:t>
            </a:r>
            <a:r>
              <a:rPr lang="hr-HR" sz="2400" b="1" dirty="0" smtClean="0">
                <a:solidFill>
                  <a:srgbClr val="FFFF00"/>
                </a:solidFill>
              </a:rPr>
              <a:t>1/3</a:t>
            </a:r>
            <a:endParaRPr lang="hr-HR" sz="2400" b="1" dirty="0">
              <a:solidFill>
                <a:srgbClr val="FFFF00"/>
              </a:solidFill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5508105" y="2672916"/>
            <a:ext cx="93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1/4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5076056" y="27449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1/5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46" name="Slik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" y="1556792"/>
            <a:ext cx="9074477" cy="4320480"/>
          </a:xfrm>
          <a:prstGeom prst="rect">
            <a:avLst/>
          </a:prstGeom>
        </p:spPr>
      </p:pic>
      <p:sp>
        <p:nvSpPr>
          <p:cNvPr id="47" name="TekstniOkvir 46"/>
          <p:cNvSpPr txBox="1"/>
          <p:nvPr/>
        </p:nvSpPr>
        <p:spPr>
          <a:xfrm>
            <a:off x="-180529" y="1502787"/>
            <a:ext cx="935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C00000"/>
                </a:solidFill>
              </a:rPr>
              <a:t>Harmonijski niz = DUBINA PROSTORA U SLICI</a:t>
            </a:r>
            <a:endParaRPr lang="hr-HR" sz="36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350" y="-980579"/>
            <a:ext cx="5686989" cy="90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659809" cy="46805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857056" cy="496855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355976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Zaruke Marije i Josipa</a:t>
            </a:r>
            <a:r>
              <a:rPr lang="hr-HR" dirty="0" smtClean="0"/>
              <a:t>, L. </a:t>
            </a:r>
            <a:r>
              <a:rPr lang="hr-HR" dirty="0" err="1" smtClean="0"/>
              <a:t>Ghilberti</a:t>
            </a:r>
            <a:r>
              <a:rPr lang="hr-HR" dirty="0" smtClean="0"/>
              <a:t>, 16.st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51520" y="6093296"/>
            <a:ext cx="38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Renesansi crtež, geometrijske perspektive s dva </a:t>
            </a:r>
            <a:r>
              <a:rPr lang="hr-HR" dirty="0" err="1" smtClean="0"/>
              <a:t>očišta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19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6264"/>
            <a:ext cx="3291904" cy="471957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939884" cy="326655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67544" y="55172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P. Picasso</a:t>
            </a:r>
            <a:r>
              <a:rPr lang="hr-HR" dirty="0" smtClean="0"/>
              <a:t>, </a:t>
            </a:r>
            <a:r>
              <a:rPr lang="hr-HR" i="1" dirty="0" smtClean="0"/>
              <a:t>Dora </a:t>
            </a:r>
            <a:r>
              <a:rPr lang="hr-HR" i="1" dirty="0" err="1" smtClean="0"/>
              <a:t>Maar</a:t>
            </a:r>
            <a:r>
              <a:rPr lang="hr-HR" i="1" dirty="0" smtClean="0"/>
              <a:t>, </a:t>
            </a:r>
            <a:r>
              <a:rPr lang="hr-HR" dirty="0" smtClean="0"/>
              <a:t>20.st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067944" y="4797152"/>
            <a:ext cx="493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</a:t>
            </a:r>
            <a:r>
              <a:rPr lang="hr-HR" b="1" dirty="0" smtClean="0"/>
              <a:t>. </a:t>
            </a:r>
            <a:r>
              <a:rPr lang="hr-HR" b="1" dirty="0" err="1" smtClean="0"/>
              <a:t>Vasarely</a:t>
            </a:r>
            <a:r>
              <a:rPr lang="hr-HR" b="1" dirty="0" smtClean="0"/>
              <a:t>, </a:t>
            </a:r>
            <a:r>
              <a:rPr lang="hr-HR" i="1" dirty="0" err="1" smtClean="0"/>
              <a:t>Op</a:t>
            </a:r>
            <a:r>
              <a:rPr lang="hr-HR" i="1" dirty="0" smtClean="0"/>
              <a:t> </a:t>
            </a:r>
            <a:r>
              <a:rPr lang="hr-HR" i="1" dirty="0" err="1" smtClean="0"/>
              <a:t>art</a:t>
            </a:r>
            <a:r>
              <a:rPr lang="hr-HR" i="1" dirty="0" smtClean="0"/>
              <a:t>, </a:t>
            </a:r>
            <a:r>
              <a:rPr lang="hr-HR" dirty="0" smtClean="0"/>
              <a:t>20.st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5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dječjih radova, OŠ Samobor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977748" cy="5233311"/>
          </a:xfrm>
        </p:spPr>
      </p:pic>
    </p:spTree>
    <p:extLst>
      <p:ext uri="{BB962C8B-B14F-4D97-AF65-F5344CB8AC3E}">
        <p14:creationId xmlns:p14="http://schemas.microsoft.com/office/powerpoint/2010/main" val="4066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63751" cy="6122813"/>
          </a:xfrm>
        </p:spPr>
      </p:pic>
    </p:spTree>
    <p:extLst>
      <p:ext uri="{BB962C8B-B14F-4D97-AF65-F5344CB8AC3E}">
        <p14:creationId xmlns:p14="http://schemas.microsoft.com/office/powerpoint/2010/main" val="30195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93022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Omjer i razmjer, analogija</a:t>
            </a:r>
            <a:br>
              <a:rPr lang="hr-HR" dirty="0" smtClean="0"/>
            </a:br>
            <a:r>
              <a:rPr lang="hr-HR" b="1" dirty="0" smtClean="0"/>
              <a:t>Harmonijski niz</a:t>
            </a:r>
            <a:r>
              <a:rPr lang="hr-HR" dirty="0" smtClean="0"/>
              <a:t>, 7.r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32448" cy="378521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7662"/>
            <a:ext cx="4260716" cy="32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MATEMATIKA I LIKOVNA KULTURA U STRUKTURALNOJ KORELACIJI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</a:t>
            </a:r>
            <a:r>
              <a:rPr lang="hr-HR" b="1" dirty="0" smtClean="0"/>
              <a:t>Ključni pojmovi: </a:t>
            </a:r>
            <a:r>
              <a:rPr lang="hr-HR" dirty="0" smtClean="0"/>
              <a:t>konstrukcija mnogokuta, linearna perspektiva, harmonijski niz, optička iluzija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552727" cy="6199718"/>
          </a:xfrm>
        </p:spPr>
      </p:pic>
    </p:spTree>
    <p:extLst>
      <p:ext uri="{BB962C8B-B14F-4D97-AF65-F5344CB8AC3E}">
        <p14:creationId xmlns:p14="http://schemas.microsoft.com/office/powerpoint/2010/main" val="9725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435280" cy="158903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LINEARNA PERSPEKTIVA S JEDNIM OČIŠTEM, 7. R</a:t>
            </a:r>
            <a:endParaRPr lang="hr-HR" sz="32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21051" cy="4929411"/>
          </a:xfrm>
        </p:spPr>
      </p:pic>
    </p:spTree>
    <p:extLst>
      <p:ext uri="{BB962C8B-B14F-4D97-AF65-F5344CB8AC3E}">
        <p14:creationId xmlns:p14="http://schemas.microsoft.com/office/powerpoint/2010/main" val="22664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Simetrije, 8. 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543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5808"/>
            <a:ext cx="4385461" cy="328909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88640"/>
            <a:ext cx="4956043" cy="37170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273730" cy="30952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9" y="3419371"/>
            <a:ext cx="4408098" cy="29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-12354"/>
            <a:ext cx="3672409" cy="653769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72408" cy="6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12368" cy="5927397"/>
          </a:xfrm>
        </p:spPr>
      </p:pic>
      <p:sp>
        <p:nvSpPr>
          <p:cNvPr id="5" name="TekstniOkvir 4"/>
          <p:cNvSpPr txBox="1"/>
          <p:nvPr/>
        </p:nvSpPr>
        <p:spPr>
          <a:xfrm>
            <a:off x="4139952" y="476672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C00000"/>
                </a:solidFill>
              </a:rPr>
              <a:t>KONSTRUKCIJA MNOGOKUTA U SVRHU iluzije trodimenzionalnosti plohe</a:t>
            </a:r>
            <a:endParaRPr lang="hr-HR" sz="3200" b="1" dirty="0">
              <a:solidFill>
                <a:srgbClr val="C0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572000" y="321297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Mnogokuti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Harmonijski niz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Tonska gradacija boja</a:t>
            </a:r>
          </a:p>
          <a:p>
            <a:endParaRPr lang="hr-HR" dirty="0"/>
          </a:p>
        </p:txBody>
      </p:sp>
      <p:sp>
        <p:nvSpPr>
          <p:cNvPr id="7" name="Strelica dolje 6"/>
          <p:cNvSpPr/>
          <p:nvPr/>
        </p:nvSpPr>
        <p:spPr>
          <a:xfrm>
            <a:off x="6300192" y="4437112"/>
            <a:ext cx="484632" cy="725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4355976" y="516232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00B050"/>
                </a:solidFill>
              </a:rPr>
              <a:t>OPTIČKA ILUZIJA</a:t>
            </a:r>
            <a:endParaRPr lang="hr-HR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PRIBOR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2768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1306039" cy="233712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3" y="692696"/>
            <a:ext cx="4314287" cy="24109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3" y="3429000"/>
            <a:ext cx="4969269" cy="27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91092" cy="4968552"/>
          </a:xfrm>
        </p:spPr>
      </p:pic>
    </p:spTree>
    <p:extLst>
      <p:ext uri="{BB962C8B-B14F-4D97-AF65-F5344CB8AC3E}">
        <p14:creationId xmlns:p14="http://schemas.microsoft.com/office/powerpoint/2010/main" val="41328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3795" y="1461338"/>
            <a:ext cx="6624736" cy="370205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723" y="1569917"/>
            <a:ext cx="6588224" cy="36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801309" cy="31409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3264"/>
            <a:ext cx="3974629" cy="3240360"/>
          </a:xfrm>
          <a:prstGeom prst="rect">
            <a:avLst/>
          </a:prstGeom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131774" cy="3071337"/>
          </a:xfrm>
        </p:spPr>
      </p:pic>
      <p:sp>
        <p:nvSpPr>
          <p:cNvPr id="12" name="TekstniOkvir 11"/>
          <p:cNvSpPr txBox="1"/>
          <p:nvPr/>
        </p:nvSpPr>
        <p:spPr>
          <a:xfrm>
            <a:off x="395536" y="3473624"/>
            <a:ext cx="280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Vermer</a:t>
            </a:r>
            <a:r>
              <a:rPr lang="hr-HR" b="1" dirty="0" smtClean="0"/>
              <a:t> van </a:t>
            </a:r>
            <a:r>
              <a:rPr lang="hr-HR" b="1" dirty="0" err="1"/>
              <a:t>D</a:t>
            </a:r>
            <a:r>
              <a:rPr lang="hr-HR" b="1" dirty="0" err="1" smtClean="0"/>
              <a:t>elft</a:t>
            </a:r>
            <a:r>
              <a:rPr lang="hr-HR" dirty="0" smtClean="0"/>
              <a:t>, </a:t>
            </a:r>
            <a:r>
              <a:rPr lang="hr-HR" i="1" dirty="0" smtClean="0"/>
              <a:t>Mljekarica, </a:t>
            </a:r>
            <a:r>
              <a:rPr lang="hr-HR" dirty="0" smtClean="0"/>
              <a:t>17.st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012160" y="3473624"/>
            <a:ext cx="246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Panteon</a:t>
            </a:r>
            <a:r>
              <a:rPr lang="hr-HR" dirty="0" smtClean="0"/>
              <a:t>, Rim, 2. st. </a:t>
            </a:r>
            <a:r>
              <a:rPr lang="hr-HR" dirty="0" err="1" smtClean="0"/>
              <a:t>pos</a:t>
            </a:r>
            <a:r>
              <a:rPr lang="hr-HR" dirty="0" smtClean="0"/>
              <a:t>. Krista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6012160" y="6093296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Lorenzo</a:t>
            </a:r>
            <a:r>
              <a:rPr lang="hr-HR" b="1" dirty="0" smtClean="0"/>
              <a:t> </a:t>
            </a:r>
            <a:r>
              <a:rPr lang="hr-HR" b="1" dirty="0" err="1" smtClean="0"/>
              <a:t>Ghiberti</a:t>
            </a:r>
            <a:r>
              <a:rPr lang="hr-HR" b="1" dirty="0" smtClean="0"/>
              <a:t>, </a:t>
            </a:r>
            <a:r>
              <a:rPr lang="hr-HR" i="1" dirty="0" smtClean="0"/>
              <a:t>Vrata raja,15</a:t>
            </a:r>
            <a:r>
              <a:rPr lang="hr-HR" dirty="0" smtClean="0"/>
              <a:t>. 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61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1280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37421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27557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19348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6126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080" y="1674548"/>
            <a:ext cx="6639700" cy="371042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32412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043608" y="558924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HVALA NA PAŽNJI!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072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Prezentacija je prikazana na Međužupanijskom stručnom vijeću učitelja matematike</a:t>
            </a:r>
            <a:br>
              <a:rPr lang="hr-HR" dirty="0" smtClean="0"/>
            </a:br>
            <a:r>
              <a:rPr lang="hr-HR" dirty="0" smtClean="0"/>
              <a:t>u sklopu predavanja „Matematika i likovna kultura u strukturalnoj korelaciji” </a:t>
            </a:r>
            <a:br>
              <a:rPr lang="hr-HR" dirty="0" smtClean="0"/>
            </a:br>
            <a:r>
              <a:rPr lang="hr-HR" dirty="0" smtClean="0"/>
              <a:t>kolege Slavena Jurića,</a:t>
            </a:r>
            <a:br>
              <a:rPr lang="hr-HR" dirty="0" smtClean="0"/>
            </a:br>
            <a:r>
              <a:rPr lang="hr-HR" dirty="0" smtClean="0"/>
              <a:t>održanom u Samoboru 1. </a:t>
            </a:r>
            <a:r>
              <a:rPr lang="hr-HR" dirty="0"/>
              <a:t>r</a:t>
            </a:r>
            <a:r>
              <a:rPr lang="hr-HR" dirty="0" smtClean="0"/>
              <a:t>ujna 2016.</a:t>
            </a:r>
          </a:p>
        </p:txBody>
      </p:sp>
    </p:spTree>
    <p:extLst>
      <p:ext uri="{BB962C8B-B14F-4D97-AF65-F5344CB8AC3E}">
        <p14:creationId xmlns:p14="http://schemas.microsoft.com/office/powerpoint/2010/main" val="39433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07293"/>
            <a:ext cx="8229600" cy="2509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000" dirty="0" smtClean="0"/>
              <a:t>Najtoplije zahvaljujem autoru prezentacije</a:t>
            </a:r>
          </a:p>
          <a:p>
            <a:pPr marL="0" indent="0" algn="ctr">
              <a:buNone/>
            </a:pPr>
            <a:r>
              <a:rPr lang="hr-HR" sz="3000" dirty="0" smtClean="0"/>
              <a:t>kolegi Slavenu Juriću</a:t>
            </a:r>
          </a:p>
          <a:p>
            <a:pPr marL="0" indent="0" algn="ctr">
              <a:buNone/>
            </a:pPr>
            <a:r>
              <a:rPr lang="hr-HR" sz="3000" dirty="0" smtClean="0"/>
              <a:t>na dozvoli da prezentaciju objavim</a:t>
            </a:r>
          </a:p>
          <a:p>
            <a:pPr marL="0" indent="0" algn="ctr">
              <a:buNone/>
            </a:pPr>
            <a:r>
              <a:rPr lang="hr-HR" sz="3000" dirty="0" smtClean="0"/>
              <a:t>na svojim web stranicama.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995936" y="3789040"/>
            <a:ext cx="51845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800" dirty="0"/>
              <a:t>Antonija </a:t>
            </a:r>
            <a:r>
              <a:rPr lang="hr-HR" sz="2800" dirty="0" err="1"/>
              <a:t>Horvatek</a:t>
            </a:r>
            <a:endParaRPr lang="hr-HR" sz="28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3200" dirty="0">
                <a:latin typeface="Brush Script MT"/>
                <a:ea typeface="Calibri"/>
                <a:cs typeface="Times New Roman"/>
              </a:rPr>
              <a:t>Matematika na dlanu</a:t>
            </a:r>
            <a:endParaRPr lang="hr-HR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hr-HR" sz="2400" dirty="0">
                <a:hlinkClick r:id="rId2"/>
              </a:rPr>
              <a:t>http://www.antonija-horvatek.from.hr/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5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559580" cy="295232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18" y="115636"/>
            <a:ext cx="2582548" cy="33024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1121"/>
            <a:ext cx="4582328" cy="30243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69" y="3591450"/>
            <a:ext cx="2349574" cy="302665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27584" y="257127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</a:rPr>
              <a:t>ZLATNI   REZ</a:t>
            </a:r>
            <a:endParaRPr lang="hr-HR" sz="4800" b="1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992572" y="2571274"/>
            <a:ext cx="415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OMJER I RAZMJER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0" y="58052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FF0000"/>
                </a:solidFill>
              </a:rPr>
              <a:t>LINEARNA, GEOMETRIJSKA PERSPEKTIVA S JEDNIM I DVA OČIŠTA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51520" y="31409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Partenon, Grčka, 5. st. pr. Krsta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992572" y="3279160"/>
            <a:ext cx="41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Kopljonoša</a:t>
            </a:r>
            <a:r>
              <a:rPr lang="hr-HR" b="1" dirty="0" smtClean="0"/>
              <a:t>, </a:t>
            </a:r>
            <a:r>
              <a:rPr lang="hr-HR" b="1" dirty="0" err="1" smtClean="0"/>
              <a:t>Poliklet</a:t>
            </a:r>
            <a:r>
              <a:rPr lang="hr-HR" b="1" dirty="0" smtClean="0"/>
              <a:t>, 5. st. prije Krista</a:t>
            </a:r>
            <a:endParaRPr lang="hr-HR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23528" y="6515457"/>
            <a:ext cx="46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Atenska škola, Rafael, 15. st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068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083396" cy="308339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4470657" cy="30963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55" y="3573016"/>
            <a:ext cx="5988521" cy="339749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13372" y="2492896"/>
            <a:ext cx="439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OSNA SIMETRIJA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436096" y="256490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ROTACIJA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339752" y="55892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TRANSLACIJA</a:t>
            </a:r>
            <a:endParaRPr lang="hr-H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PROPORCIJSKI NIZ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700122" cy="5244112"/>
          </a:xfrm>
        </p:spPr>
      </p:pic>
      <p:sp>
        <p:nvSpPr>
          <p:cNvPr id="5" name="TekstniOkvir 4"/>
          <p:cNvSpPr txBox="1"/>
          <p:nvPr/>
        </p:nvSpPr>
        <p:spPr>
          <a:xfrm>
            <a:off x="1763688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Kupola plave džamije</a:t>
            </a:r>
            <a:r>
              <a:rPr lang="hr-HR" dirty="0" smtClean="0"/>
              <a:t>, Bagdad, 9. 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15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15416"/>
            <a:ext cx="4073810" cy="7289977"/>
          </a:xfrm>
        </p:spPr>
      </p:pic>
      <p:sp>
        <p:nvSpPr>
          <p:cNvPr id="6" name="TekstniOkvir 5"/>
          <p:cNvSpPr txBox="1"/>
          <p:nvPr/>
        </p:nvSpPr>
        <p:spPr>
          <a:xfrm>
            <a:off x="4792425" y="514555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C00000"/>
                </a:solidFill>
              </a:rPr>
              <a:t>LJEPOTA</a:t>
            </a:r>
          </a:p>
          <a:p>
            <a:pPr algn="ctr"/>
            <a:r>
              <a:rPr lang="hr-HR" sz="4000" b="1" dirty="0" smtClean="0">
                <a:solidFill>
                  <a:srgbClr val="00B050"/>
                </a:solidFill>
              </a:rPr>
              <a:t>JEDNOSTAVNOST</a:t>
            </a:r>
          </a:p>
          <a:p>
            <a:pPr algn="ctr"/>
            <a:r>
              <a:rPr lang="hr-HR" sz="4000" b="1" dirty="0" smtClean="0">
                <a:solidFill>
                  <a:srgbClr val="00B050"/>
                </a:solidFill>
              </a:rPr>
              <a:t>SIMETRIJA</a:t>
            </a:r>
          </a:p>
          <a:p>
            <a:pPr algn="ctr"/>
            <a:r>
              <a:rPr lang="hr-HR" sz="4000" b="1" dirty="0" smtClean="0">
                <a:solidFill>
                  <a:srgbClr val="00B050"/>
                </a:solidFill>
              </a:rPr>
              <a:t>HARMONIJA </a:t>
            </a:r>
          </a:p>
          <a:p>
            <a:pPr algn="ctr"/>
            <a:r>
              <a:rPr lang="hr-HR" sz="4000" b="1" dirty="0" smtClean="0">
                <a:solidFill>
                  <a:srgbClr val="00B050"/>
                </a:solidFill>
              </a:rPr>
              <a:t>RAVNOTEŽA</a:t>
            </a:r>
            <a:endParaRPr lang="hr-HR" sz="4000" b="1" dirty="0">
              <a:solidFill>
                <a:srgbClr val="00B050"/>
              </a:solidFill>
            </a:endParaRPr>
          </a:p>
        </p:txBody>
      </p:sp>
      <p:sp>
        <p:nvSpPr>
          <p:cNvPr id="7" name="Strelica dolje 6"/>
          <p:cNvSpPr/>
          <p:nvPr/>
        </p:nvSpPr>
        <p:spPr>
          <a:xfrm>
            <a:off x="6653050" y="36992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5076056" y="4941168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ELEGANCIJA </a:t>
            </a:r>
          </a:p>
          <a:p>
            <a:pPr algn="ctr"/>
            <a:r>
              <a:rPr lang="hr-HR" dirty="0" smtClean="0"/>
              <a:t>IZRAŽENA NEPROMJENJIVA ISTINA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48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1"/>
            <a:ext cx="4464495" cy="302117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38" y="3167907"/>
            <a:ext cx="4714305" cy="33132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51520" y="3356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Nashville</a:t>
            </a:r>
            <a:r>
              <a:rPr lang="hr-HR" dirty="0" smtClean="0"/>
              <a:t>, </a:t>
            </a:r>
            <a:r>
              <a:rPr lang="hr-HR" i="1" dirty="0" smtClean="0"/>
              <a:t>Partenon, 19.st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993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6484"/>
            <a:ext cx="8342272" cy="46868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9" y="678114"/>
            <a:ext cx="8352928" cy="5408521"/>
          </a:xfrm>
          <a:prstGeom prst="rect">
            <a:avLst/>
          </a:prstGeom>
        </p:spPr>
      </p:pic>
      <p:cxnSp>
        <p:nvCxnSpPr>
          <p:cNvPr id="7" name="Ravni poveznik 6"/>
          <p:cNvCxnSpPr/>
          <p:nvPr/>
        </p:nvCxnSpPr>
        <p:spPr>
          <a:xfrm>
            <a:off x="899592" y="5661248"/>
            <a:ext cx="2736304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3635896" y="5733256"/>
            <a:ext cx="439248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899592" y="1268760"/>
            <a:ext cx="712879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1043608" y="608663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</a:t>
            </a:r>
            <a:r>
              <a:rPr lang="hr-HR" sz="2400" b="1" dirty="0" smtClean="0">
                <a:solidFill>
                  <a:srgbClr val="FF0000"/>
                </a:solidFill>
              </a:rPr>
              <a:t>MINOR   (a)               :                   MAJOR    (b</a:t>
            </a:r>
            <a:r>
              <a:rPr lang="hr-HR" sz="2400" dirty="0" smtClean="0">
                <a:solidFill>
                  <a:srgbClr val="FF0000"/>
                </a:solidFill>
              </a:rPr>
              <a:t>)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55576" y="67811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MAJOR: CJELINA 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23527" y="116632"/>
            <a:ext cx="244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   a : b = b : (a+b)         </a:t>
            </a:r>
            <a:endParaRPr lang="hr-HR" sz="24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664452" y="116632"/>
            <a:ext cx="428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             </a:t>
            </a:r>
            <a:r>
              <a:rPr lang="el-GR" sz="2400" b="1" dirty="0" smtClean="0"/>
              <a:t>Φ</a:t>
            </a:r>
            <a:r>
              <a:rPr lang="hr-HR" sz="2400" b="1" dirty="0" smtClean="0"/>
              <a:t>=1,618033989</a:t>
            </a:r>
            <a:r>
              <a:rPr lang="hr-HR" b="1" dirty="0" smtClean="0"/>
              <a:t>….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2915816" y="249289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771800" y="227687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291581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2555776" y="227687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2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2341080" y="2461538"/>
            <a:ext cx="93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 </a:t>
            </a:r>
            <a:r>
              <a:rPr lang="hr-HR" sz="5400" b="1" dirty="0" smtClean="0">
                <a:solidFill>
                  <a:srgbClr val="FF0000"/>
                </a:solidFill>
              </a:rPr>
              <a:t>3</a:t>
            </a:r>
            <a:endParaRPr lang="hr-HR" sz="54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3100547" y="2492896"/>
            <a:ext cx="535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rgbClr val="FF0000"/>
                </a:solidFill>
              </a:rPr>
              <a:t>5</a:t>
            </a:r>
            <a:endParaRPr lang="hr-HR" sz="5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2555776" y="1268760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8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899592" y="148478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dirty="0" smtClean="0">
                <a:solidFill>
                  <a:srgbClr val="FF0000"/>
                </a:solidFill>
              </a:rPr>
              <a:t>13</a:t>
            </a:r>
            <a:endParaRPr lang="hr-HR" sz="8000" b="1" dirty="0">
              <a:solidFill>
                <a:srgbClr val="FF0000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899592" y="3416226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b="1" dirty="0" smtClean="0">
                <a:solidFill>
                  <a:srgbClr val="FF0000"/>
                </a:solidFill>
              </a:rPr>
              <a:t>   21</a:t>
            </a:r>
            <a:endParaRPr lang="hr-HR" sz="8800" b="1" dirty="0">
              <a:solidFill>
                <a:srgbClr val="FF0000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3779912" y="1700808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0" b="1" dirty="0" smtClean="0">
                <a:solidFill>
                  <a:srgbClr val="FF0000"/>
                </a:solidFill>
              </a:rPr>
              <a:t>  34</a:t>
            </a:r>
            <a:r>
              <a:rPr lang="hr-HR" sz="13000" b="1" dirty="0" smtClean="0">
                <a:solidFill>
                  <a:srgbClr val="FF0000"/>
                </a:solidFill>
              </a:rPr>
              <a:t>    </a:t>
            </a:r>
            <a:endParaRPr lang="hr-HR" sz="13000" b="1" dirty="0">
              <a:solidFill>
                <a:srgbClr val="FF0000"/>
              </a:solidFill>
            </a:endParaRPr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5" y="578297"/>
            <a:ext cx="8559063" cy="619365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2808223"/>
            <a:ext cx="3275683" cy="2283052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2" y="1484784"/>
            <a:ext cx="853622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366</Words>
  <Application>Microsoft Office PowerPoint</Application>
  <PresentationFormat>Prikaz na zaslonu (4:3)</PresentationFormat>
  <Paragraphs>85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PROPORCIJSKI NIZ</vt:lpstr>
      <vt:lpstr>PowerPointova prezentacija</vt:lpstr>
      <vt:lpstr>PowerPointova prezentacija</vt:lpstr>
      <vt:lpstr>PowerPointova prezentacija</vt:lpstr>
      <vt:lpstr>   ARITMETIČKI NIZ</vt:lpstr>
      <vt:lpstr>PowerPointova prezentacija</vt:lpstr>
      <vt:lpstr> </vt:lpstr>
      <vt:lpstr>PowerPointova prezentacija</vt:lpstr>
      <vt:lpstr>LINEARNA PERSPEKTIVA S JEDNIM OČIŠTEM</vt:lpstr>
      <vt:lpstr>PowerPointova prezentacija</vt:lpstr>
      <vt:lpstr>PowerPointova prezentacija</vt:lpstr>
      <vt:lpstr>Primjer dječjih radova, OŠ Samobor </vt:lpstr>
      <vt:lpstr>PowerPointova prezentacija</vt:lpstr>
      <vt:lpstr>Omjer i razmjer, analogija Harmonijski niz, 7.r</vt:lpstr>
      <vt:lpstr>PowerPointova prezentacija</vt:lpstr>
      <vt:lpstr>LINEARNA PERSPEKTIVA S JEDNIM OČIŠTEM, 7. R</vt:lpstr>
      <vt:lpstr>Simetrije, 8. r</vt:lpstr>
      <vt:lpstr>PowerPointova prezentacija</vt:lpstr>
      <vt:lpstr>PowerPointova prezentacija</vt:lpstr>
      <vt:lpstr>PowerPointova prezentacija</vt:lpstr>
      <vt:lpstr>PRIBOR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josefhellmesbereger</dc:creator>
  <cp:lastModifiedBy>Antonija Horvatek</cp:lastModifiedBy>
  <cp:revision>57</cp:revision>
  <dcterms:created xsi:type="dcterms:W3CDTF">2016-08-30T13:33:23Z</dcterms:created>
  <dcterms:modified xsi:type="dcterms:W3CDTF">2016-11-24T07:22:13Z</dcterms:modified>
</cp:coreProperties>
</file>