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63" r:id="rId3"/>
    <p:sldId id="267" r:id="rId4"/>
    <p:sldId id="265" r:id="rId5"/>
    <p:sldId id="266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F062-2D74-4DC2-861C-2CFD07B1ED67}" type="datetimeFigureOut">
              <a:rPr lang="sr-Latn-CS" smtClean="0"/>
              <a:pPr/>
              <a:t>4.12.2017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979B-2543-485E-9A31-58FC7BFE2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atemati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552006"/>
            <a:ext cx="8358246" cy="559163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85720" y="357166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Što su pribrojnici?</a:t>
            </a:r>
          </a:p>
          <a:p>
            <a:pPr algn="ctr"/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6715140" y="357166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 Kako nazivamo rezultat množenja?</a:t>
            </a:r>
          </a:p>
          <a:p>
            <a:pPr algn="ctr"/>
            <a:r>
              <a:rPr lang="hr-HR" dirty="0"/>
              <a:t>množenja?</a:t>
            </a:r>
          </a:p>
          <a:p>
            <a:pPr algn="ctr"/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2428860" y="357166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Kako nazivamo rezultat oduzimanja?</a:t>
            </a:r>
            <a:r>
              <a:rPr lang="hr-HR" dirty="0"/>
              <a:t>?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4572000" y="357166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>
                <a:solidFill>
                  <a:schemeClr val="tx1"/>
                </a:solidFill>
              </a:rPr>
              <a:t>Zamijenimo li mjesta pribrojnicima, zbroj ostaje nepromijenjen.        Kako se naziva to svojstvo zbrajanja? </a:t>
            </a:r>
            <a:r>
              <a:rPr lang="hr-HR" dirty="0"/>
              <a:t>brojeva?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285720" y="2428868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Kako brojeve množimo brojem </a:t>
            </a:r>
          </a:p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1  000 ?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6715140" y="2428868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Postoji li najveći prirodni broj?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428860" y="2428868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Promijenimo li redoslijed množenja više faktora, umnožak se neće promijeniti.</a:t>
            </a:r>
          </a:p>
          <a:p>
            <a:pPr algn="ctr"/>
            <a:r>
              <a:rPr lang="hr-HR" sz="1600" dirty="0">
                <a:solidFill>
                  <a:schemeClr val="tx1"/>
                </a:solidFill>
              </a:rPr>
              <a:t>  Kako se naziva to svojstvo množenja brojeva?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4572000" y="2428868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 jednakosti 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12 ∙ 4 = 48,  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kako nazivamo broj 12?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285720" y="4500570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 jednakosti 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100 – 25 = 75,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kako</a:t>
            </a:r>
            <a:r>
              <a:rPr lang="hr-HR" baseline="0" dirty="0">
                <a:solidFill>
                  <a:schemeClr val="tx1"/>
                </a:solidFill>
              </a:rPr>
              <a:t> zovemo broj 100?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6715140" y="4500570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Što se dobije dijeljenjem nekog broja sa samim</a:t>
            </a:r>
            <a:r>
              <a:rPr lang="hr-HR" baseline="0" dirty="0">
                <a:solidFill>
                  <a:schemeClr val="tx1"/>
                </a:solidFill>
              </a:rPr>
              <a:t> sobom?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2428860" y="4500570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Čemu je jednak zbroj prirodnog broja i nule?</a:t>
            </a:r>
            <a:r>
              <a:rPr lang="hr-HR" dirty="0"/>
              <a:t>?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4572000" y="4500570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Čemu je jednak umnožak prirodnog broja i nule?</a:t>
            </a:r>
          </a:p>
          <a:p>
            <a:pPr algn="ctr"/>
            <a:endParaRPr lang="hr-HR" dirty="0"/>
          </a:p>
        </p:txBody>
      </p:sp>
      <p:sp>
        <p:nvSpPr>
          <p:cNvPr id="27" name="Pravokutnik 26"/>
          <p:cNvSpPr/>
          <p:nvPr/>
        </p:nvSpPr>
        <p:spPr>
          <a:xfrm>
            <a:off x="4572000" y="357166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8" name="Pravokutnik 27"/>
          <p:cNvSpPr/>
          <p:nvPr/>
        </p:nvSpPr>
        <p:spPr>
          <a:xfrm>
            <a:off x="6715140" y="357166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29" name="Pravokutnik 28"/>
          <p:cNvSpPr/>
          <p:nvPr/>
        </p:nvSpPr>
        <p:spPr>
          <a:xfrm>
            <a:off x="285720" y="2428868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0" name="Pravokutnik 29"/>
          <p:cNvSpPr/>
          <p:nvPr/>
        </p:nvSpPr>
        <p:spPr>
          <a:xfrm>
            <a:off x="2428860" y="2428868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31" name="Pravokutnik 30"/>
          <p:cNvSpPr/>
          <p:nvPr/>
        </p:nvSpPr>
        <p:spPr>
          <a:xfrm>
            <a:off x="4572000" y="2428868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32" name="Pravokutnik 31"/>
          <p:cNvSpPr/>
          <p:nvPr/>
        </p:nvSpPr>
        <p:spPr>
          <a:xfrm>
            <a:off x="6715140" y="2428868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33" name="Pravokutnik 32"/>
          <p:cNvSpPr/>
          <p:nvPr/>
        </p:nvSpPr>
        <p:spPr>
          <a:xfrm>
            <a:off x="285720" y="4500570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34" name="Pravokutnik 33"/>
          <p:cNvSpPr/>
          <p:nvPr/>
        </p:nvSpPr>
        <p:spPr>
          <a:xfrm>
            <a:off x="2428860" y="4500570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35" name="Pravokutnik 34"/>
          <p:cNvSpPr/>
          <p:nvPr/>
        </p:nvSpPr>
        <p:spPr>
          <a:xfrm>
            <a:off x="4572000" y="4500570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</p:txBody>
      </p:sp>
      <p:sp>
        <p:nvSpPr>
          <p:cNvPr id="47" name="Pravokutnik 46"/>
          <p:cNvSpPr/>
          <p:nvPr/>
        </p:nvSpPr>
        <p:spPr>
          <a:xfrm>
            <a:off x="6715140" y="4500570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hr-H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Pravokutnik 47"/>
          <p:cNvSpPr/>
          <p:nvPr/>
        </p:nvSpPr>
        <p:spPr>
          <a:xfrm>
            <a:off x="285720" y="357166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49" name="Pravokutnik 48"/>
          <p:cNvSpPr/>
          <p:nvPr/>
        </p:nvSpPr>
        <p:spPr>
          <a:xfrm>
            <a:off x="2428860" y="357166"/>
            <a:ext cx="2073600" cy="2016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 descr="happy_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00" y="785794"/>
            <a:ext cx="8496865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285720" y="2428868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Pripada li broj 0 skupu prirodnih brojeva </a:t>
            </a:r>
            <a:r>
              <a:rPr lang="hr-HR" b="1" i="1" dirty="0">
                <a:solidFill>
                  <a:schemeClr val="tx1"/>
                </a:solidFill>
              </a:rPr>
              <a:t>N</a:t>
            </a:r>
            <a:r>
              <a:rPr lang="hr-HR" i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Pravokutnik 8"/>
          <p:cNvSpPr/>
          <p:nvPr/>
        </p:nvSpPr>
        <p:spPr>
          <a:xfrm>
            <a:off x="6715140" y="357166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U jednakosti</a:t>
            </a:r>
          </a:p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63 : 7 = 9</a:t>
            </a:r>
            <a:r>
              <a:rPr lang="hr-HR" dirty="0">
                <a:solidFill>
                  <a:schemeClr val="tx1"/>
                </a:solidFill>
              </a:rPr>
              <a:t>, </a:t>
            </a:r>
          </a:p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kako nazivamo broj 7?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2428860" y="357166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Koji su prirodni brojevi istovremeno i znamenke?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4572000" y="357166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Postoji li najmanji prirodni broj? Ako postoji, navedi koji je to broj.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285720" y="357166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Kako nazivamo rezultat zbrajanja dvaju (ili više) brojeva?</a:t>
            </a:r>
          </a:p>
          <a:p>
            <a:pPr algn="ctr"/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6715140" y="2428868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Zamijenimo li mjesta faktorima, umnožak ostaje nepromijenjen.</a:t>
            </a:r>
          </a:p>
          <a:p>
            <a:pPr algn="ctr"/>
            <a:r>
              <a:rPr lang="hr-HR" sz="1600" dirty="0">
                <a:solidFill>
                  <a:schemeClr val="tx1"/>
                </a:solidFill>
              </a:rPr>
              <a:t>Kako se naziva to svojstvo množenja brojeva?</a:t>
            </a:r>
            <a:endParaRPr lang="hr-HR" sz="1600" dirty="0"/>
          </a:p>
        </p:txBody>
      </p:sp>
      <p:sp>
        <p:nvSpPr>
          <p:cNvPr id="16" name="Pravokutnik 15"/>
          <p:cNvSpPr/>
          <p:nvPr/>
        </p:nvSpPr>
        <p:spPr>
          <a:xfrm>
            <a:off x="2428860" y="2428868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Što su faktori?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4572000" y="2428868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Kako brojeve množimo brojem 100 ?</a:t>
            </a:r>
          </a:p>
          <a:p>
            <a:pPr algn="ctr"/>
            <a:endParaRPr lang="hr-HR" dirty="0"/>
          </a:p>
        </p:txBody>
      </p:sp>
      <p:sp>
        <p:nvSpPr>
          <p:cNvPr id="18" name="Pravokutnik 17"/>
          <p:cNvSpPr/>
          <p:nvPr/>
        </p:nvSpPr>
        <p:spPr>
          <a:xfrm>
            <a:off x="285720" y="4500570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Promijenimo li redoslijed zbrajanja više pribrojnika, zbroj se neće promijeniti.   Kako se naziva to svojstvo zbrajanja brojeva?</a:t>
            </a:r>
          </a:p>
        </p:txBody>
      </p:sp>
      <p:sp>
        <p:nvSpPr>
          <p:cNvPr id="19" name="Pravokutnik 18"/>
          <p:cNvSpPr/>
          <p:nvPr/>
        </p:nvSpPr>
        <p:spPr>
          <a:xfrm>
            <a:off x="6715140" y="4500570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r-H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Što znaš o dijeljenju prirodnog broja sa nulom?</a:t>
            </a:r>
          </a:p>
          <a:p>
            <a:pPr algn="ctr"/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2428860" y="4500570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U jednakosti  </a:t>
            </a:r>
          </a:p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63 : 7 = </a:t>
            </a:r>
            <a:r>
              <a:rPr lang="hr-HR" b="1" dirty="0">
                <a:solidFill>
                  <a:schemeClr val="tx1"/>
                </a:solidFill>
              </a:rPr>
              <a:t>9</a:t>
            </a:r>
            <a:r>
              <a:rPr lang="hr-HR" dirty="0">
                <a:solidFill>
                  <a:schemeClr val="tx1"/>
                </a:solidFill>
              </a:rPr>
              <a:t>,  </a:t>
            </a:r>
          </a:p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kako nazivamo </a:t>
            </a:r>
          </a:p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broj 9 ?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4572000" y="4500570"/>
            <a:ext cx="214314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Kako razlikujemo parne i neparne brojeve?</a:t>
            </a:r>
          </a:p>
        </p:txBody>
      </p:sp>
      <p:sp>
        <p:nvSpPr>
          <p:cNvPr id="23" name="Pravokutnik 22"/>
          <p:cNvSpPr/>
          <p:nvPr/>
        </p:nvSpPr>
        <p:spPr>
          <a:xfrm>
            <a:off x="4643438" y="428604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Pravokutnik 24"/>
          <p:cNvSpPr/>
          <p:nvPr/>
        </p:nvSpPr>
        <p:spPr>
          <a:xfrm>
            <a:off x="6786578" y="428604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Pravokutnik 25"/>
          <p:cNvSpPr/>
          <p:nvPr/>
        </p:nvSpPr>
        <p:spPr>
          <a:xfrm>
            <a:off x="357158" y="2500306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7" name="Pravokutnik 26"/>
          <p:cNvSpPr/>
          <p:nvPr/>
        </p:nvSpPr>
        <p:spPr>
          <a:xfrm>
            <a:off x="2500298" y="2500306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Pravokutnik 27"/>
          <p:cNvSpPr/>
          <p:nvPr/>
        </p:nvSpPr>
        <p:spPr>
          <a:xfrm>
            <a:off x="4643438" y="2500306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9" name="Pravokutnik 28"/>
          <p:cNvSpPr/>
          <p:nvPr/>
        </p:nvSpPr>
        <p:spPr>
          <a:xfrm>
            <a:off x="6786578" y="2500306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30" name="Pravokutnik 29"/>
          <p:cNvSpPr/>
          <p:nvPr/>
        </p:nvSpPr>
        <p:spPr>
          <a:xfrm>
            <a:off x="357158" y="4572008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31" name="Pravokutnik 30"/>
          <p:cNvSpPr/>
          <p:nvPr/>
        </p:nvSpPr>
        <p:spPr>
          <a:xfrm>
            <a:off x="2500298" y="4572008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32" name="Pravokutnik 31"/>
          <p:cNvSpPr/>
          <p:nvPr/>
        </p:nvSpPr>
        <p:spPr>
          <a:xfrm>
            <a:off x="4643438" y="4572008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3" name="Pravokutnik 32"/>
          <p:cNvSpPr/>
          <p:nvPr/>
        </p:nvSpPr>
        <p:spPr>
          <a:xfrm>
            <a:off x="6786578" y="4572008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34" name="Pravokutnik 33"/>
          <p:cNvSpPr/>
          <p:nvPr/>
        </p:nvSpPr>
        <p:spPr>
          <a:xfrm>
            <a:off x="357158" y="428604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5" name="Pravokutnik 34"/>
          <p:cNvSpPr/>
          <p:nvPr/>
        </p:nvSpPr>
        <p:spPr>
          <a:xfrm>
            <a:off x="2500298" y="428604"/>
            <a:ext cx="1998000" cy="1908000"/>
          </a:xfrm>
          <a:prstGeom prst="rect">
            <a:avLst/>
          </a:prstGeom>
          <a:solidFill>
            <a:schemeClr val="accent3"/>
          </a:solidFill>
          <a:ln w="0"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69856" y="2147372"/>
            <a:ext cx="5604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smtClean="0">
                <a:solidFill>
                  <a:schemeClr val="accent3">
                    <a:lumMod val="50000"/>
                  </a:schemeClr>
                </a:solidFill>
              </a:rPr>
              <a:t>Učitelj </a:t>
            </a:r>
            <a:r>
              <a:rPr lang="hr-HR" sz="2400">
                <a:solidFill>
                  <a:schemeClr val="accent3">
                    <a:lumMod val="50000"/>
                  </a:schemeClr>
                </a:solidFill>
              </a:rPr>
              <a:t>otvara </a:t>
            </a:r>
            <a:r>
              <a:rPr lang="hr-HR" sz="2400" smtClean="0">
                <a:solidFill>
                  <a:schemeClr val="accent3">
                    <a:lumMod val="50000"/>
                  </a:schemeClr>
                </a:solidFill>
              </a:rPr>
              <a:t>polje koje </a:t>
            </a:r>
            <a:r>
              <a:rPr lang="hr-HR" sz="2400">
                <a:solidFill>
                  <a:schemeClr val="accent3">
                    <a:lumMod val="50000"/>
                  </a:schemeClr>
                </a:solidFill>
              </a:rPr>
              <a:t>učenici traže. </a:t>
            </a:r>
            <a:endParaRPr lang="hr-HR" sz="240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hr-HR" sz="2400" smtClean="0">
                <a:solidFill>
                  <a:schemeClr val="accent3">
                    <a:lumMod val="50000"/>
                  </a:schemeClr>
                </a:solidFill>
              </a:rPr>
              <a:t>Kad se pokaže pitanje, učenici odgovaraju,</a:t>
            </a:r>
          </a:p>
          <a:p>
            <a:pPr algn="ctr"/>
            <a:r>
              <a:rPr lang="hr-HR" sz="2400" smtClean="0">
                <a:solidFill>
                  <a:schemeClr val="accent3">
                    <a:lumMod val="50000"/>
                  </a:schemeClr>
                </a:solidFill>
              </a:rPr>
              <a:t>a nakon točnog odgovora klikom na pitanje </a:t>
            </a:r>
          </a:p>
          <a:p>
            <a:pPr algn="ctr"/>
            <a:r>
              <a:rPr lang="hr-HR" sz="2400" smtClean="0">
                <a:solidFill>
                  <a:schemeClr val="accent3">
                    <a:lumMod val="50000"/>
                  </a:schemeClr>
                </a:solidFill>
              </a:rPr>
              <a:t>pokazuje se dio slike.</a:t>
            </a:r>
          </a:p>
        </p:txBody>
      </p:sp>
    </p:spTree>
    <p:extLst>
      <p:ext uri="{BB962C8B-B14F-4D97-AF65-F5344CB8AC3E}">
        <p14:creationId xmlns:p14="http://schemas.microsoft.com/office/powerpoint/2010/main" val="24093105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18205" y="1619508"/>
            <a:ext cx="2907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smtClean="0">
                <a:solidFill>
                  <a:schemeClr val="accent3">
                    <a:lumMod val="50000"/>
                  </a:schemeClr>
                </a:solidFill>
              </a:rPr>
              <a:t>Autorica prezentacije:</a:t>
            </a:r>
            <a:endParaRPr lang="hr-HR" sz="24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774089" y="2607295"/>
            <a:ext cx="3623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b="1" smtClean="0">
                <a:solidFill>
                  <a:schemeClr val="accent3">
                    <a:lumMod val="50000"/>
                  </a:schemeClr>
                </a:solidFill>
              </a:rPr>
              <a:t>S a n j a    T o b i j a s</a:t>
            </a:r>
            <a:endParaRPr lang="hr-HR" sz="32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947019" y="3687415"/>
            <a:ext cx="3277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200">
                <a:solidFill>
                  <a:schemeClr val="accent3">
                    <a:lumMod val="50000"/>
                  </a:schemeClr>
                </a:solidFill>
              </a:rPr>
              <a:t> OŠ </a:t>
            </a:r>
            <a:r>
              <a:rPr lang="hr-HR" sz="2200" smtClean="0">
                <a:solidFill>
                  <a:schemeClr val="accent3">
                    <a:lumMod val="50000"/>
                  </a:schemeClr>
                </a:solidFill>
              </a:rPr>
              <a:t>Miroslava </a:t>
            </a:r>
            <a:r>
              <a:rPr lang="hr-HR" sz="2200" smtClean="0">
                <a:solidFill>
                  <a:schemeClr val="accent3">
                    <a:lumMod val="50000"/>
                  </a:schemeClr>
                </a:solidFill>
              </a:rPr>
              <a:t>Krleže, Čepin</a:t>
            </a:r>
            <a:endParaRPr lang="hr-HR" sz="220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6291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298797" y="2204864"/>
            <a:ext cx="4856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>
                <a:solidFill>
                  <a:schemeClr val="accent3">
                    <a:lumMod val="50000"/>
                  </a:schemeClr>
                </a:solidFill>
              </a:rPr>
              <a:t>Najtoplije zahvaljujem </a:t>
            </a:r>
            <a:r>
              <a:rPr lang="hr-HR" sz="2000" smtClean="0">
                <a:solidFill>
                  <a:schemeClr val="accent3">
                    <a:lumMod val="50000"/>
                  </a:schemeClr>
                </a:solidFill>
              </a:rPr>
              <a:t>kolegici  Sanji Tobijas </a:t>
            </a:r>
          </a:p>
          <a:p>
            <a:pPr algn="ctr"/>
            <a:r>
              <a:rPr lang="hr-HR" sz="2000" smtClean="0">
                <a:solidFill>
                  <a:schemeClr val="accent3">
                    <a:lumMod val="50000"/>
                  </a:schemeClr>
                </a:solidFill>
              </a:rPr>
              <a:t>na </a:t>
            </a:r>
            <a:r>
              <a:rPr lang="hr-HR" sz="2000">
                <a:solidFill>
                  <a:schemeClr val="accent3">
                    <a:lumMod val="50000"/>
                  </a:schemeClr>
                </a:solidFill>
              </a:rPr>
              <a:t>slanju </a:t>
            </a:r>
            <a:r>
              <a:rPr lang="hr-HR" sz="2000" smtClean="0">
                <a:solidFill>
                  <a:schemeClr val="accent3">
                    <a:lumMod val="50000"/>
                  </a:schemeClr>
                </a:solidFill>
              </a:rPr>
              <a:t>prezentacije i </a:t>
            </a:r>
            <a:r>
              <a:rPr lang="hr-HR" sz="2000">
                <a:solidFill>
                  <a:schemeClr val="accent3">
                    <a:lumMod val="50000"/>
                  </a:schemeClr>
                </a:solidFill>
              </a:rPr>
              <a:t>dozvoli da ih objavim </a:t>
            </a:r>
            <a:endParaRPr lang="hr-HR" sz="200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hr-HR" sz="2000" smtClean="0">
                <a:solidFill>
                  <a:schemeClr val="accent3">
                    <a:lumMod val="50000"/>
                  </a:schemeClr>
                </a:solidFill>
              </a:rPr>
              <a:t>na </a:t>
            </a:r>
            <a:r>
              <a:rPr lang="hr-HR" sz="2000">
                <a:solidFill>
                  <a:schemeClr val="accent3">
                    <a:lumMod val="50000"/>
                  </a:schemeClr>
                </a:solidFill>
              </a:rPr>
              <a:t>svojim web </a:t>
            </a:r>
            <a:r>
              <a:rPr lang="hr-HR" sz="2000" smtClean="0">
                <a:solidFill>
                  <a:schemeClr val="accent3">
                    <a:lumMod val="50000"/>
                  </a:schemeClr>
                </a:solidFill>
              </a:rPr>
              <a:t>stranicama</a:t>
            </a:r>
            <a:r>
              <a:rPr lang="hr-HR" sz="200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427983" y="3506197"/>
            <a:ext cx="3933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mtClean="0">
                <a:solidFill>
                  <a:schemeClr val="accent3">
                    <a:lumMod val="50000"/>
                  </a:schemeClr>
                </a:solidFill>
              </a:rPr>
              <a:t>Antonija </a:t>
            </a:r>
            <a:r>
              <a:rPr lang="hr-HR">
                <a:solidFill>
                  <a:schemeClr val="accent3">
                    <a:lumMod val="50000"/>
                  </a:schemeClr>
                </a:solidFill>
              </a:rPr>
              <a:t>Horvatek</a:t>
            </a:r>
          </a:p>
          <a:p>
            <a:r>
              <a:rPr lang="hr-HR" sz="2000" smtClean="0">
                <a:solidFill>
                  <a:schemeClr val="accent3">
                    <a:lumMod val="50000"/>
                  </a:schemeClr>
                </a:solidFill>
                <a:latin typeface="Brush Script MT" panose="03060802040406070304" pitchFamily="66" charset="0"/>
              </a:rPr>
              <a:t>Matematika na dlanu</a:t>
            </a:r>
            <a:endParaRPr lang="hr-HR" sz="2000">
              <a:solidFill>
                <a:schemeClr val="accent3">
                  <a:lumMod val="50000"/>
                </a:schemeClr>
              </a:solidFill>
              <a:latin typeface="Brush Script MT" panose="03060802040406070304" pitchFamily="66" charset="0"/>
            </a:endParaRPr>
          </a:p>
          <a:p>
            <a:r>
              <a:rPr lang="hr-HR" i="1" u="sng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</a:t>
            </a:r>
            <a:r>
              <a:rPr lang="hr-HR" i="1" u="sng">
                <a:solidFill>
                  <a:schemeClr val="accent3">
                    <a:lumMod val="50000"/>
                  </a:schemeClr>
                </a:solidFill>
                <a:hlinkClick r:id="rId2"/>
              </a:rPr>
              <a:t>://www.antonija-horvatek.from.hr/</a:t>
            </a:r>
            <a:r>
              <a:rPr lang="hr-HR" i="1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r-HR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182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355</Words>
  <Application>Microsoft Office PowerPoint</Application>
  <PresentationFormat>Prikaz na zaslonu (4:3)</PresentationFormat>
  <Paragraphs>77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Office tema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</dc:creator>
  <cp:lastModifiedBy>Antonija Horvatek</cp:lastModifiedBy>
  <cp:revision>64</cp:revision>
  <dcterms:created xsi:type="dcterms:W3CDTF">2016-10-09T16:37:10Z</dcterms:created>
  <dcterms:modified xsi:type="dcterms:W3CDTF">2017-12-04T14:18:21Z</dcterms:modified>
</cp:coreProperties>
</file>