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8" r:id="rId2"/>
    <p:sldId id="265" r:id="rId3"/>
    <p:sldId id="264" r:id="rId4"/>
    <p:sldId id="263" r:id="rId5"/>
    <p:sldId id="256" r:id="rId6"/>
    <p:sldId id="257" r:id="rId7"/>
    <p:sldId id="258" r:id="rId8"/>
    <p:sldId id="259" r:id="rId9"/>
    <p:sldId id="260" r:id="rId10"/>
    <p:sldId id="261" r:id="rId11"/>
    <p:sldId id="271" r:id="rId12"/>
    <p:sldId id="275" r:id="rId13"/>
    <p:sldId id="262" r:id="rId14"/>
    <p:sldId id="267" r:id="rId15"/>
    <p:sldId id="276" r:id="rId16"/>
    <p:sldId id="268" r:id="rId17"/>
    <p:sldId id="269" r:id="rId18"/>
    <p:sldId id="270" r:id="rId19"/>
    <p:sldId id="277" r:id="rId20"/>
    <p:sldId id="279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1DE0B6-AF4B-4186-9BB5-13CDDE37F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9B46D38-276B-464A-A23A-C5D23A412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10A69A0-5F2A-46F6-BE00-7FAC5328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C94BD7B-F586-4146-9FBA-97973A4E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15765B6-EED3-4EBB-975F-5C12D630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051868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36B2EE-A441-4F70-B78B-8D81EFF2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12D9C85-303D-4368-B494-D16504BDF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5006DE2-0380-4E0F-9455-A4762A98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5056D27-3F12-48D8-8B1B-2AC3FDF8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7718A5A-6EB4-40C3-BEA3-6442BA6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829647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47E7F61-F90E-433E-89C8-41F22B693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538874F-304D-4C00-90F4-2A54583EA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BBE6F80-E229-4CFE-8586-8C114F19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AB326-7F72-4C37-9005-700E5EF6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8D1974-6B20-428D-9CA8-F6CDB8FC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968246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9E7FBE-893A-4C5B-88D9-9A2F1D7B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E66D69-F2C9-43C6-B941-832839B85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7FCDB9B-D6B1-4015-A9F6-6F958E3B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582936-EBC6-4A74-AD75-773BBFBE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22E64B7-0F3B-423F-9B72-8FE18B09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29493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DE3235-AEFB-44A3-A5BC-701E300F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7477C5B-DFC2-4203-9607-2DC48D220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35EEE07-F2A4-48F1-A353-FE45BD35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E156E35-2CCE-4CE8-A7AA-B843345E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179E89E-6BD1-4D94-BFD1-70D2ABF9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016295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6BF4D7-DE0F-4D10-A24E-624329A7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1AB348C-75EA-4892-A486-C730694C7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EAC6A7E-EF3C-4073-9189-A686150E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B90B244-86A3-4F26-9533-3A366E20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FAE27B7-44F2-4858-A4FA-7CC5105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79ED44D-9AE4-41D1-A657-23E17E62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131576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B0CB97-CCB4-4A3E-B182-A640DDDB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489A425-5357-4A4D-8326-78F93F4F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269CFAB-7722-45DD-BBC5-92DFB498C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4D7BC5B-FD9D-4791-B74B-EE84EE666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72E025E-0C31-45CC-8A1F-7D7D31036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73F144C3-AC0B-4D92-B588-8FE374B5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D6EC9C6-99AD-46CC-8822-7CD1471C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08067EC0-072B-40CA-B1A2-CA6E841B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409109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D94CEA-A2AE-4168-8EDE-EAB8E98D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6E3072E-1534-42EC-841E-6102032B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6C86717-2DE1-4758-86D2-EABC3044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D5366F6-870D-4F79-BE1F-35730235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794437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842496C3-932A-431F-AD93-264F701A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704CF07-616C-4985-AEB6-F61A9D1E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E95C965-F366-4625-B042-80BA14EC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819556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8F95F7-CF30-45FF-B463-A2E45DC9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BCAF8D1-DB19-4279-AA1E-B75220D51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D8FE72D-2FC5-45E9-BB6D-389F05DA3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CAF233E-E11C-4FE9-A59E-F5B15137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37EE7DA-24B5-4830-B0D4-05BB2095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1E788F4-BF12-45E6-A3A8-1D02A207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972735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BE8205-3659-4C1C-9645-AE23BD00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8BC46A7-7DDB-40A0-8531-D1D05B482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9459B82-DBB9-46EC-86D4-1F71D7F68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57DFECA-8E7F-4728-A79E-25AD3514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93D92B8-6B11-4CF8-988F-37586BDE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6AA1BBA-72CF-4A34-ABDC-9629BD6C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188696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21A0D9A-E8B8-45A6-B322-E851B216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B54A037-5059-4A3A-A84A-71E9A37A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5524E1C-59DC-4875-91BC-4517979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4A69-0574-41A0-B9FE-17F80394EC90}" type="datetimeFigureOut">
              <a:rPr lang="hr-HR" smtClean="0"/>
              <a:t>5.10.2019.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AB46011-6F2E-480F-A590-33651345C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448EF57-2A7A-45AB-BB18-766B80AE6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7AC0-6E8D-4965-870A-50B1C30ADA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45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geogebra/Prilog%205.gg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304800" y="1300088"/>
            <a:ext cx="8534400" cy="3845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sz="4400" b="1" smtClean="0">
                <a:latin typeface="Bookman Old Style" panose="02050604050505020204" pitchFamily="18" charset="0"/>
              </a:rPr>
              <a:t>Visine trokuta</a:t>
            </a:r>
            <a:endParaRPr lang="hr-HR" sz="4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hr-HR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304800" y="4975412"/>
            <a:ext cx="8534400" cy="17839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mtClean="0">
                <a:latin typeface="Bookman Old Style" panose="02050604050505020204" pitchFamily="18" charset="0"/>
              </a:rPr>
              <a:t>Autorica: </a:t>
            </a:r>
            <a:r>
              <a:rPr lang="hr-HR" b="1" smtClean="0">
                <a:latin typeface="Bookman Old Style" panose="02050604050505020204" pitchFamily="18" charset="0"/>
              </a:rPr>
              <a:t>Karolina </a:t>
            </a:r>
            <a:r>
              <a:rPr lang="hr-HR" b="1" smtClean="0">
                <a:latin typeface="Bookman Old Style" panose="02050604050505020204" pitchFamily="18" charset="0"/>
              </a:rPr>
              <a:t>Rastić</a:t>
            </a:r>
            <a:endParaRPr lang="hr-HR" b="1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46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C3A871EB-2D19-4556-8F3B-7185F213F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8" y="1234278"/>
            <a:ext cx="7028224" cy="4389445"/>
          </a:xfrm>
        </p:spPr>
      </p:pic>
      <p:sp>
        <p:nvSpPr>
          <p:cNvPr id="6" name="Jednakokračni trokut 5">
            <a:extLst>
              <a:ext uri="{FF2B5EF4-FFF2-40B4-BE49-F238E27FC236}">
                <a16:creationId xmlns:a16="http://schemas.microsoft.com/office/drawing/2014/main" xmlns="" id="{C9BF09D3-E20B-4462-AD43-30644F362A83}"/>
              </a:ext>
            </a:extLst>
          </p:cNvPr>
          <p:cNvSpPr/>
          <p:nvPr/>
        </p:nvSpPr>
        <p:spPr>
          <a:xfrm>
            <a:off x="250903" y="1234278"/>
            <a:ext cx="8642194" cy="2356415"/>
          </a:xfrm>
          <a:prstGeom prst="triangle">
            <a:avLst>
              <a:gd name="adj" fmla="val 478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xmlns="" id="{50F986A1-6153-4687-81B8-23B434E48804}"/>
              </a:ext>
            </a:extLst>
          </p:cNvPr>
          <p:cNvCxnSpPr>
            <a:stCxn id="6" idx="0"/>
          </p:cNvCxnSpPr>
          <p:nvPr/>
        </p:nvCxnSpPr>
        <p:spPr>
          <a:xfrm>
            <a:off x="4382390" y="1234278"/>
            <a:ext cx="11190" cy="23564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77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CAB0BC5D-CB2B-4811-A260-A9B07A983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66770" r="56574" b="3993"/>
          <a:stretch/>
        </p:blipFill>
        <p:spPr>
          <a:xfrm>
            <a:off x="397566" y="345800"/>
            <a:ext cx="3099288" cy="352354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76D9BE3-8EE4-4291-91EF-302670E8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24293"/>
          <a:stretch/>
        </p:blipFill>
        <p:spPr>
          <a:xfrm>
            <a:off x="1524000" y="3962107"/>
            <a:ext cx="6096000" cy="27504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7E9D709-3A9A-4ED6-833E-A2DF67BF1C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r="20741" b="2718"/>
          <a:stretch/>
        </p:blipFill>
        <p:spPr>
          <a:xfrm>
            <a:off x="6722968" y="290011"/>
            <a:ext cx="1694500" cy="3579331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F04EAF98-242A-4E66-BBDA-EDCCED27F963}"/>
              </a:ext>
            </a:extLst>
          </p:cNvPr>
          <p:cNvCxnSpPr/>
          <p:nvPr/>
        </p:nvCxnSpPr>
        <p:spPr>
          <a:xfrm>
            <a:off x="1934817" y="543339"/>
            <a:ext cx="0" cy="31937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B1E1AD7-E088-4829-9ED1-A79A2E841DF4}"/>
              </a:ext>
            </a:extLst>
          </p:cNvPr>
          <p:cNvSpPr txBox="1"/>
          <p:nvPr/>
        </p:nvSpPr>
        <p:spPr>
          <a:xfrm flipH="1">
            <a:off x="2992152" y="496437"/>
            <a:ext cx="313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Bor je visok 9.5 cm.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289DA49-40C0-4496-A0F1-89F11C1C92B6}"/>
              </a:ext>
            </a:extLst>
          </p:cNvPr>
          <p:cNvSpPr txBox="1"/>
          <p:nvPr/>
        </p:nvSpPr>
        <p:spPr>
          <a:xfrm flipH="1">
            <a:off x="2800966" y="1530700"/>
            <a:ext cx="423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Sveti Nikola je visok 7.3 cm.</a:t>
            </a:r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xmlns="" id="{176DC432-C792-4A13-917C-8A80556D5215}"/>
              </a:ext>
            </a:extLst>
          </p:cNvPr>
          <p:cNvCxnSpPr/>
          <p:nvPr/>
        </p:nvCxnSpPr>
        <p:spPr>
          <a:xfrm flipH="1">
            <a:off x="7570218" y="450574"/>
            <a:ext cx="49782" cy="32865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xmlns="" id="{102BE519-E0D5-43FC-B764-A554A37C4AD7}"/>
              </a:ext>
            </a:extLst>
          </p:cNvPr>
          <p:cNvCxnSpPr/>
          <p:nvPr/>
        </p:nvCxnSpPr>
        <p:spPr>
          <a:xfrm>
            <a:off x="4041913" y="4147930"/>
            <a:ext cx="0" cy="2372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xmlns="" id="{059F57A3-8080-45DB-82CE-AB2A6C6E9BC9}"/>
              </a:ext>
            </a:extLst>
          </p:cNvPr>
          <p:cNvCxnSpPr/>
          <p:nvPr/>
        </p:nvCxnSpPr>
        <p:spPr>
          <a:xfrm>
            <a:off x="1524000" y="6520070"/>
            <a:ext cx="6071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564AD3F7-2119-4913-83DC-77AB212B9BFA}"/>
              </a:ext>
            </a:extLst>
          </p:cNvPr>
          <p:cNvSpPr txBox="1"/>
          <p:nvPr/>
        </p:nvSpPr>
        <p:spPr>
          <a:xfrm>
            <a:off x="3417005" y="2640442"/>
            <a:ext cx="414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Planina je visoka 6.9 cm. </a:t>
            </a:r>
          </a:p>
        </p:txBody>
      </p:sp>
    </p:spTree>
    <p:extLst>
      <p:ext uri="{BB962C8B-B14F-4D97-AF65-F5344CB8AC3E}">
        <p14:creationId xmlns:p14="http://schemas.microsoft.com/office/powerpoint/2010/main" val="29774980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90563B-0FB9-451E-82C9-2356DA71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VISINE TROKUTA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50CC84-F156-4EED-B47E-B22C9CE0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48502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r-HR" sz="2800" b="1" dirty="0"/>
              <a:t>Visina trokuta je najkraća dužina koja spaja vrh i nasuprotnu stranicu, a kod tupokutnog trokuta vrh i pravac kojem pripada nasuprotna stranica.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r-HR" sz="1200" b="1" dirty="0"/>
          </a:p>
          <a:p>
            <a:pPr marL="0" indent="0" algn="ctr">
              <a:buNone/>
            </a:pPr>
            <a:r>
              <a:rPr lang="hr-HR" sz="2400" u="sng" dirty="0"/>
              <a:t>Svakom</a:t>
            </a:r>
            <a:r>
              <a:rPr lang="hr-HR" sz="2400" dirty="0"/>
              <a:t> trokutu možemo nacrtati tri visine.</a:t>
            </a:r>
            <a:r>
              <a:rPr lang="pl-PL" sz="2400" dirty="0"/>
              <a:t> </a:t>
            </a:r>
          </a:p>
          <a:p>
            <a:pPr marL="0" indent="0" algn="ctr">
              <a:buNone/>
            </a:pPr>
            <a:r>
              <a:rPr lang="pl-PL" sz="2400" dirty="0"/>
              <a:t>Stranicama </a:t>
            </a:r>
            <a:r>
              <a:rPr lang="pl-PL" sz="2400" i="1" dirty="0"/>
              <a:t>a</a:t>
            </a:r>
            <a:r>
              <a:rPr lang="pl-PL" sz="2400" dirty="0"/>
              <a:t>, </a:t>
            </a:r>
            <a:r>
              <a:rPr lang="pl-PL" sz="2400" i="1" dirty="0"/>
              <a:t>b</a:t>
            </a:r>
            <a:r>
              <a:rPr lang="pl-PL" sz="2400" dirty="0"/>
              <a:t>, </a:t>
            </a:r>
            <a:r>
              <a:rPr lang="pl-PL" sz="2400" i="1" dirty="0"/>
              <a:t>c</a:t>
            </a:r>
            <a:r>
              <a:rPr lang="pl-PL" sz="2400" dirty="0"/>
              <a:t>, pridružene su visine </a:t>
            </a:r>
            <a:r>
              <a:rPr lang="pl-PL" sz="2400" i="1" dirty="0"/>
              <a:t>v</a:t>
            </a:r>
            <a:r>
              <a:rPr lang="pl-PL" sz="2400" i="1" baseline="-25000" dirty="0"/>
              <a:t>a</a:t>
            </a:r>
            <a:r>
              <a:rPr lang="pl-PL" sz="2400" dirty="0"/>
              <a:t> , </a:t>
            </a:r>
            <a:r>
              <a:rPr lang="pl-PL" sz="2400" i="1" dirty="0"/>
              <a:t>v</a:t>
            </a:r>
            <a:r>
              <a:rPr lang="pl-PL" sz="2400" i="1" baseline="-25000" dirty="0"/>
              <a:t>b</a:t>
            </a:r>
            <a:r>
              <a:rPr lang="pl-PL" sz="2400" dirty="0"/>
              <a:t> , </a:t>
            </a:r>
            <a:r>
              <a:rPr lang="pl-PL" sz="2400" i="1" dirty="0"/>
              <a:t>v</a:t>
            </a:r>
            <a:r>
              <a:rPr lang="pl-PL" sz="2400" baseline="-25000" dirty="0"/>
              <a:t>c 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084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77A5BF-0885-46F6-A4EC-AB57CB44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308"/>
            <a:ext cx="7886700" cy="1325563"/>
          </a:xfrm>
        </p:spPr>
        <p:txBody>
          <a:bodyPr/>
          <a:lstStyle/>
          <a:p>
            <a:pPr algn="ctr"/>
            <a:r>
              <a:rPr lang="hr-HR" dirty="0"/>
              <a:t>VISINE TROKUTA</a:t>
            </a:r>
          </a:p>
        </p:txBody>
      </p:sp>
      <p:pic>
        <p:nvPicPr>
          <p:cNvPr id="7" name="Rezervirano mjesto sadržaja 6">
            <a:hlinkClick r:id="rId2" action="ppaction://hlinkfile"/>
            <a:extLst>
              <a:ext uri="{FF2B5EF4-FFF2-40B4-BE49-F238E27FC236}">
                <a16:creationId xmlns:a16="http://schemas.microsoft.com/office/drawing/2014/main" xmlns="" id="{B6306B7D-AA8D-494B-A6FD-A9E9EF7A1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4"/>
          <a:stretch/>
        </p:blipFill>
        <p:spPr>
          <a:xfrm>
            <a:off x="572541" y="1310573"/>
            <a:ext cx="7998917" cy="4793446"/>
          </a:xfrm>
        </p:spPr>
      </p:pic>
    </p:spTree>
    <p:extLst>
      <p:ext uri="{BB962C8B-B14F-4D97-AF65-F5344CB8AC3E}">
        <p14:creationId xmlns:p14="http://schemas.microsoft.com/office/powerpoint/2010/main" val="2389784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5D71549-6139-4013-8A18-21AB59209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t="18704" r="44463" b="20504"/>
          <a:stretch/>
        </p:blipFill>
        <p:spPr>
          <a:xfrm>
            <a:off x="0" y="2107095"/>
            <a:ext cx="4505739" cy="306640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F6E85E-D55A-48FC-BEC2-569D8C44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251791"/>
            <a:ext cx="8799443" cy="136497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000" dirty="0"/>
              <a:t>Ako je trokut </a:t>
            </a:r>
            <a:r>
              <a:rPr lang="hr-HR" sz="2000" b="1" dirty="0"/>
              <a:t>šiljastokutan</a:t>
            </a:r>
            <a:r>
              <a:rPr lang="hr-HR" sz="2000" dirty="0"/>
              <a:t>, visine trokuta sijeku se u jednoj točki koja je unutar trokuta.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/>
              <a:t>Ako je trokut </a:t>
            </a:r>
            <a:r>
              <a:rPr lang="hr-HR" sz="2000" b="1" dirty="0"/>
              <a:t>pravokutan</a:t>
            </a:r>
            <a:r>
              <a:rPr lang="hr-HR" sz="2000" dirty="0"/>
              <a:t>, visine trokuta sijeku se u jednoj točki i ta je točka vrh pravog kuta.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/>
              <a:t>Ako je trokut </a:t>
            </a:r>
            <a:r>
              <a:rPr lang="hr-HR" sz="2000" b="1" dirty="0"/>
              <a:t>tupokutan</a:t>
            </a:r>
            <a:r>
              <a:rPr lang="hr-HR" sz="2000" dirty="0"/>
              <a:t>, visine trokuta se ne sijeku, ali se u jednoj točki sijeku pravci koji sadrže visine i ta je točka izvan trokuta.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FB09348-623E-4DDB-8D72-4AF3EB077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-82" r="50641" b="18874"/>
          <a:stretch/>
        </p:blipFill>
        <p:spPr>
          <a:xfrm>
            <a:off x="4558746" y="1953219"/>
            <a:ext cx="4452729" cy="40875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2476A7F-ACAF-4E62-AEB5-71075C4A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27147" r="44396" b="20758"/>
          <a:stretch/>
        </p:blipFill>
        <p:spPr>
          <a:xfrm>
            <a:off x="2345635" y="4790660"/>
            <a:ext cx="2968487" cy="2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8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8AB410-4742-495C-92F9-448AD6D6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8383"/>
            <a:ext cx="7886700" cy="536858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2800" dirty="0"/>
              <a:t>U šiljastokutnom i pravokutnom trokutu visine se sijeku u istoj točki, a kod tupokutnog ne. Kod tupokutnog trokuta sijeku se pravci kojima pripadaju visine. Tu točku zovemo </a:t>
            </a:r>
            <a:r>
              <a:rPr lang="hr-HR" sz="2800" b="1" dirty="0"/>
              <a:t>ORTOCENTAR</a:t>
            </a:r>
            <a:r>
              <a:rPr lang="hr-HR" sz="2800" dirty="0"/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2800" dirty="0"/>
              <a:t>Točka u kojoj pravac kojem pripada visina siječe pravac kojem pripada stranica trokuta zove se </a:t>
            </a:r>
            <a:r>
              <a:rPr lang="hr-HR" sz="2800" b="1" dirty="0"/>
              <a:t>NOŽIŠTE</a:t>
            </a:r>
            <a:r>
              <a:rPr lang="hr-HR" sz="2800" dirty="0"/>
              <a:t> visine.</a:t>
            </a:r>
          </a:p>
        </p:txBody>
      </p:sp>
    </p:spTree>
    <p:extLst>
      <p:ext uri="{BB962C8B-B14F-4D97-AF65-F5344CB8AC3E}">
        <p14:creationId xmlns:p14="http://schemas.microsoft.com/office/powerpoint/2010/main" val="19414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403CAD-3CA5-482F-BBE0-FD94EF96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Nastavni listić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>
                <a:extLst>
                  <a:ext uri="{FF2B5EF4-FFF2-40B4-BE49-F238E27FC236}">
                    <a16:creationId xmlns:a16="http://schemas.microsoft.com/office/drawing/2014/main" xmlns="" id="{CD533FAC-3EB5-4E33-82AC-C9513CFFCD9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0355" y="1735084"/>
                <a:ext cx="357229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Zadano: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Rezervirano mjesto sadržaja 4">
                <a:extLst>
                  <a:ext uri="{FF2B5EF4-FFF2-40B4-BE49-F238E27FC236}">
                    <a16:creationId xmlns:a16="http://schemas.microsoft.com/office/drawing/2014/main" id="{CD533FAC-3EB5-4E33-82AC-C9513CFFC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0355" y="1735084"/>
                <a:ext cx="3572290" cy="4351338"/>
              </a:xfrm>
              <a:blipFill>
                <a:blip r:embed="rId2"/>
                <a:stretch>
                  <a:fillRect l="-2048" t="-168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B0C3100-2089-4706-A504-FCE38F405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13655" r="41556" b="14506"/>
          <a:stretch/>
        </p:blipFill>
        <p:spPr>
          <a:xfrm>
            <a:off x="2260323" y="1690689"/>
            <a:ext cx="6255027" cy="49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106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403CAD-3CA5-482F-BBE0-FD94EF96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Nastavni listić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>
                <a:extLst>
                  <a:ext uri="{FF2B5EF4-FFF2-40B4-BE49-F238E27FC236}">
                    <a16:creationId xmlns:a16="http://schemas.microsoft.com/office/drawing/2014/main" xmlns="" id="{CD533FAC-3EB5-4E33-82AC-C9513CFFCD9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17833" y="1390528"/>
                <a:ext cx="412888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Zadano: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Rezervirano mjesto sadržaja 4">
                <a:extLst>
                  <a:ext uri="{FF2B5EF4-FFF2-40B4-BE49-F238E27FC236}">
                    <a16:creationId xmlns:a16="http://schemas.microsoft.com/office/drawing/2014/main" id="{CD533FAC-3EB5-4E33-82AC-C9513CFFC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7833" y="1390528"/>
                <a:ext cx="4128881" cy="4351338"/>
              </a:xfrm>
              <a:blipFill>
                <a:blip r:embed="rId2"/>
                <a:stretch>
                  <a:fillRect l="-1773" t="-15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E6CECC8-6D1A-4F39-A2C3-80A1B333E4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r="29327"/>
          <a:stretch/>
        </p:blipFill>
        <p:spPr bwMode="auto">
          <a:xfrm>
            <a:off x="1493624" y="2067339"/>
            <a:ext cx="6156752" cy="4456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627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068256D-5AD2-48C5-8049-28E3C09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Nastavni listić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sadržaja 4">
                <a:extLst>
                  <a:ext uri="{FF2B5EF4-FFF2-40B4-BE49-F238E27FC236}">
                    <a16:creationId xmlns:a16="http://schemas.microsoft.com/office/drawing/2014/main" xmlns="" id="{3C56665D-D6FB-4BE1-AA90-E7FE67556EB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0354" y="1735084"/>
                <a:ext cx="412888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Zadano: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Rezervirano mjesto sadržaja 4">
                <a:extLst>
                  <a:ext uri="{FF2B5EF4-FFF2-40B4-BE49-F238E27FC236}">
                    <a16:creationId xmlns:a16="http://schemas.microsoft.com/office/drawing/2014/main" id="{3C56665D-D6FB-4BE1-AA90-E7FE67556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0354" y="1735084"/>
                <a:ext cx="4128881" cy="4351338"/>
              </a:xfrm>
              <a:blipFill>
                <a:blip r:embed="rId2"/>
                <a:stretch>
                  <a:fillRect l="-1770" t="-168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4963AA0-9E0A-48E3-867B-CA76D1B61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36463" r="24220" b="17472"/>
          <a:stretch/>
        </p:blipFill>
        <p:spPr>
          <a:xfrm>
            <a:off x="1081931" y="2497539"/>
            <a:ext cx="6980138" cy="42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57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BFFD824-8842-4A3C-9A09-BED510AE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r-HR" sz="3200" i="1" dirty="0"/>
              <a:t>U šiljastokutnom i pravokutnom trokutu visine se sijeku u </a:t>
            </a:r>
            <a:r>
              <a:rPr lang="hr-HR" sz="3200" b="1" i="1" u="sng" dirty="0"/>
              <a:t>istoj točki</a:t>
            </a:r>
            <a:r>
              <a:rPr lang="hr-HR" sz="3200" i="1" dirty="0"/>
              <a:t>, a kod tupokutnog ne. Kod tupokutnog trokuta sijeku se </a:t>
            </a:r>
            <a:r>
              <a:rPr lang="hr-HR" sz="3200" b="1" i="1" u="sng" dirty="0"/>
              <a:t>pravci kojima pripadaju visine</a:t>
            </a:r>
            <a:r>
              <a:rPr lang="hr-HR" sz="3200" i="1" dirty="0"/>
              <a:t>.</a:t>
            </a:r>
            <a:endParaRPr lang="hr-HR" sz="3200" dirty="0"/>
          </a:p>
          <a:p>
            <a:pPr algn="ctr">
              <a:lnSpc>
                <a:spcPct val="200000"/>
              </a:lnSpc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497326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6AFA253A-F968-4431-BB90-9A5B34BF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DO SADA NAUČILI:</a:t>
            </a:r>
            <a:br>
              <a:rPr lang="hr-HR" dirty="0"/>
            </a:br>
            <a:r>
              <a:rPr lang="hr-HR" dirty="0"/>
              <a:t>1. </a:t>
            </a:r>
            <a:r>
              <a:rPr lang="hr-HR" dirty="0">
                <a:solidFill>
                  <a:srgbClr val="FF0000"/>
                </a:solidFill>
              </a:rPr>
              <a:t>SSS </a:t>
            </a:r>
            <a:r>
              <a:rPr lang="hr-HR" dirty="0"/>
              <a:t>konstrukcija trokuta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18E2BE85-C494-4F87-8DE2-87BC1BB7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68202"/>
          </a:xfrm>
        </p:spPr>
        <p:txBody>
          <a:bodyPr/>
          <a:lstStyle/>
          <a:p>
            <a:r>
              <a:rPr lang="hr-HR" dirty="0"/>
              <a:t>Skica</a:t>
            </a:r>
          </a:p>
          <a:p>
            <a:r>
              <a:rPr lang="hr-HR" dirty="0"/>
              <a:t>Dužina </a:t>
            </a:r>
            <a:r>
              <a:rPr lang="hr-HR" i="1" dirty="0"/>
              <a:t>AB</a:t>
            </a:r>
          </a:p>
          <a:p>
            <a:r>
              <a:rPr lang="hr-HR" dirty="0"/>
              <a:t>Luk iz vrha </a:t>
            </a:r>
            <a:r>
              <a:rPr lang="hr-HR" i="1" dirty="0"/>
              <a:t>A</a:t>
            </a:r>
            <a:r>
              <a:rPr lang="hr-HR" dirty="0"/>
              <a:t> polumjera </a:t>
            </a:r>
            <a:r>
              <a:rPr lang="hr-HR" i="1" dirty="0"/>
              <a:t>b</a:t>
            </a:r>
            <a:r>
              <a:rPr lang="hr-HR" dirty="0"/>
              <a:t>, luk iz vrha </a:t>
            </a:r>
            <a:r>
              <a:rPr lang="hr-HR" i="1" dirty="0"/>
              <a:t>B</a:t>
            </a:r>
            <a:r>
              <a:rPr lang="hr-HR" dirty="0"/>
              <a:t> polumjera </a:t>
            </a:r>
            <a:r>
              <a:rPr lang="hr-HR" i="1" dirty="0"/>
              <a:t>a</a:t>
            </a:r>
          </a:p>
          <a:p>
            <a:r>
              <a:rPr lang="hr-HR" i="1" dirty="0"/>
              <a:t>ΔABC</a:t>
            </a:r>
          </a:p>
          <a:p>
            <a:endParaRPr lang="hr-HR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3711A74-30C7-4ACA-ABA0-CAC85EEA9413}"/>
              </a:ext>
            </a:extLst>
          </p:cNvPr>
          <p:cNvGrpSpPr/>
          <p:nvPr/>
        </p:nvGrpSpPr>
        <p:grpSpPr>
          <a:xfrm>
            <a:off x="2524836" y="5950222"/>
            <a:ext cx="4094328" cy="369332"/>
            <a:chOff x="2524836" y="5936775"/>
            <a:chExt cx="4094328" cy="369332"/>
          </a:xfrm>
        </p:grpSpPr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xmlns="" id="{3EB7161E-7215-4918-99C8-0351AC34AE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609" y="5936775"/>
              <a:ext cx="376678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xmlns="" id="{BBE05123-9DE9-4C59-85D1-42F82FA05566}"/>
                </a:ext>
              </a:extLst>
            </p:cNvPr>
            <p:cNvSpPr txBox="1"/>
            <p:nvPr/>
          </p:nvSpPr>
          <p:spPr>
            <a:xfrm>
              <a:off x="2524836" y="5936775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A</a:t>
              </a:r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xmlns="" id="{DB411DC1-76C2-4744-807A-1E24711C7A22}"/>
                </a:ext>
              </a:extLst>
            </p:cNvPr>
            <p:cNvSpPr txBox="1"/>
            <p:nvPr/>
          </p:nvSpPr>
          <p:spPr>
            <a:xfrm>
              <a:off x="6309464" y="593677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B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753345BF-7FEC-4B07-BE27-0F9542C08531}"/>
              </a:ext>
            </a:extLst>
          </p:cNvPr>
          <p:cNvGrpSpPr/>
          <p:nvPr/>
        </p:nvGrpSpPr>
        <p:grpSpPr>
          <a:xfrm>
            <a:off x="2688609" y="3779660"/>
            <a:ext cx="822344" cy="2170562"/>
            <a:chOff x="2688609" y="3779660"/>
            <a:chExt cx="822344" cy="2170562"/>
          </a:xfrm>
        </p:grpSpPr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xmlns="" id="{E9643A17-7621-4F04-98CE-36D1CA0FA557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2688609" y="3825688"/>
              <a:ext cx="599197" cy="2124534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Luk 18">
              <a:extLst>
                <a:ext uri="{FF2B5EF4-FFF2-40B4-BE49-F238E27FC236}">
                  <a16:creationId xmlns:a16="http://schemas.microsoft.com/office/drawing/2014/main" xmlns="" id="{B02B60D8-1DF6-486C-9B57-1CCEAE9DEC73}"/>
                </a:ext>
              </a:extLst>
            </p:cNvPr>
            <p:cNvSpPr/>
            <p:nvPr/>
          </p:nvSpPr>
          <p:spPr>
            <a:xfrm rot="20079037">
              <a:off x="2754958" y="3779660"/>
              <a:ext cx="755995" cy="847736"/>
            </a:xfrm>
            <a:prstGeom prst="arc">
              <a:avLst>
                <a:gd name="adj1" fmla="val 17324630"/>
                <a:gd name="adj2" fmla="val 0"/>
              </a:avLst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ADCCA8BC-EE92-41E3-86D3-9FCB9F6EC94C}"/>
              </a:ext>
            </a:extLst>
          </p:cNvPr>
          <p:cNvGrpSpPr/>
          <p:nvPr/>
        </p:nvGrpSpPr>
        <p:grpSpPr>
          <a:xfrm>
            <a:off x="3154527" y="3715398"/>
            <a:ext cx="3309787" cy="2234824"/>
            <a:chOff x="3154527" y="3715398"/>
            <a:chExt cx="3309787" cy="2234824"/>
          </a:xfrm>
        </p:grpSpPr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xmlns="" id="{24C04ADD-4C96-4AED-9C65-A7CB245A5A93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3287806" y="3825688"/>
              <a:ext cx="3176508" cy="212453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Luk 19">
              <a:extLst>
                <a:ext uri="{FF2B5EF4-FFF2-40B4-BE49-F238E27FC236}">
                  <a16:creationId xmlns:a16="http://schemas.microsoft.com/office/drawing/2014/main" xmlns="" id="{F5EBB265-E487-4950-AEAD-FA4E0159CD4C}"/>
                </a:ext>
              </a:extLst>
            </p:cNvPr>
            <p:cNvSpPr/>
            <p:nvPr/>
          </p:nvSpPr>
          <p:spPr>
            <a:xfrm rot="15177720">
              <a:off x="3200397" y="3669528"/>
              <a:ext cx="755995" cy="847736"/>
            </a:xfrm>
            <a:prstGeom prst="arc">
              <a:avLst>
                <a:gd name="adj1" fmla="val 17324630"/>
                <a:gd name="adj2" fmla="val 0"/>
              </a:avLst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EE7AC5C8-EB74-4226-A41B-63F4BC01F464}"/>
              </a:ext>
            </a:extLst>
          </p:cNvPr>
          <p:cNvSpPr txBox="1"/>
          <p:nvPr/>
        </p:nvSpPr>
        <p:spPr>
          <a:xfrm>
            <a:off x="3384369" y="3604628"/>
            <a:ext cx="25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1901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169633" y="582425"/>
            <a:ext cx="8839200" cy="61225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>
                <a:latin typeface="Calibri"/>
                <a:ea typeface="Calibri"/>
                <a:cs typeface="Times New Roman"/>
              </a:rPr>
              <a:t>Najtoplije zahvaljujem </a:t>
            </a:r>
            <a:r>
              <a:rPr lang="hr-HR" smtClean="0">
                <a:latin typeface="Calibri"/>
                <a:ea typeface="Calibri"/>
                <a:cs typeface="Times New Roman"/>
              </a:rPr>
              <a:t>kolegici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smtClean="0">
                <a:latin typeface="Calibri"/>
                <a:ea typeface="Calibri"/>
                <a:cs typeface="Times New Roman"/>
              </a:rPr>
              <a:t>Karolini Rastić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mtClean="0">
                <a:latin typeface="Calibri"/>
                <a:ea typeface="Calibri"/>
                <a:cs typeface="Times New Roman"/>
              </a:rPr>
              <a:t>na </a:t>
            </a:r>
            <a:r>
              <a:rPr lang="hr-HR">
                <a:latin typeface="Calibri"/>
                <a:ea typeface="Calibri"/>
                <a:cs typeface="Times New Roman"/>
              </a:rPr>
              <a:t>slanju </a:t>
            </a:r>
            <a:r>
              <a:rPr lang="hr-HR" smtClean="0">
                <a:latin typeface="Calibri"/>
                <a:ea typeface="Calibri"/>
                <a:cs typeface="Times New Roman"/>
              </a:rPr>
              <a:t>materijala  </a:t>
            </a:r>
            <a:r>
              <a:rPr lang="hr-HR">
                <a:latin typeface="Calibri"/>
                <a:ea typeface="Calibri"/>
                <a:cs typeface="Times New Roman"/>
              </a:rPr>
              <a:t>i dozvoli </a:t>
            </a:r>
            <a:endParaRPr lang="hr-HR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mtClean="0">
                <a:latin typeface="Calibri"/>
                <a:ea typeface="Calibri"/>
                <a:cs typeface="Times New Roman"/>
              </a:rPr>
              <a:t>da </a:t>
            </a:r>
            <a:r>
              <a:rPr lang="hr-HR" smtClean="0">
                <a:latin typeface="Calibri"/>
                <a:ea typeface="Calibri"/>
                <a:cs typeface="Times New Roman"/>
              </a:rPr>
              <a:t>materijal objavim na svojim web stranicama.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>
                <a:latin typeface="Calibri"/>
                <a:ea typeface="Calibri"/>
                <a:cs typeface="Times New Roman"/>
              </a:rPr>
              <a:t> 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302125" algn="l"/>
              </a:tabLst>
            </a:pPr>
            <a:r>
              <a:rPr lang="hr-HR">
                <a:latin typeface="Calibri"/>
                <a:ea typeface="Calibri"/>
                <a:cs typeface="Times New Roman"/>
              </a:rPr>
              <a:t>	</a:t>
            </a:r>
            <a:r>
              <a:rPr lang="hr-HR" sz="2000">
                <a:latin typeface="Calibri"/>
                <a:ea typeface="Calibri"/>
                <a:cs typeface="Times New Roman"/>
              </a:rPr>
              <a:t>Antonija Horvatek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302125" algn="l"/>
              </a:tabLst>
            </a:pPr>
            <a:r>
              <a:rPr lang="hr-HR" sz="2800">
                <a:latin typeface="Brush Script MT"/>
                <a:ea typeface="Calibri"/>
                <a:cs typeface="Times New Roman"/>
              </a:rPr>
              <a:t>	Matematika na dlanu</a:t>
            </a:r>
            <a:endParaRPr lang="hr-HR" sz="2000">
              <a:latin typeface="Calibri"/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tabLst>
                <a:tab pos="4302125" algn="l"/>
              </a:tabLst>
            </a:pPr>
            <a:r>
              <a:rPr lang="hr-HR" sz="2000">
                <a:latin typeface="Calibri"/>
                <a:ea typeface="Calibri"/>
                <a:cs typeface="Times New Roman"/>
              </a:rPr>
              <a:t>	</a:t>
            </a:r>
            <a:r>
              <a:rPr lang="hr-HR" sz="2000" i="1" u="sng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http://www.antonija-horvatek.from.hr/</a:t>
            </a:r>
            <a:r>
              <a:rPr lang="hr-HR" sz="2000" i="1">
                <a:latin typeface="Calibri"/>
                <a:ea typeface="Calibri"/>
                <a:cs typeface="Times New Roman"/>
              </a:rPr>
              <a:t> </a:t>
            </a:r>
            <a:endParaRPr lang="hr-H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38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F09C8A08-A5A3-4233-A219-631252E4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3987"/>
          </a:xfrm>
        </p:spPr>
        <p:txBody>
          <a:bodyPr/>
          <a:lstStyle/>
          <a:p>
            <a:r>
              <a:rPr lang="hr-HR" dirty="0"/>
              <a:t>Skica</a:t>
            </a:r>
          </a:p>
          <a:p>
            <a:r>
              <a:rPr lang="hr-HR" dirty="0"/>
              <a:t>Dužina </a:t>
            </a:r>
            <a:r>
              <a:rPr lang="hr-HR" i="1" dirty="0"/>
              <a:t>AB</a:t>
            </a:r>
          </a:p>
          <a:p>
            <a:r>
              <a:rPr lang="hr-HR" dirty="0"/>
              <a:t>Kut </a:t>
            </a:r>
            <a:r>
              <a:rPr lang="hr-HR" i="1" dirty="0"/>
              <a:t>α</a:t>
            </a:r>
          </a:p>
          <a:p>
            <a:r>
              <a:rPr lang="hr-HR" dirty="0"/>
              <a:t>Stranica </a:t>
            </a:r>
            <a:r>
              <a:rPr lang="hr-HR" i="1" dirty="0"/>
              <a:t>b </a:t>
            </a:r>
            <a:r>
              <a:rPr lang="hr-HR" dirty="0"/>
              <a:t>na dobiveni krak</a:t>
            </a:r>
          </a:p>
          <a:p>
            <a:r>
              <a:rPr lang="hr-HR" i="1" dirty="0"/>
              <a:t>ΔABC</a:t>
            </a:r>
            <a:endParaRPr lang="hr-HR" dirty="0"/>
          </a:p>
          <a:p>
            <a:endParaRPr lang="hr-HR" i="1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Naslov 3">
            <a:extLst>
              <a:ext uri="{FF2B5EF4-FFF2-40B4-BE49-F238E27FC236}">
                <a16:creationId xmlns:a16="http://schemas.microsoft.com/office/drawing/2014/main" xmlns="" id="{E57B7668-5EFF-4B1C-8CAE-34A05CD0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DO SADA NAUČILI:</a:t>
            </a:r>
            <a:br>
              <a:rPr lang="hr-HR" dirty="0"/>
            </a:br>
            <a:r>
              <a:rPr lang="hr-HR" dirty="0"/>
              <a:t>2. </a:t>
            </a:r>
            <a:r>
              <a:rPr lang="hr-HR" dirty="0">
                <a:solidFill>
                  <a:srgbClr val="FF0000"/>
                </a:solidFill>
              </a:rPr>
              <a:t>SKS</a:t>
            </a:r>
            <a:r>
              <a:rPr lang="hr-HR" dirty="0"/>
              <a:t> konstrukcija trokuta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9D45F336-F90C-4AB4-B595-511349589980}"/>
              </a:ext>
            </a:extLst>
          </p:cNvPr>
          <p:cNvGrpSpPr/>
          <p:nvPr/>
        </p:nvGrpSpPr>
        <p:grpSpPr>
          <a:xfrm>
            <a:off x="2524836" y="5950222"/>
            <a:ext cx="4094328" cy="369332"/>
            <a:chOff x="2524836" y="5936775"/>
            <a:chExt cx="4094328" cy="369332"/>
          </a:xfrm>
        </p:grpSpPr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xmlns="" id="{485F4DBF-F36B-497F-9B76-0CFA6882F6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609" y="5936775"/>
              <a:ext cx="376678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xmlns="" id="{28C46808-5148-42D7-8AD4-5B9D0BBCC7E1}"/>
                </a:ext>
              </a:extLst>
            </p:cNvPr>
            <p:cNvSpPr txBox="1"/>
            <p:nvPr/>
          </p:nvSpPr>
          <p:spPr>
            <a:xfrm>
              <a:off x="2524836" y="5936775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A</a:t>
              </a:r>
            </a:p>
          </p:txBody>
        </p:sp>
        <p:sp>
          <p:nvSpPr>
            <p:cNvPr id="11" name="TekstniOkvir 10">
              <a:extLst>
                <a:ext uri="{FF2B5EF4-FFF2-40B4-BE49-F238E27FC236}">
                  <a16:creationId xmlns:a16="http://schemas.microsoft.com/office/drawing/2014/main" xmlns="" id="{40821116-E101-4EF0-ACA0-DB7C66F7C0E4}"/>
                </a:ext>
              </a:extLst>
            </p:cNvPr>
            <p:cNvSpPr txBox="1"/>
            <p:nvPr/>
          </p:nvSpPr>
          <p:spPr>
            <a:xfrm>
              <a:off x="6309464" y="593677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B</a:t>
              </a:r>
            </a:p>
          </p:txBody>
        </p:sp>
      </p:grp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xmlns="" id="{791D3B0D-01D9-4384-AC33-FBFA8933B55F}"/>
              </a:ext>
            </a:extLst>
          </p:cNvPr>
          <p:cNvCxnSpPr>
            <a:stCxn id="10" idx="0"/>
          </p:cNvCxnSpPr>
          <p:nvPr/>
        </p:nvCxnSpPr>
        <p:spPr>
          <a:xfrm flipV="1">
            <a:off x="2688609" y="2292824"/>
            <a:ext cx="2702257" cy="365739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27AC521D-2221-4062-9AF9-FC6E9A640C39}"/>
              </a:ext>
            </a:extLst>
          </p:cNvPr>
          <p:cNvGrpSpPr/>
          <p:nvPr/>
        </p:nvGrpSpPr>
        <p:grpSpPr>
          <a:xfrm>
            <a:off x="3057098" y="3820351"/>
            <a:ext cx="1105469" cy="1268723"/>
            <a:chOff x="3057098" y="3820351"/>
            <a:chExt cx="1105469" cy="1268723"/>
          </a:xfrm>
        </p:grpSpPr>
        <p:sp>
          <p:nvSpPr>
            <p:cNvPr id="14" name="Luk 13">
              <a:extLst>
                <a:ext uri="{FF2B5EF4-FFF2-40B4-BE49-F238E27FC236}">
                  <a16:creationId xmlns:a16="http://schemas.microsoft.com/office/drawing/2014/main" xmlns="" id="{1D98C59E-EC0D-4471-9799-95D5C94396C9}"/>
                </a:ext>
              </a:extLst>
            </p:cNvPr>
            <p:cNvSpPr/>
            <p:nvPr/>
          </p:nvSpPr>
          <p:spPr>
            <a:xfrm>
              <a:off x="3057098" y="4024548"/>
              <a:ext cx="1105469" cy="1064526"/>
            </a:xfrm>
            <a:prstGeom prst="arc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Dijagram toka: Poveznik 14">
              <a:extLst>
                <a:ext uri="{FF2B5EF4-FFF2-40B4-BE49-F238E27FC236}">
                  <a16:creationId xmlns:a16="http://schemas.microsoft.com/office/drawing/2014/main" xmlns="" id="{74ADCF9B-FB40-4D68-89A2-095771CA508A}"/>
                </a:ext>
              </a:extLst>
            </p:cNvPr>
            <p:cNvSpPr/>
            <p:nvPr/>
          </p:nvSpPr>
          <p:spPr>
            <a:xfrm>
              <a:off x="3930555" y="4136074"/>
              <a:ext cx="121492" cy="10721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xmlns="" id="{876823B0-DD4E-41F2-8942-40A1A440AB6B}"/>
                </a:ext>
              </a:extLst>
            </p:cNvPr>
            <p:cNvSpPr txBox="1"/>
            <p:nvPr/>
          </p:nvSpPr>
          <p:spPr>
            <a:xfrm>
              <a:off x="3884836" y="382035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C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D816C506-0ECA-4236-8628-96C2F45689EB}"/>
              </a:ext>
            </a:extLst>
          </p:cNvPr>
          <p:cNvGrpSpPr/>
          <p:nvPr/>
        </p:nvGrpSpPr>
        <p:grpSpPr>
          <a:xfrm>
            <a:off x="2474970" y="5504614"/>
            <a:ext cx="754825" cy="821201"/>
            <a:chOff x="2474970" y="5504614"/>
            <a:chExt cx="754825" cy="821201"/>
          </a:xfrm>
        </p:grpSpPr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xmlns="" id="{762BCDB7-4A59-4D5D-BB7D-A2F27FB9A86A}"/>
                </a:ext>
              </a:extLst>
            </p:cNvPr>
            <p:cNvSpPr txBox="1"/>
            <p:nvPr/>
          </p:nvSpPr>
          <p:spPr>
            <a:xfrm>
              <a:off x="2858099" y="558089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hr-HR" dirty="0"/>
            </a:p>
          </p:txBody>
        </p:sp>
        <p:sp>
          <p:nvSpPr>
            <p:cNvPr id="19" name="Luk 18">
              <a:extLst>
                <a:ext uri="{FF2B5EF4-FFF2-40B4-BE49-F238E27FC236}">
                  <a16:creationId xmlns:a16="http://schemas.microsoft.com/office/drawing/2014/main" xmlns="" id="{82DAF8F7-CAB5-4914-B7D5-4CF67492DAA8}"/>
                </a:ext>
              </a:extLst>
            </p:cNvPr>
            <p:cNvSpPr/>
            <p:nvPr/>
          </p:nvSpPr>
          <p:spPr>
            <a:xfrm rot="551117">
              <a:off x="2474970" y="5504614"/>
              <a:ext cx="754825" cy="821201"/>
            </a:xfrm>
            <a:prstGeom prst="arc">
              <a:avLst>
                <a:gd name="adj1" fmla="val 16945311"/>
                <a:gd name="adj2" fmla="val 2138224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xmlns="" id="{0054F027-0448-498C-B28D-5A18E049C940}"/>
              </a:ext>
            </a:extLst>
          </p:cNvPr>
          <p:cNvCxnSpPr>
            <a:cxnSpLocks/>
            <a:stCxn id="15" idx="1"/>
            <a:endCxn id="11" idx="0"/>
          </p:cNvCxnSpPr>
          <p:nvPr/>
        </p:nvCxnSpPr>
        <p:spPr>
          <a:xfrm>
            <a:off x="3948347" y="4151776"/>
            <a:ext cx="2515967" cy="179844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38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0DA63F83-D5CB-43D6-9247-5B5A609C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61363"/>
          </a:xfrm>
        </p:spPr>
        <p:txBody>
          <a:bodyPr>
            <a:normAutofit/>
          </a:bodyPr>
          <a:lstStyle/>
          <a:p>
            <a:r>
              <a:rPr lang="hr-HR" dirty="0"/>
              <a:t>Skica</a:t>
            </a:r>
          </a:p>
          <a:p>
            <a:r>
              <a:rPr lang="hr-HR" dirty="0"/>
              <a:t>Dužina </a:t>
            </a:r>
            <a:r>
              <a:rPr lang="hr-HR" i="1" dirty="0"/>
              <a:t>AB</a:t>
            </a:r>
          </a:p>
          <a:p>
            <a:r>
              <a:rPr lang="hr-HR" dirty="0"/>
              <a:t>Kut </a:t>
            </a:r>
            <a:r>
              <a:rPr lang="hr-HR" i="1" dirty="0"/>
              <a:t>α</a:t>
            </a:r>
          </a:p>
          <a:p>
            <a:r>
              <a:rPr lang="hr-HR" dirty="0"/>
              <a:t>Kut </a:t>
            </a:r>
            <a:r>
              <a:rPr lang="el-GR" dirty="0"/>
              <a:t>β</a:t>
            </a:r>
            <a:endParaRPr lang="hr-HR" dirty="0"/>
          </a:p>
          <a:p>
            <a:r>
              <a:rPr lang="hr-HR" dirty="0"/>
              <a:t>Sjecište krakova je vrh </a:t>
            </a:r>
            <a:r>
              <a:rPr lang="hr-HR" i="1" dirty="0"/>
              <a:t>C</a:t>
            </a:r>
          </a:p>
          <a:p>
            <a:r>
              <a:rPr lang="hr-HR" i="1" dirty="0"/>
              <a:t>ΔABC</a:t>
            </a:r>
            <a:endParaRPr lang="hr-HR" b="1" i="1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Naslov 3">
            <a:extLst>
              <a:ext uri="{FF2B5EF4-FFF2-40B4-BE49-F238E27FC236}">
                <a16:creationId xmlns:a16="http://schemas.microsoft.com/office/drawing/2014/main" xmlns="" id="{90373598-05CD-4BEB-942D-B097E072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DO SADA NAUČILI:</a:t>
            </a:r>
            <a:br>
              <a:rPr lang="hr-HR" dirty="0"/>
            </a:br>
            <a:r>
              <a:rPr lang="hr-HR" dirty="0"/>
              <a:t>3. </a:t>
            </a:r>
            <a:r>
              <a:rPr lang="hr-HR" dirty="0">
                <a:solidFill>
                  <a:srgbClr val="FF0000"/>
                </a:solidFill>
              </a:rPr>
              <a:t>KSK</a:t>
            </a:r>
            <a:r>
              <a:rPr lang="hr-HR" dirty="0"/>
              <a:t> konstrukcija trokuta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9DCF0C35-030A-4475-8850-8FCDCDAAD310}"/>
              </a:ext>
            </a:extLst>
          </p:cNvPr>
          <p:cNvGrpSpPr/>
          <p:nvPr/>
        </p:nvGrpSpPr>
        <p:grpSpPr>
          <a:xfrm>
            <a:off x="2524836" y="5950222"/>
            <a:ext cx="4094328" cy="369332"/>
            <a:chOff x="2524836" y="5936775"/>
            <a:chExt cx="4094328" cy="369332"/>
          </a:xfrm>
        </p:grpSpPr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xmlns="" id="{55B89747-9377-41B8-9EC4-DC8B14EEA7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609" y="5936775"/>
              <a:ext cx="376678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xmlns="" id="{68E3536B-4224-4C4F-8865-D02A88D90E62}"/>
                </a:ext>
              </a:extLst>
            </p:cNvPr>
            <p:cNvSpPr txBox="1"/>
            <p:nvPr/>
          </p:nvSpPr>
          <p:spPr>
            <a:xfrm>
              <a:off x="2524836" y="5936775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A</a:t>
              </a:r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xmlns="" id="{DA005D24-698A-43D5-AC94-7E48BEC9B7C1}"/>
                </a:ext>
              </a:extLst>
            </p:cNvPr>
            <p:cNvSpPr txBox="1"/>
            <p:nvPr/>
          </p:nvSpPr>
          <p:spPr>
            <a:xfrm>
              <a:off x="6309464" y="593677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B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57D92AD4-331B-47BE-A58D-C6DA6C5991FC}"/>
              </a:ext>
            </a:extLst>
          </p:cNvPr>
          <p:cNvGrpSpPr/>
          <p:nvPr/>
        </p:nvGrpSpPr>
        <p:grpSpPr>
          <a:xfrm>
            <a:off x="2688609" y="2442411"/>
            <a:ext cx="4301738" cy="3771065"/>
            <a:chOff x="2688609" y="2442411"/>
            <a:chExt cx="4301738" cy="3771065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xmlns="" id="{32A4F8C9-66E5-44E6-AE4C-AE9D3C449443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2688609" y="2442411"/>
              <a:ext cx="4301738" cy="350781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E3183E44-6EDD-4CA7-A553-5A9E45A1E23E}"/>
                </a:ext>
              </a:extLst>
            </p:cNvPr>
            <p:cNvGrpSpPr/>
            <p:nvPr/>
          </p:nvGrpSpPr>
          <p:grpSpPr>
            <a:xfrm>
              <a:off x="2907719" y="5580891"/>
              <a:ext cx="516834" cy="632585"/>
              <a:chOff x="2907719" y="5580891"/>
              <a:chExt cx="516834" cy="632585"/>
            </a:xfrm>
          </p:grpSpPr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xmlns="" id="{80D56EBC-4E5B-4F61-BDB2-241542D4F57F}"/>
                  </a:ext>
                </a:extLst>
              </p:cNvPr>
              <p:cNvSpPr txBox="1"/>
              <p:nvPr/>
            </p:nvSpPr>
            <p:spPr>
              <a:xfrm>
                <a:off x="2957342" y="5580891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α</a:t>
                </a:r>
                <a:endParaRPr lang="hr-HR" dirty="0"/>
              </a:p>
            </p:txBody>
          </p:sp>
          <p:sp>
            <p:nvSpPr>
              <p:cNvPr id="17" name="Luk 16">
                <a:extLst>
                  <a:ext uri="{FF2B5EF4-FFF2-40B4-BE49-F238E27FC236}">
                    <a16:creationId xmlns:a16="http://schemas.microsoft.com/office/drawing/2014/main" xmlns="" id="{39B5FED2-3F14-410A-9B7F-719C32E4F621}"/>
                  </a:ext>
                </a:extLst>
              </p:cNvPr>
              <p:cNvSpPr/>
              <p:nvPr/>
            </p:nvSpPr>
            <p:spPr>
              <a:xfrm>
                <a:off x="2907719" y="5580891"/>
                <a:ext cx="516834" cy="632585"/>
              </a:xfrm>
              <a:prstGeom prst="arc">
                <a:avLst>
                  <a:gd name="adj1" fmla="val 16200000"/>
                  <a:gd name="adj2" fmla="val 494779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433FC2AC-8397-4B33-93CB-C1BDDEADEDC2}"/>
              </a:ext>
            </a:extLst>
          </p:cNvPr>
          <p:cNvGrpSpPr/>
          <p:nvPr/>
        </p:nvGrpSpPr>
        <p:grpSpPr>
          <a:xfrm>
            <a:off x="4644189" y="2466474"/>
            <a:ext cx="2050996" cy="3877667"/>
            <a:chOff x="4644189" y="2466474"/>
            <a:chExt cx="2050996" cy="3877667"/>
          </a:xfrm>
        </p:grpSpPr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xmlns="" id="{F530C569-004F-4189-8C8B-104F8EB290A7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4644189" y="2466474"/>
              <a:ext cx="1820125" cy="348374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xmlns="" id="{06021B0D-6922-45E1-8042-0E5FF475BC98}"/>
                </a:ext>
              </a:extLst>
            </p:cNvPr>
            <p:cNvGrpSpPr/>
            <p:nvPr/>
          </p:nvGrpSpPr>
          <p:grpSpPr>
            <a:xfrm>
              <a:off x="5923742" y="5450223"/>
              <a:ext cx="771443" cy="893918"/>
              <a:chOff x="5923742" y="5450223"/>
              <a:chExt cx="771443" cy="893918"/>
            </a:xfrm>
          </p:grpSpPr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xmlns="" id="{2E7424BC-5A9D-416F-B56A-E7938B0F3429}"/>
                  </a:ext>
                </a:extLst>
              </p:cNvPr>
              <p:cNvSpPr txBox="1"/>
              <p:nvPr/>
            </p:nvSpPr>
            <p:spPr>
              <a:xfrm>
                <a:off x="6099972" y="5580891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β</a:t>
                </a:r>
                <a:endParaRPr lang="hr-HR" dirty="0"/>
              </a:p>
            </p:txBody>
          </p:sp>
          <p:sp>
            <p:nvSpPr>
              <p:cNvPr id="18" name="Luk 17">
                <a:extLst>
                  <a:ext uri="{FF2B5EF4-FFF2-40B4-BE49-F238E27FC236}">
                    <a16:creationId xmlns:a16="http://schemas.microsoft.com/office/drawing/2014/main" xmlns="" id="{514E3EFC-A543-42B4-B779-74C7495F88F4}"/>
                  </a:ext>
                </a:extLst>
              </p:cNvPr>
              <p:cNvSpPr/>
              <p:nvPr/>
            </p:nvSpPr>
            <p:spPr>
              <a:xfrm rot="14702753">
                <a:off x="5862505" y="5511460"/>
                <a:ext cx="893918" cy="771443"/>
              </a:xfrm>
              <a:prstGeom prst="arc">
                <a:avLst>
                  <a:gd name="adj1" fmla="val 17182392"/>
                  <a:gd name="adj2" fmla="val 768951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A68BDAAE-27E0-4752-ABA9-BE0DA2206859}"/>
              </a:ext>
            </a:extLst>
          </p:cNvPr>
          <p:cNvGrpSpPr/>
          <p:nvPr/>
        </p:nvGrpSpPr>
        <p:grpSpPr>
          <a:xfrm>
            <a:off x="5271715" y="3422410"/>
            <a:ext cx="127220" cy="441924"/>
            <a:chOff x="5271715" y="3422410"/>
            <a:chExt cx="127220" cy="441924"/>
          </a:xfrm>
        </p:grpSpPr>
        <p:sp>
          <p:nvSpPr>
            <p:cNvPr id="21" name="Dijagram toka: Poveznik 20">
              <a:extLst>
                <a:ext uri="{FF2B5EF4-FFF2-40B4-BE49-F238E27FC236}">
                  <a16:creationId xmlns:a16="http://schemas.microsoft.com/office/drawing/2014/main" xmlns="" id="{840FDE20-7E09-4C60-BECD-1D777EFF4E43}"/>
                </a:ext>
              </a:extLst>
            </p:cNvPr>
            <p:cNvSpPr/>
            <p:nvPr/>
          </p:nvSpPr>
          <p:spPr>
            <a:xfrm>
              <a:off x="5271715" y="3745064"/>
              <a:ext cx="127220" cy="11927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xmlns="" id="{68C957C2-7B52-4C23-B761-F9A9AA271C08}"/>
                </a:ext>
              </a:extLst>
            </p:cNvPr>
            <p:cNvSpPr txBox="1"/>
            <p:nvPr/>
          </p:nvSpPr>
          <p:spPr>
            <a:xfrm>
              <a:off x="5289606" y="342241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220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9D819A65-5A2C-49F5-8B61-A46B450E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hr-HR" sz="6600" dirty="0"/>
              <a:t>Koliko je visoko?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1EEB453D-A491-4F12-B6A0-58691013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9567" y="1467816"/>
            <a:ext cx="3844865" cy="5126487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F03D1CE0-45FE-4D3C-A2BB-60351A5E2E9D}"/>
              </a:ext>
            </a:extLst>
          </p:cNvPr>
          <p:cNvCxnSpPr>
            <a:cxnSpLocks/>
          </p:cNvCxnSpPr>
          <p:nvPr/>
        </p:nvCxnSpPr>
        <p:spPr>
          <a:xfrm flipV="1">
            <a:off x="4505739" y="1690689"/>
            <a:ext cx="0" cy="428604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18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59E27F79-D3A7-4446-A4D0-454FB2AEC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" y="1699592"/>
            <a:ext cx="8541026" cy="3432313"/>
          </a:xfrm>
        </p:spPr>
      </p:pic>
      <p:cxnSp>
        <p:nvCxnSpPr>
          <p:cNvPr id="8" name="Ravni poveznik 7">
            <a:extLst>
              <a:ext uri="{FF2B5EF4-FFF2-40B4-BE49-F238E27FC236}">
                <a16:creationId xmlns:a16="http://schemas.microsoft.com/office/drawing/2014/main" xmlns="" id="{EA76E947-8C99-4BCF-918B-1A22D0AD29EE}"/>
              </a:ext>
            </a:extLst>
          </p:cNvPr>
          <p:cNvCxnSpPr>
            <a:cxnSpLocks/>
          </p:cNvCxnSpPr>
          <p:nvPr/>
        </p:nvCxnSpPr>
        <p:spPr>
          <a:xfrm flipV="1">
            <a:off x="4512358" y="2968488"/>
            <a:ext cx="0" cy="16697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1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6EC00955-0DE8-4FDA-8BED-80F1C802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3" y="863980"/>
            <a:ext cx="8200775" cy="5130041"/>
          </a:xfrm>
        </p:spPr>
      </p:pic>
      <p:cxnSp>
        <p:nvCxnSpPr>
          <p:cNvPr id="8" name="Ravni poveznik 7">
            <a:extLst>
              <a:ext uri="{FF2B5EF4-FFF2-40B4-BE49-F238E27FC236}">
                <a16:creationId xmlns:a16="http://schemas.microsoft.com/office/drawing/2014/main" xmlns="" id="{E96127EA-791B-434F-A582-102FF034DFE5}"/>
              </a:ext>
            </a:extLst>
          </p:cNvPr>
          <p:cNvCxnSpPr>
            <a:cxnSpLocks/>
          </p:cNvCxnSpPr>
          <p:nvPr/>
        </p:nvCxnSpPr>
        <p:spPr>
          <a:xfrm>
            <a:off x="5602177" y="1613452"/>
            <a:ext cx="0" cy="392595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89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F4E229BB-E628-4ABD-BB5D-E6E139C71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93" y="805570"/>
            <a:ext cx="6995814" cy="5246861"/>
          </a:xfrm>
        </p:spPr>
      </p:pic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xmlns="" id="{4C85A13B-DD1B-4B69-A5A8-A998750CC985}"/>
              </a:ext>
            </a:extLst>
          </p:cNvPr>
          <p:cNvCxnSpPr>
            <a:cxnSpLocks/>
          </p:cNvCxnSpPr>
          <p:nvPr/>
        </p:nvCxnSpPr>
        <p:spPr>
          <a:xfrm flipV="1">
            <a:off x="5698435" y="1855305"/>
            <a:ext cx="132522" cy="316726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67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61FBE549-53D6-43AB-9767-F0151421E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7" y="743295"/>
            <a:ext cx="7195746" cy="5396810"/>
          </a:xfrm>
        </p:spPr>
      </p:pic>
      <p:cxnSp>
        <p:nvCxnSpPr>
          <p:cNvPr id="8" name="Ravni poveznik 7">
            <a:extLst>
              <a:ext uri="{FF2B5EF4-FFF2-40B4-BE49-F238E27FC236}">
                <a16:creationId xmlns:a16="http://schemas.microsoft.com/office/drawing/2014/main" xmlns="" id="{4344C06A-D26A-42FD-9B75-797583502469}"/>
              </a:ext>
            </a:extLst>
          </p:cNvPr>
          <p:cNvCxnSpPr>
            <a:cxnSpLocks/>
          </p:cNvCxnSpPr>
          <p:nvPr/>
        </p:nvCxnSpPr>
        <p:spPr>
          <a:xfrm flipH="1" flipV="1">
            <a:off x="986827" y="2654300"/>
            <a:ext cx="6103086" cy="2911611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xmlns="" id="{7A8290FF-6E19-44F3-9C40-A5F17326889F}"/>
              </a:ext>
            </a:extLst>
          </p:cNvPr>
          <p:cNvCxnSpPr>
            <a:cxnSpLocks/>
          </p:cNvCxnSpPr>
          <p:nvPr/>
        </p:nvCxnSpPr>
        <p:spPr>
          <a:xfrm flipV="1">
            <a:off x="1761893" y="1077755"/>
            <a:ext cx="910435" cy="19442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26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372</Words>
  <Application>Microsoft Office PowerPoint</Application>
  <PresentationFormat>Prikaz na zaslonu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Tema sustava Office</vt:lpstr>
      <vt:lpstr>PowerPointova prezentacija</vt:lpstr>
      <vt:lpstr>ŠTO SMO DO SADA NAUČILI: 1. SSS konstrukcija trokuta</vt:lpstr>
      <vt:lpstr>ŠTO SMO DO SADA NAUČILI: 2. SKS konstrukcija trokuta</vt:lpstr>
      <vt:lpstr>ŠTO SMO DO SADA NAUČILI: 3. KSK konstrukcija trokuta</vt:lpstr>
      <vt:lpstr>Koliko je visoko?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VISINE TROKUTA</vt:lpstr>
      <vt:lpstr>VISINE TROKUTA</vt:lpstr>
      <vt:lpstr>PowerPointova prezentacija</vt:lpstr>
      <vt:lpstr>PowerPointova prezentacija</vt:lpstr>
      <vt:lpstr>Nastavni listić A</vt:lpstr>
      <vt:lpstr>Nastavni listić B</vt:lpstr>
      <vt:lpstr>Nastavni listić C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karolina rastić</dc:creator>
  <cp:lastModifiedBy>Antonija Horvatek</cp:lastModifiedBy>
  <cp:revision>57</cp:revision>
  <dcterms:created xsi:type="dcterms:W3CDTF">2017-12-03T11:20:53Z</dcterms:created>
  <dcterms:modified xsi:type="dcterms:W3CDTF">2019-10-05T15:37:02Z</dcterms:modified>
</cp:coreProperties>
</file>