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7"/>
  </p:handoutMasterIdLst>
  <p:sldIdLst>
    <p:sldId id="272" r:id="rId2"/>
    <p:sldId id="263" r:id="rId3"/>
    <p:sldId id="258" r:id="rId4"/>
    <p:sldId id="264" r:id="rId5"/>
    <p:sldId id="257" r:id="rId6"/>
    <p:sldId id="260" r:id="rId7"/>
    <p:sldId id="266" r:id="rId8"/>
    <p:sldId id="265" r:id="rId9"/>
    <p:sldId id="261" r:id="rId10"/>
    <p:sldId id="267" r:id="rId11"/>
    <p:sldId id="259" r:id="rId12"/>
    <p:sldId id="268" r:id="rId13"/>
    <p:sldId id="262" r:id="rId14"/>
    <p:sldId id="27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4" autoAdjust="0"/>
    <p:restoredTop sz="94660"/>
  </p:normalViewPr>
  <p:slideViewPr>
    <p:cSldViewPr snapToGrid="0">
      <p:cViewPr>
        <p:scale>
          <a:sx n="93" d="100"/>
          <a:sy n="93" d="100"/>
        </p:scale>
        <p:origin x="-139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DA069-4971-4859-9E2C-64C7792DA135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32F45237-0DE7-476F-8F47-D9713C03C560}">
      <dgm:prSet phldrT="[Tekst]" custT="1"/>
      <dgm:spPr/>
      <dgm:t>
        <a:bodyPr/>
        <a:lstStyle/>
        <a:p>
          <a:r>
            <a:rPr lang="hr-HR" sz="24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SUPROTNI BROJEVI</a:t>
          </a:r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88BE92-E472-419B-B241-E693F36EE0DA}" type="parTrans" cxnId="{BA5B486E-FDC6-47B2-A6B8-C0B669C0568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2D36C9-68E3-48D6-AB85-9991EC79D76A}" type="sibTrans" cxnId="{BA5B486E-FDC6-47B2-A6B8-C0B669C0568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9B83A-700A-4786-9C4E-B35DDE498797}">
      <dgm:prSet phldrT="[Tekst]" custT="1"/>
      <dgm:spPr>
        <a:solidFill>
          <a:srgbClr val="FFFF00"/>
        </a:solidFill>
      </dgm:spPr>
      <dgm:t>
        <a:bodyPr anchor="t"/>
        <a:lstStyle/>
        <a:p>
          <a:pPr algn="l"/>
          <a:r>
            <a:rPr lang="hr-H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Definicija/opis</a:t>
          </a:r>
        </a:p>
      </dgm:t>
    </dgm:pt>
    <dgm:pt modelId="{F796A475-1AB0-475F-8786-927CE6E2EF31}" type="parTrans" cxnId="{EE95BBBA-DDBB-430D-8542-1EF2172F35B4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BABB31-C798-49CC-B9B1-7A0E9CC916C3}" type="sibTrans" cxnId="{EE95BBBA-DDBB-430D-8542-1EF2172F35B4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DFE1E8-D060-436F-B421-5DDF1E35A335}">
      <dgm:prSet phldrT="[Tekst]" custT="1"/>
      <dgm:spPr/>
      <dgm:t>
        <a:bodyPr anchor="t"/>
        <a:lstStyle/>
        <a:p>
          <a:pPr algn="r"/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Svojstva</a:t>
          </a:r>
        </a:p>
      </dgm:t>
    </dgm:pt>
    <dgm:pt modelId="{93008E9C-9FA5-4AB3-A04C-3A040CC40530}" type="parTrans" cxnId="{8174F1A5-9E13-44F7-A9F2-18F0442EFBDD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16BEB7-87F9-4ADA-952E-B73104AEDBDB}" type="sibTrans" cxnId="{8174F1A5-9E13-44F7-A9F2-18F0442EFBDD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C836A2-C972-420B-BA87-CBA7666F7F72}">
      <dgm:prSet phldrT="[Tekst]" custT="1"/>
      <dgm:spPr>
        <a:solidFill>
          <a:srgbClr val="92D050"/>
        </a:solidFill>
      </dgm:spPr>
      <dgm:t>
        <a:bodyPr anchor="b"/>
        <a:lstStyle/>
        <a:p>
          <a:pPr algn="l"/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Primjeri</a:t>
          </a:r>
        </a:p>
      </dgm:t>
    </dgm:pt>
    <dgm:pt modelId="{A2734617-8602-47E7-B96D-CBB2E903BCF9}" type="parTrans" cxnId="{BFF1962E-C1F1-48ED-851E-024D3AA0F1C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333A51-DC97-410F-AAFB-CB9F863E10C0}" type="sibTrans" cxnId="{BFF1962E-C1F1-48ED-851E-024D3AA0F1C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B41D9-674E-4534-B032-41DCA6F9E707}">
      <dgm:prSet phldrT="[Tekst]" custT="1"/>
      <dgm:spPr>
        <a:solidFill>
          <a:srgbClr val="FF0000"/>
        </a:solidFill>
      </dgm:spPr>
      <dgm:t>
        <a:bodyPr anchor="b"/>
        <a:lstStyle/>
        <a:p>
          <a:pPr algn="r"/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Protuprimjeri</a:t>
          </a:r>
        </a:p>
      </dgm:t>
    </dgm:pt>
    <dgm:pt modelId="{D695F343-E532-4806-8966-500CEDDB8156}" type="parTrans" cxnId="{9318D334-1001-415B-B33D-1289DAE79377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255D82-2269-4129-A071-F93A5CB6621F}" type="sibTrans" cxnId="{9318D334-1001-415B-B33D-1289DAE79377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78FC12-53AD-4F75-BDBB-DAA7C39EDE77}" type="pres">
      <dgm:prSet presAssocID="{2A7DA069-4971-4859-9E2C-64C7792DA13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8FDC0D0-ED8D-47AA-B2A7-784E57C75022}" type="pres">
      <dgm:prSet presAssocID="{2A7DA069-4971-4859-9E2C-64C7792DA135}" presName="matrix" presStyleCnt="0"/>
      <dgm:spPr/>
    </dgm:pt>
    <dgm:pt modelId="{F5091B4D-FCD1-4C6E-89E4-549AD062FE4F}" type="pres">
      <dgm:prSet presAssocID="{2A7DA069-4971-4859-9E2C-64C7792DA135}" presName="tile1" presStyleLbl="node1" presStyleIdx="0" presStyleCnt="4" custLinFactNeighborX="-417"/>
      <dgm:spPr/>
      <dgm:t>
        <a:bodyPr/>
        <a:lstStyle/>
        <a:p>
          <a:endParaRPr lang="hr-HR"/>
        </a:p>
      </dgm:t>
    </dgm:pt>
    <dgm:pt modelId="{2D0C386E-906E-4BD1-B849-F73C62E82435}" type="pres">
      <dgm:prSet presAssocID="{2A7DA069-4971-4859-9E2C-64C7792DA13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CEBC2DB-BE87-4908-87CB-74AA0AF38DA9}" type="pres">
      <dgm:prSet presAssocID="{2A7DA069-4971-4859-9E2C-64C7792DA135}" presName="tile2" presStyleLbl="node1" presStyleIdx="1" presStyleCnt="4"/>
      <dgm:spPr/>
      <dgm:t>
        <a:bodyPr/>
        <a:lstStyle/>
        <a:p>
          <a:endParaRPr lang="hr-HR"/>
        </a:p>
      </dgm:t>
    </dgm:pt>
    <dgm:pt modelId="{11E780B4-6E60-4D45-9BB4-A25E11360696}" type="pres">
      <dgm:prSet presAssocID="{2A7DA069-4971-4859-9E2C-64C7792DA13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7B45277-7B0F-480E-96BD-DE146C1451C9}" type="pres">
      <dgm:prSet presAssocID="{2A7DA069-4971-4859-9E2C-64C7792DA135}" presName="tile3" presStyleLbl="node1" presStyleIdx="2" presStyleCnt="4"/>
      <dgm:spPr/>
      <dgm:t>
        <a:bodyPr/>
        <a:lstStyle/>
        <a:p>
          <a:endParaRPr lang="hr-HR"/>
        </a:p>
      </dgm:t>
    </dgm:pt>
    <dgm:pt modelId="{59C9C21A-6A6C-46D1-AAE7-4B4574BEE193}" type="pres">
      <dgm:prSet presAssocID="{2A7DA069-4971-4859-9E2C-64C7792DA13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12C26A3-A5B0-4698-AEEF-0DD68C73A38D}" type="pres">
      <dgm:prSet presAssocID="{2A7DA069-4971-4859-9E2C-64C7792DA135}" presName="tile4" presStyleLbl="node1" presStyleIdx="3" presStyleCnt="4" custLinFactNeighborY="0"/>
      <dgm:spPr/>
      <dgm:t>
        <a:bodyPr/>
        <a:lstStyle/>
        <a:p>
          <a:endParaRPr lang="hr-HR"/>
        </a:p>
      </dgm:t>
    </dgm:pt>
    <dgm:pt modelId="{5CDE37D6-3B32-4009-AA0E-F8485A521220}" type="pres">
      <dgm:prSet presAssocID="{2A7DA069-4971-4859-9E2C-64C7792DA13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D4E4245-1811-43F6-984A-5EE893FD71D9}" type="pres">
      <dgm:prSet presAssocID="{2A7DA069-4971-4859-9E2C-64C7792DA13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</dgm:ptLst>
  <dgm:cxnLst>
    <dgm:cxn modelId="{BA5B486E-FDC6-47B2-A6B8-C0B669C0568E}" srcId="{2A7DA069-4971-4859-9E2C-64C7792DA135}" destId="{32F45237-0DE7-476F-8F47-D9713C03C560}" srcOrd="0" destOrd="0" parTransId="{8F88BE92-E472-419B-B241-E693F36EE0DA}" sibTransId="{0E2D36C9-68E3-48D6-AB85-9991EC79D76A}"/>
    <dgm:cxn modelId="{B389472A-E951-47BB-999B-40C222289040}" type="presOf" srcId="{BFC836A2-C972-420B-BA87-CBA7666F7F72}" destId="{57B45277-7B0F-480E-96BD-DE146C1451C9}" srcOrd="0" destOrd="0" presId="urn:microsoft.com/office/officeart/2005/8/layout/matrix1"/>
    <dgm:cxn modelId="{B51CCF26-B3EF-4DD9-B99D-FC2F6BAEA35D}" type="presOf" srcId="{2A7DA069-4971-4859-9E2C-64C7792DA135}" destId="{DD78FC12-53AD-4F75-BDBB-DAA7C39EDE77}" srcOrd="0" destOrd="0" presId="urn:microsoft.com/office/officeart/2005/8/layout/matrix1"/>
    <dgm:cxn modelId="{EE95BBBA-DDBB-430D-8542-1EF2172F35B4}" srcId="{32F45237-0DE7-476F-8F47-D9713C03C560}" destId="{A369B83A-700A-4786-9C4E-B35DDE498797}" srcOrd="0" destOrd="0" parTransId="{F796A475-1AB0-475F-8786-927CE6E2EF31}" sibTransId="{78BABB31-C798-49CC-B9B1-7A0E9CC916C3}"/>
    <dgm:cxn modelId="{58C55205-7633-4836-A597-6EA926F9678B}" type="presOf" srcId="{F4DB41D9-674E-4534-B032-41DCA6F9E707}" destId="{D12C26A3-A5B0-4698-AEEF-0DD68C73A38D}" srcOrd="0" destOrd="0" presId="urn:microsoft.com/office/officeart/2005/8/layout/matrix1"/>
    <dgm:cxn modelId="{9318D334-1001-415B-B33D-1289DAE79377}" srcId="{32F45237-0DE7-476F-8F47-D9713C03C560}" destId="{F4DB41D9-674E-4534-B032-41DCA6F9E707}" srcOrd="3" destOrd="0" parTransId="{D695F343-E532-4806-8966-500CEDDB8156}" sibTransId="{73255D82-2269-4129-A071-F93A5CB6621F}"/>
    <dgm:cxn modelId="{3A849FE4-0B27-4A5D-8282-92A7D8516DEF}" type="presOf" srcId="{A369B83A-700A-4786-9C4E-B35DDE498797}" destId="{2D0C386E-906E-4BD1-B849-F73C62E82435}" srcOrd="1" destOrd="0" presId="urn:microsoft.com/office/officeart/2005/8/layout/matrix1"/>
    <dgm:cxn modelId="{8174F1A5-9E13-44F7-A9F2-18F0442EFBDD}" srcId="{32F45237-0DE7-476F-8F47-D9713C03C560}" destId="{F7DFE1E8-D060-436F-B421-5DDF1E35A335}" srcOrd="1" destOrd="0" parTransId="{93008E9C-9FA5-4AB3-A04C-3A040CC40530}" sibTransId="{4316BEB7-87F9-4ADA-952E-B73104AEDBDB}"/>
    <dgm:cxn modelId="{A3FDB0F5-05B4-4440-895E-C180719BA1C7}" type="presOf" srcId="{F4DB41D9-674E-4534-B032-41DCA6F9E707}" destId="{5CDE37D6-3B32-4009-AA0E-F8485A521220}" srcOrd="1" destOrd="0" presId="urn:microsoft.com/office/officeart/2005/8/layout/matrix1"/>
    <dgm:cxn modelId="{56FD62F9-3637-4AA0-A861-8BA10850033D}" type="presOf" srcId="{F7DFE1E8-D060-436F-B421-5DDF1E35A335}" destId="{3CEBC2DB-BE87-4908-87CB-74AA0AF38DA9}" srcOrd="0" destOrd="0" presId="urn:microsoft.com/office/officeart/2005/8/layout/matrix1"/>
    <dgm:cxn modelId="{59D7721D-32BA-43BD-AF40-6AD47CCDF4FC}" type="presOf" srcId="{F7DFE1E8-D060-436F-B421-5DDF1E35A335}" destId="{11E780B4-6E60-4D45-9BB4-A25E11360696}" srcOrd="1" destOrd="0" presId="urn:microsoft.com/office/officeart/2005/8/layout/matrix1"/>
    <dgm:cxn modelId="{762A6645-6712-46DC-8C5A-CB17D03C1AF3}" type="presOf" srcId="{A369B83A-700A-4786-9C4E-B35DDE498797}" destId="{F5091B4D-FCD1-4C6E-89E4-549AD062FE4F}" srcOrd="0" destOrd="0" presId="urn:microsoft.com/office/officeart/2005/8/layout/matrix1"/>
    <dgm:cxn modelId="{7BD8B5D8-8775-43E2-966B-76D0FA0CCE97}" type="presOf" srcId="{BFC836A2-C972-420B-BA87-CBA7666F7F72}" destId="{59C9C21A-6A6C-46D1-AAE7-4B4574BEE193}" srcOrd="1" destOrd="0" presId="urn:microsoft.com/office/officeart/2005/8/layout/matrix1"/>
    <dgm:cxn modelId="{19DEADFD-3BA9-4754-8857-961EDAAF1038}" type="presOf" srcId="{32F45237-0DE7-476F-8F47-D9713C03C560}" destId="{0D4E4245-1811-43F6-984A-5EE893FD71D9}" srcOrd="0" destOrd="0" presId="urn:microsoft.com/office/officeart/2005/8/layout/matrix1"/>
    <dgm:cxn modelId="{BFF1962E-C1F1-48ED-851E-024D3AA0F1CE}" srcId="{32F45237-0DE7-476F-8F47-D9713C03C560}" destId="{BFC836A2-C972-420B-BA87-CBA7666F7F72}" srcOrd="2" destOrd="0" parTransId="{A2734617-8602-47E7-B96D-CBB2E903BCF9}" sibTransId="{54333A51-DC97-410F-AAFB-CB9F863E10C0}"/>
    <dgm:cxn modelId="{6DFC762B-4845-4A8B-B071-F8D79AF02CBF}" type="presParOf" srcId="{DD78FC12-53AD-4F75-BDBB-DAA7C39EDE77}" destId="{08FDC0D0-ED8D-47AA-B2A7-784E57C75022}" srcOrd="0" destOrd="0" presId="urn:microsoft.com/office/officeart/2005/8/layout/matrix1"/>
    <dgm:cxn modelId="{82161606-A57F-422F-8F5E-0D39128ED9A3}" type="presParOf" srcId="{08FDC0D0-ED8D-47AA-B2A7-784E57C75022}" destId="{F5091B4D-FCD1-4C6E-89E4-549AD062FE4F}" srcOrd="0" destOrd="0" presId="urn:microsoft.com/office/officeart/2005/8/layout/matrix1"/>
    <dgm:cxn modelId="{E473E1E0-35C0-43CC-B7E5-C5CA5352C416}" type="presParOf" srcId="{08FDC0D0-ED8D-47AA-B2A7-784E57C75022}" destId="{2D0C386E-906E-4BD1-B849-F73C62E82435}" srcOrd="1" destOrd="0" presId="urn:microsoft.com/office/officeart/2005/8/layout/matrix1"/>
    <dgm:cxn modelId="{592C7BF9-1DDA-4E3A-BE8E-E0E28539667D}" type="presParOf" srcId="{08FDC0D0-ED8D-47AA-B2A7-784E57C75022}" destId="{3CEBC2DB-BE87-4908-87CB-74AA0AF38DA9}" srcOrd="2" destOrd="0" presId="urn:microsoft.com/office/officeart/2005/8/layout/matrix1"/>
    <dgm:cxn modelId="{876F37FC-883D-452A-89B8-948DA34EA94A}" type="presParOf" srcId="{08FDC0D0-ED8D-47AA-B2A7-784E57C75022}" destId="{11E780B4-6E60-4D45-9BB4-A25E11360696}" srcOrd="3" destOrd="0" presId="urn:microsoft.com/office/officeart/2005/8/layout/matrix1"/>
    <dgm:cxn modelId="{A392745A-9207-4EE8-942A-4E954CA722C2}" type="presParOf" srcId="{08FDC0D0-ED8D-47AA-B2A7-784E57C75022}" destId="{57B45277-7B0F-480E-96BD-DE146C1451C9}" srcOrd="4" destOrd="0" presId="urn:microsoft.com/office/officeart/2005/8/layout/matrix1"/>
    <dgm:cxn modelId="{83E0F9ED-28A5-488B-9B02-CF050F27D428}" type="presParOf" srcId="{08FDC0D0-ED8D-47AA-B2A7-784E57C75022}" destId="{59C9C21A-6A6C-46D1-AAE7-4B4574BEE193}" srcOrd="5" destOrd="0" presId="urn:microsoft.com/office/officeart/2005/8/layout/matrix1"/>
    <dgm:cxn modelId="{36698B0C-4BAE-45DF-BDA1-E4AAB9AD288F}" type="presParOf" srcId="{08FDC0D0-ED8D-47AA-B2A7-784E57C75022}" destId="{D12C26A3-A5B0-4698-AEEF-0DD68C73A38D}" srcOrd="6" destOrd="0" presId="urn:microsoft.com/office/officeart/2005/8/layout/matrix1"/>
    <dgm:cxn modelId="{BA02D109-E932-4BFC-8BC6-B6F2B46E1938}" type="presParOf" srcId="{08FDC0D0-ED8D-47AA-B2A7-784E57C75022}" destId="{5CDE37D6-3B32-4009-AA0E-F8485A521220}" srcOrd="7" destOrd="0" presId="urn:microsoft.com/office/officeart/2005/8/layout/matrix1"/>
    <dgm:cxn modelId="{86DFB176-C70F-41D0-8FA1-25678AF848FE}" type="presParOf" srcId="{DD78FC12-53AD-4F75-BDBB-DAA7C39EDE77}" destId="{0D4E4245-1811-43F6-984A-5EE893FD71D9}" srcOrd="1" destOrd="0" presId="urn:microsoft.com/office/officeart/2005/8/layout/matrix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7DA069-4971-4859-9E2C-64C7792DA135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hr-HR"/>
        </a:p>
      </dgm:t>
    </dgm:pt>
    <dgm:pt modelId="{32F45237-0DE7-476F-8F47-D9713C03C560}">
      <dgm:prSet phldrT="[Tekst]" custT="1"/>
      <dgm:spPr/>
      <dgm:t>
        <a:bodyPr/>
        <a:lstStyle/>
        <a:p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APSOLUTNA VRIJEDNOST</a:t>
          </a:r>
        </a:p>
      </dgm:t>
    </dgm:pt>
    <dgm:pt modelId="{8F88BE92-E472-419B-B241-E693F36EE0DA}" type="parTrans" cxnId="{BA5B486E-FDC6-47B2-A6B8-C0B669C0568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2D36C9-68E3-48D6-AB85-9991EC79D76A}" type="sibTrans" cxnId="{BA5B486E-FDC6-47B2-A6B8-C0B669C0568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69B83A-700A-4786-9C4E-B35DDE498797}">
      <dgm:prSet phldrT="[Tekst]" custT="1"/>
      <dgm:spPr>
        <a:solidFill>
          <a:srgbClr val="FFFF00"/>
        </a:solidFill>
      </dgm:spPr>
      <dgm:t>
        <a:bodyPr anchor="t"/>
        <a:lstStyle/>
        <a:p>
          <a:pPr algn="l"/>
          <a:r>
            <a:rPr lang="hr-H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Definicija/opis</a:t>
          </a:r>
        </a:p>
      </dgm:t>
    </dgm:pt>
    <dgm:pt modelId="{F796A475-1AB0-475F-8786-927CE6E2EF31}" type="parTrans" cxnId="{EE95BBBA-DDBB-430D-8542-1EF2172F35B4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BABB31-C798-49CC-B9B1-7A0E9CC916C3}" type="sibTrans" cxnId="{EE95BBBA-DDBB-430D-8542-1EF2172F35B4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DFE1E8-D060-436F-B421-5DDF1E35A335}">
      <dgm:prSet phldrT="[Tekst]" custT="1"/>
      <dgm:spPr/>
      <dgm:t>
        <a:bodyPr anchor="t"/>
        <a:lstStyle/>
        <a:p>
          <a:pPr algn="r"/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Svojstva</a:t>
          </a:r>
        </a:p>
      </dgm:t>
    </dgm:pt>
    <dgm:pt modelId="{93008E9C-9FA5-4AB3-A04C-3A040CC40530}" type="parTrans" cxnId="{8174F1A5-9E13-44F7-A9F2-18F0442EFBDD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16BEB7-87F9-4ADA-952E-B73104AEDBDB}" type="sibTrans" cxnId="{8174F1A5-9E13-44F7-A9F2-18F0442EFBDD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C836A2-C972-420B-BA87-CBA7666F7F72}">
      <dgm:prSet phldrT="[Tekst]" custT="1"/>
      <dgm:spPr>
        <a:solidFill>
          <a:srgbClr val="92D050"/>
        </a:solidFill>
      </dgm:spPr>
      <dgm:t>
        <a:bodyPr anchor="b"/>
        <a:lstStyle/>
        <a:p>
          <a:pPr algn="l"/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Primjeri</a:t>
          </a:r>
        </a:p>
      </dgm:t>
    </dgm:pt>
    <dgm:pt modelId="{A2734617-8602-47E7-B96D-CBB2E903BCF9}" type="parTrans" cxnId="{BFF1962E-C1F1-48ED-851E-024D3AA0F1C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333A51-DC97-410F-AAFB-CB9F863E10C0}" type="sibTrans" cxnId="{BFF1962E-C1F1-48ED-851E-024D3AA0F1CE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B41D9-674E-4534-B032-41DCA6F9E707}">
      <dgm:prSet phldrT="[Tekst]" custT="1"/>
      <dgm:spPr>
        <a:solidFill>
          <a:srgbClr val="FF0000"/>
        </a:solidFill>
      </dgm:spPr>
      <dgm:t>
        <a:bodyPr anchor="b"/>
        <a:lstStyle/>
        <a:p>
          <a:pPr algn="r"/>
          <a:r>
            <a:rPr lang="hr-HR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Protuprimjeri</a:t>
          </a:r>
        </a:p>
      </dgm:t>
    </dgm:pt>
    <dgm:pt modelId="{D695F343-E532-4806-8966-500CEDDB8156}" type="parTrans" cxnId="{9318D334-1001-415B-B33D-1289DAE79377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255D82-2269-4129-A071-F93A5CB6621F}" type="sibTrans" cxnId="{9318D334-1001-415B-B33D-1289DAE79377}">
      <dgm:prSet/>
      <dgm:spPr/>
      <dgm:t>
        <a:bodyPr/>
        <a:lstStyle/>
        <a:p>
          <a:endParaRPr lang="hr-HR" sz="2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78FC12-53AD-4F75-BDBB-DAA7C39EDE77}" type="pres">
      <dgm:prSet presAssocID="{2A7DA069-4971-4859-9E2C-64C7792DA13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08FDC0D0-ED8D-47AA-B2A7-784E57C75022}" type="pres">
      <dgm:prSet presAssocID="{2A7DA069-4971-4859-9E2C-64C7792DA135}" presName="matrix" presStyleCnt="0"/>
      <dgm:spPr/>
    </dgm:pt>
    <dgm:pt modelId="{F5091B4D-FCD1-4C6E-89E4-549AD062FE4F}" type="pres">
      <dgm:prSet presAssocID="{2A7DA069-4971-4859-9E2C-64C7792DA135}" presName="tile1" presStyleLbl="node1" presStyleIdx="0" presStyleCnt="4" custLinFactNeighborX="-417"/>
      <dgm:spPr/>
      <dgm:t>
        <a:bodyPr/>
        <a:lstStyle/>
        <a:p>
          <a:endParaRPr lang="hr-HR"/>
        </a:p>
      </dgm:t>
    </dgm:pt>
    <dgm:pt modelId="{2D0C386E-906E-4BD1-B849-F73C62E82435}" type="pres">
      <dgm:prSet presAssocID="{2A7DA069-4971-4859-9E2C-64C7792DA13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CEBC2DB-BE87-4908-87CB-74AA0AF38DA9}" type="pres">
      <dgm:prSet presAssocID="{2A7DA069-4971-4859-9E2C-64C7792DA135}" presName="tile2" presStyleLbl="node1" presStyleIdx="1" presStyleCnt="4"/>
      <dgm:spPr/>
      <dgm:t>
        <a:bodyPr/>
        <a:lstStyle/>
        <a:p>
          <a:endParaRPr lang="hr-HR"/>
        </a:p>
      </dgm:t>
    </dgm:pt>
    <dgm:pt modelId="{11E780B4-6E60-4D45-9BB4-A25E11360696}" type="pres">
      <dgm:prSet presAssocID="{2A7DA069-4971-4859-9E2C-64C7792DA13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7B45277-7B0F-480E-96BD-DE146C1451C9}" type="pres">
      <dgm:prSet presAssocID="{2A7DA069-4971-4859-9E2C-64C7792DA135}" presName="tile3" presStyleLbl="node1" presStyleIdx="2" presStyleCnt="4"/>
      <dgm:spPr/>
      <dgm:t>
        <a:bodyPr/>
        <a:lstStyle/>
        <a:p>
          <a:endParaRPr lang="hr-HR"/>
        </a:p>
      </dgm:t>
    </dgm:pt>
    <dgm:pt modelId="{59C9C21A-6A6C-46D1-AAE7-4B4574BEE193}" type="pres">
      <dgm:prSet presAssocID="{2A7DA069-4971-4859-9E2C-64C7792DA13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12C26A3-A5B0-4698-AEEF-0DD68C73A38D}" type="pres">
      <dgm:prSet presAssocID="{2A7DA069-4971-4859-9E2C-64C7792DA135}" presName="tile4" presStyleLbl="node1" presStyleIdx="3" presStyleCnt="4" custLinFactNeighborY="0"/>
      <dgm:spPr/>
      <dgm:t>
        <a:bodyPr/>
        <a:lstStyle/>
        <a:p>
          <a:endParaRPr lang="hr-HR"/>
        </a:p>
      </dgm:t>
    </dgm:pt>
    <dgm:pt modelId="{5CDE37D6-3B32-4009-AA0E-F8485A521220}" type="pres">
      <dgm:prSet presAssocID="{2A7DA069-4971-4859-9E2C-64C7792DA13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D4E4245-1811-43F6-984A-5EE893FD71D9}" type="pres">
      <dgm:prSet presAssocID="{2A7DA069-4971-4859-9E2C-64C7792DA13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</dgm:ptLst>
  <dgm:cxnLst>
    <dgm:cxn modelId="{BA5B486E-FDC6-47B2-A6B8-C0B669C0568E}" srcId="{2A7DA069-4971-4859-9E2C-64C7792DA135}" destId="{32F45237-0DE7-476F-8F47-D9713C03C560}" srcOrd="0" destOrd="0" parTransId="{8F88BE92-E472-419B-B241-E693F36EE0DA}" sibTransId="{0E2D36C9-68E3-48D6-AB85-9991EC79D76A}"/>
    <dgm:cxn modelId="{6EC34F5E-21A9-4A4A-B26A-3378C1827A22}" type="presOf" srcId="{F7DFE1E8-D060-436F-B421-5DDF1E35A335}" destId="{3CEBC2DB-BE87-4908-87CB-74AA0AF38DA9}" srcOrd="0" destOrd="0" presId="urn:microsoft.com/office/officeart/2005/8/layout/matrix1"/>
    <dgm:cxn modelId="{EE95BBBA-DDBB-430D-8542-1EF2172F35B4}" srcId="{32F45237-0DE7-476F-8F47-D9713C03C560}" destId="{A369B83A-700A-4786-9C4E-B35DDE498797}" srcOrd="0" destOrd="0" parTransId="{F796A475-1AB0-475F-8786-927CE6E2EF31}" sibTransId="{78BABB31-C798-49CC-B9B1-7A0E9CC916C3}"/>
    <dgm:cxn modelId="{DB978F44-1DC0-4FBF-B2B8-85FAAA4DC0D9}" type="presOf" srcId="{2A7DA069-4971-4859-9E2C-64C7792DA135}" destId="{DD78FC12-53AD-4F75-BDBB-DAA7C39EDE77}" srcOrd="0" destOrd="0" presId="urn:microsoft.com/office/officeart/2005/8/layout/matrix1"/>
    <dgm:cxn modelId="{9318D334-1001-415B-B33D-1289DAE79377}" srcId="{32F45237-0DE7-476F-8F47-D9713C03C560}" destId="{F4DB41D9-674E-4534-B032-41DCA6F9E707}" srcOrd="3" destOrd="0" parTransId="{D695F343-E532-4806-8966-500CEDDB8156}" sibTransId="{73255D82-2269-4129-A071-F93A5CB6621F}"/>
    <dgm:cxn modelId="{BE85721C-DFFF-46F1-B9A2-A64058BA053A}" type="presOf" srcId="{F7DFE1E8-D060-436F-B421-5DDF1E35A335}" destId="{11E780B4-6E60-4D45-9BB4-A25E11360696}" srcOrd="1" destOrd="0" presId="urn:microsoft.com/office/officeart/2005/8/layout/matrix1"/>
    <dgm:cxn modelId="{8174F1A5-9E13-44F7-A9F2-18F0442EFBDD}" srcId="{32F45237-0DE7-476F-8F47-D9713C03C560}" destId="{F7DFE1E8-D060-436F-B421-5DDF1E35A335}" srcOrd="1" destOrd="0" parTransId="{93008E9C-9FA5-4AB3-A04C-3A040CC40530}" sibTransId="{4316BEB7-87F9-4ADA-952E-B73104AEDBDB}"/>
    <dgm:cxn modelId="{7B2D8B6F-8A27-478B-B974-37F0E653D403}" type="presOf" srcId="{BFC836A2-C972-420B-BA87-CBA7666F7F72}" destId="{57B45277-7B0F-480E-96BD-DE146C1451C9}" srcOrd="0" destOrd="0" presId="urn:microsoft.com/office/officeart/2005/8/layout/matrix1"/>
    <dgm:cxn modelId="{FCBC76EB-6198-4F4C-A9C0-7984EAA8B008}" type="presOf" srcId="{A369B83A-700A-4786-9C4E-B35DDE498797}" destId="{2D0C386E-906E-4BD1-B849-F73C62E82435}" srcOrd="1" destOrd="0" presId="urn:microsoft.com/office/officeart/2005/8/layout/matrix1"/>
    <dgm:cxn modelId="{6F299818-982D-43E2-BFA2-50563A3EC617}" type="presOf" srcId="{F4DB41D9-674E-4534-B032-41DCA6F9E707}" destId="{D12C26A3-A5B0-4698-AEEF-0DD68C73A38D}" srcOrd="0" destOrd="0" presId="urn:microsoft.com/office/officeart/2005/8/layout/matrix1"/>
    <dgm:cxn modelId="{E5C17DB1-622E-471E-9E67-7F77E590B0E1}" type="presOf" srcId="{A369B83A-700A-4786-9C4E-B35DDE498797}" destId="{F5091B4D-FCD1-4C6E-89E4-549AD062FE4F}" srcOrd="0" destOrd="0" presId="urn:microsoft.com/office/officeart/2005/8/layout/matrix1"/>
    <dgm:cxn modelId="{F548E22D-DAAC-45AE-B655-E88A484A2EC4}" type="presOf" srcId="{F4DB41D9-674E-4534-B032-41DCA6F9E707}" destId="{5CDE37D6-3B32-4009-AA0E-F8485A521220}" srcOrd="1" destOrd="0" presId="urn:microsoft.com/office/officeart/2005/8/layout/matrix1"/>
    <dgm:cxn modelId="{D763897C-B219-4F09-9531-B53E756B4B47}" type="presOf" srcId="{32F45237-0DE7-476F-8F47-D9713C03C560}" destId="{0D4E4245-1811-43F6-984A-5EE893FD71D9}" srcOrd="0" destOrd="0" presId="urn:microsoft.com/office/officeart/2005/8/layout/matrix1"/>
    <dgm:cxn modelId="{B402DE96-8ABB-438E-A1D7-685DB9865515}" type="presOf" srcId="{BFC836A2-C972-420B-BA87-CBA7666F7F72}" destId="{59C9C21A-6A6C-46D1-AAE7-4B4574BEE193}" srcOrd="1" destOrd="0" presId="urn:microsoft.com/office/officeart/2005/8/layout/matrix1"/>
    <dgm:cxn modelId="{BFF1962E-C1F1-48ED-851E-024D3AA0F1CE}" srcId="{32F45237-0DE7-476F-8F47-D9713C03C560}" destId="{BFC836A2-C972-420B-BA87-CBA7666F7F72}" srcOrd="2" destOrd="0" parTransId="{A2734617-8602-47E7-B96D-CBB2E903BCF9}" sibTransId="{54333A51-DC97-410F-AAFB-CB9F863E10C0}"/>
    <dgm:cxn modelId="{3D329F94-0938-4F9F-890D-E209D94DD583}" type="presParOf" srcId="{DD78FC12-53AD-4F75-BDBB-DAA7C39EDE77}" destId="{08FDC0D0-ED8D-47AA-B2A7-784E57C75022}" srcOrd="0" destOrd="0" presId="urn:microsoft.com/office/officeart/2005/8/layout/matrix1"/>
    <dgm:cxn modelId="{16C4B20F-3694-4584-A3F0-CAAE889D2090}" type="presParOf" srcId="{08FDC0D0-ED8D-47AA-B2A7-784E57C75022}" destId="{F5091B4D-FCD1-4C6E-89E4-549AD062FE4F}" srcOrd="0" destOrd="0" presId="urn:microsoft.com/office/officeart/2005/8/layout/matrix1"/>
    <dgm:cxn modelId="{62F694AA-4355-456A-8141-45A4322FBF28}" type="presParOf" srcId="{08FDC0D0-ED8D-47AA-B2A7-784E57C75022}" destId="{2D0C386E-906E-4BD1-B849-F73C62E82435}" srcOrd="1" destOrd="0" presId="urn:microsoft.com/office/officeart/2005/8/layout/matrix1"/>
    <dgm:cxn modelId="{33010C1A-32A0-44F0-8704-7993C3CE55A6}" type="presParOf" srcId="{08FDC0D0-ED8D-47AA-B2A7-784E57C75022}" destId="{3CEBC2DB-BE87-4908-87CB-74AA0AF38DA9}" srcOrd="2" destOrd="0" presId="urn:microsoft.com/office/officeart/2005/8/layout/matrix1"/>
    <dgm:cxn modelId="{C5BE5F7D-CF6C-4C60-8405-1474B530E21B}" type="presParOf" srcId="{08FDC0D0-ED8D-47AA-B2A7-784E57C75022}" destId="{11E780B4-6E60-4D45-9BB4-A25E11360696}" srcOrd="3" destOrd="0" presId="urn:microsoft.com/office/officeart/2005/8/layout/matrix1"/>
    <dgm:cxn modelId="{561B399A-B492-4C5A-8011-5EB9AEE56CE8}" type="presParOf" srcId="{08FDC0D0-ED8D-47AA-B2A7-784E57C75022}" destId="{57B45277-7B0F-480E-96BD-DE146C1451C9}" srcOrd="4" destOrd="0" presId="urn:microsoft.com/office/officeart/2005/8/layout/matrix1"/>
    <dgm:cxn modelId="{72295939-1F64-431D-B07D-0F20E9086B2E}" type="presParOf" srcId="{08FDC0D0-ED8D-47AA-B2A7-784E57C75022}" destId="{59C9C21A-6A6C-46D1-AAE7-4B4574BEE193}" srcOrd="5" destOrd="0" presId="urn:microsoft.com/office/officeart/2005/8/layout/matrix1"/>
    <dgm:cxn modelId="{52E4DA64-0DD8-4BCF-853A-C92B9AAA778F}" type="presParOf" srcId="{08FDC0D0-ED8D-47AA-B2A7-784E57C75022}" destId="{D12C26A3-A5B0-4698-AEEF-0DD68C73A38D}" srcOrd="6" destOrd="0" presId="urn:microsoft.com/office/officeart/2005/8/layout/matrix1"/>
    <dgm:cxn modelId="{ABB288D8-0A1C-4749-B9B5-B123A8363E07}" type="presParOf" srcId="{08FDC0D0-ED8D-47AA-B2A7-784E57C75022}" destId="{5CDE37D6-3B32-4009-AA0E-F8485A521220}" srcOrd="7" destOrd="0" presId="urn:microsoft.com/office/officeart/2005/8/layout/matrix1"/>
    <dgm:cxn modelId="{705FA0AA-2EF4-4412-8D02-32C2EADD526D}" type="presParOf" srcId="{DD78FC12-53AD-4F75-BDBB-DAA7C39EDE77}" destId="{0D4E4245-1811-43F6-984A-5EE893FD71D9}" srcOrd="1" destOrd="0" presId="urn:microsoft.com/office/officeart/2005/8/layout/matrix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91B4D-FCD1-4C6E-89E4-549AD062FE4F}">
      <dsp:nvSpPr>
        <dsp:cNvPr id="0" name=""/>
        <dsp:cNvSpPr/>
      </dsp:nvSpPr>
      <dsp:spPr>
        <a:xfrm rot="16200000">
          <a:off x="785372" y="-785372"/>
          <a:ext cx="2227659" cy="3798404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Definicija/opis</a:t>
          </a:r>
        </a:p>
      </dsp:txBody>
      <dsp:txXfrm rot="5400000">
        <a:off x="0" y="0"/>
        <a:ext cx="3798404" cy="1670744"/>
      </dsp:txXfrm>
    </dsp:sp>
    <dsp:sp modelId="{3CEBC2DB-BE87-4908-87CB-74AA0AF38DA9}">
      <dsp:nvSpPr>
        <dsp:cNvPr id="0" name=""/>
        <dsp:cNvSpPr/>
      </dsp:nvSpPr>
      <dsp:spPr>
        <a:xfrm>
          <a:off x="3798404" y="0"/>
          <a:ext cx="3798404" cy="2227659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Svojstva</a:t>
          </a:r>
        </a:p>
      </dsp:txBody>
      <dsp:txXfrm>
        <a:off x="3798404" y="0"/>
        <a:ext cx="3798404" cy="1670744"/>
      </dsp:txXfrm>
    </dsp:sp>
    <dsp:sp modelId="{57B45277-7B0F-480E-96BD-DE146C1451C9}">
      <dsp:nvSpPr>
        <dsp:cNvPr id="0" name=""/>
        <dsp:cNvSpPr/>
      </dsp:nvSpPr>
      <dsp:spPr>
        <a:xfrm rot="10800000">
          <a:off x="0" y="2227659"/>
          <a:ext cx="3798404" cy="2227659"/>
        </a:xfrm>
        <a:prstGeom prst="round1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Primjeri</a:t>
          </a:r>
        </a:p>
      </dsp:txBody>
      <dsp:txXfrm rot="10800000">
        <a:off x="0" y="2784573"/>
        <a:ext cx="3798404" cy="1670744"/>
      </dsp:txXfrm>
    </dsp:sp>
    <dsp:sp modelId="{D12C26A3-A5B0-4698-AEEF-0DD68C73A38D}">
      <dsp:nvSpPr>
        <dsp:cNvPr id="0" name=""/>
        <dsp:cNvSpPr/>
      </dsp:nvSpPr>
      <dsp:spPr>
        <a:xfrm rot="5400000">
          <a:off x="4583777" y="1442286"/>
          <a:ext cx="2227659" cy="3798404"/>
        </a:xfrm>
        <a:prstGeom prst="round1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Protuprimjeri</a:t>
          </a:r>
        </a:p>
      </dsp:txBody>
      <dsp:txXfrm rot="-5400000">
        <a:off x="3798404" y="2784573"/>
        <a:ext cx="3798404" cy="1670744"/>
      </dsp:txXfrm>
    </dsp:sp>
    <dsp:sp modelId="{0D4E4245-1811-43F6-984A-5EE893FD71D9}">
      <dsp:nvSpPr>
        <dsp:cNvPr id="0" name=""/>
        <dsp:cNvSpPr/>
      </dsp:nvSpPr>
      <dsp:spPr>
        <a:xfrm>
          <a:off x="2658883" y="1670744"/>
          <a:ext cx="2279042" cy="1113829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SUPROTNI BROJEVI</a:t>
          </a:r>
          <a:endParaRPr lang="hr-HR" sz="24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3256" y="1725117"/>
        <a:ext cx="2170296" cy="10050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91B4D-FCD1-4C6E-89E4-549AD062FE4F}">
      <dsp:nvSpPr>
        <dsp:cNvPr id="0" name=""/>
        <dsp:cNvSpPr/>
      </dsp:nvSpPr>
      <dsp:spPr>
        <a:xfrm rot="16200000">
          <a:off x="785372" y="-785372"/>
          <a:ext cx="2227659" cy="3798404"/>
        </a:xfrm>
        <a:prstGeom prst="round1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Definicija/opis</a:t>
          </a:r>
        </a:p>
      </dsp:txBody>
      <dsp:txXfrm rot="5400000">
        <a:off x="0" y="0"/>
        <a:ext cx="3798404" cy="1670744"/>
      </dsp:txXfrm>
    </dsp:sp>
    <dsp:sp modelId="{3CEBC2DB-BE87-4908-87CB-74AA0AF38DA9}">
      <dsp:nvSpPr>
        <dsp:cNvPr id="0" name=""/>
        <dsp:cNvSpPr/>
      </dsp:nvSpPr>
      <dsp:spPr>
        <a:xfrm>
          <a:off x="3798404" y="0"/>
          <a:ext cx="3798404" cy="2227659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Svojstva</a:t>
          </a:r>
        </a:p>
      </dsp:txBody>
      <dsp:txXfrm>
        <a:off x="3798404" y="0"/>
        <a:ext cx="3798404" cy="1670744"/>
      </dsp:txXfrm>
    </dsp:sp>
    <dsp:sp modelId="{57B45277-7B0F-480E-96BD-DE146C1451C9}">
      <dsp:nvSpPr>
        <dsp:cNvPr id="0" name=""/>
        <dsp:cNvSpPr/>
      </dsp:nvSpPr>
      <dsp:spPr>
        <a:xfrm rot="10800000">
          <a:off x="0" y="2227659"/>
          <a:ext cx="3798404" cy="2227659"/>
        </a:xfrm>
        <a:prstGeom prst="round1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Primjeri</a:t>
          </a:r>
        </a:p>
      </dsp:txBody>
      <dsp:txXfrm rot="10800000">
        <a:off x="0" y="2784573"/>
        <a:ext cx="3798404" cy="1670744"/>
      </dsp:txXfrm>
    </dsp:sp>
    <dsp:sp modelId="{D12C26A3-A5B0-4698-AEEF-0DD68C73A38D}">
      <dsp:nvSpPr>
        <dsp:cNvPr id="0" name=""/>
        <dsp:cNvSpPr/>
      </dsp:nvSpPr>
      <dsp:spPr>
        <a:xfrm rot="5400000">
          <a:off x="4583777" y="1442286"/>
          <a:ext cx="2227659" cy="3798404"/>
        </a:xfrm>
        <a:prstGeom prst="round1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Protuprimjeri</a:t>
          </a:r>
        </a:p>
      </dsp:txBody>
      <dsp:txXfrm rot="-5400000">
        <a:off x="3798404" y="2784573"/>
        <a:ext cx="3798404" cy="1670744"/>
      </dsp:txXfrm>
    </dsp:sp>
    <dsp:sp modelId="{0D4E4245-1811-43F6-984A-5EE893FD71D9}">
      <dsp:nvSpPr>
        <dsp:cNvPr id="0" name=""/>
        <dsp:cNvSpPr/>
      </dsp:nvSpPr>
      <dsp:spPr>
        <a:xfrm>
          <a:off x="2658883" y="1670744"/>
          <a:ext cx="2279042" cy="1113829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APSOLUTNA VRIJEDNOST</a:t>
          </a:r>
        </a:p>
      </dsp:txBody>
      <dsp:txXfrm>
        <a:off x="2713256" y="1725117"/>
        <a:ext cx="2170296" cy="1005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xmlns="" id="{D32CEE12-D82A-4BEE-9539-9827C82737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1B391D34-B623-4B99-8871-33D7AF04B0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CE793-D33A-497F-8362-4FC8BE47DB88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B0AB4C39-8C34-43DD-BBA2-E75E3CF8AD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64F66D46-68AA-4A12-9A26-DC279D0F16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665E2-552B-40A0-8C4C-4DDACFDF7AF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3175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46986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168509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706550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346286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738283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5994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104339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8481775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62683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770455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387587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A27C-C911-4911-B535-D81CD3E22606}" type="datetimeFigureOut">
              <a:rPr lang="hr-HR" smtClean="0"/>
              <a:t>3.10.2019.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60077-F200-4F5E-82F6-FA6C2344C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659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adržaja 4">
            <a:extLst>
              <a:ext uri="{FF2B5EF4-FFF2-40B4-BE49-F238E27FC236}">
                <a16:creationId xmlns:a16="http://schemas.microsoft.com/office/drawing/2014/main" xmlns="" id="{0E70B464-C759-4FC1-9556-109DE8543D8C}"/>
              </a:ext>
            </a:extLst>
          </p:cNvPr>
          <p:cNvSpPr txBox="1">
            <a:spLocks/>
          </p:cNvSpPr>
          <p:nvPr/>
        </p:nvSpPr>
        <p:spPr>
          <a:xfrm>
            <a:off x="304800" y="1022173"/>
            <a:ext cx="8534400" cy="38456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hr-HR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Suprotni brojevi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hr-HR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i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hr-HR" sz="36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apsolutna vrijednost</a:t>
            </a:r>
          </a:p>
          <a:p>
            <a:pPr>
              <a:lnSpc>
                <a:spcPct val="150000"/>
              </a:lnSpc>
            </a:pPr>
            <a:endParaRPr lang="hr-HR" sz="36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zervirano mjesto sadržaja 4">
            <a:extLst>
              <a:ext uri="{FF2B5EF4-FFF2-40B4-BE49-F238E27FC236}">
                <a16:creationId xmlns:a16="http://schemas.microsoft.com/office/drawing/2014/main" xmlns="" id="{0E70B464-C759-4FC1-9556-109DE8543D8C}"/>
              </a:ext>
            </a:extLst>
          </p:cNvPr>
          <p:cNvSpPr txBox="1">
            <a:spLocks/>
          </p:cNvSpPr>
          <p:nvPr/>
        </p:nvSpPr>
        <p:spPr>
          <a:xfrm>
            <a:off x="304800" y="4975412"/>
            <a:ext cx="8534400" cy="178397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smtClean="0">
                <a:latin typeface="Bookman Old Style" panose="02050604050505020204" pitchFamily="18" charset="0"/>
              </a:rPr>
              <a:t>Autorica: </a:t>
            </a:r>
            <a:r>
              <a:rPr lang="hr-HR" b="1" smtClean="0">
                <a:latin typeface="Bookman Old Style" panose="02050604050505020204" pitchFamily="18" charset="0"/>
              </a:rPr>
              <a:t>Karolina Rastić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hr-HR" smtClean="0">
                <a:latin typeface="Bookman Old Style" panose="02050604050505020204" pitchFamily="18" charset="0"/>
              </a:rPr>
              <a:t>Dorada:</a:t>
            </a:r>
            <a:r>
              <a:rPr lang="hr-HR" b="1" smtClean="0">
                <a:latin typeface="Bookman Old Style" panose="02050604050505020204" pitchFamily="18" charset="0"/>
              </a:rPr>
              <a:t> Antonija Horvatek</a:t>
            </a:r>
            <a:endParaRPr lang="hr-HR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073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xmlns="" id="{80B0002A-B51D-4345-96EE-98C5F07D6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963625"/>
              </p:ext>
            </p:extLst>
          </p:nvPr>
        </p:nvGraphicFramePr>
        <p:xfrm>
          <a:off x="106044" y="1846360"/>
          <a:ext cx="8963528" cy="17942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3329">
                  <a:extLst>
                    <a:ext uri="{9D8B030D-6E8A-4147-A177-3AD203B41FA5}">
                      <a16:colId xmlns:a16="http://schemas.microsoft.com/office/drawing/2014/main" xmlns="" val="3802757363"/>
                    </a:ext>
                  </a:extLst>
                </a:gridCol>
                <a:gridCol w="628767">
                  <a:extLst>
                    <a:ext uri="{9D8B030D-6E8A-4147-A177-3AD203B41FA5}">
                      <a16:colId xmlns:a16="http://schemas.microsoft.com/office/drawing/2014/main" xmlns="" val="931891044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3341040204"/>
                    </a:ext>
                  </a:extLst>
                </a:gridCol>
                <a:gridCol w="723014">
                  <a:extLst>
                    <a:ext uri="{9D8B030D-6E8A-4147-A177-3AD203B41FA5}">
                      <a16:colId xmlns:a16="http://schemas.microsoft.com/office/drawing/2014/main" xmlns="" val="1143634100"/>
                    </a:ext>
                  </a:extLst>
                </a:gridCol>
                <a:gridCol w="606056">
                  <a:extLst>
                    <a:ext uri="{9D8B030D-6E8A-4147-A177-3AD203B41FA5}">
                      <a16:colId xmlns:a16="http://schemas.microsoft.com/office/drawing/2014/main" xmlns="" val="1232368827"/>
                    </a:ext>
                  </a:extLst>
                </a:gridCol>
                <a:gridCol w="893135">
                  <a:extLst>
                    <a:ext uri="{9D8B030D-6E8A-4147-A177-3AD203B41FA5}">
                      <a16:colId xmlns:a16="http://schemas.microsoft.com/office/drawing/2014/main" xmlns="" val="3353950471"/>
                    </a:ext>
                  </a:extLst>
                </a:gridCol>
                <a:gridCol w="627321">
                  <a:extLst>
                    <a:ext uri="{9D8B030D-6E8A-4147-A177-3AD203B41FA5}">
                      <a16:colId xmlns:a16="http://schemas.microsoft.com/office/drawing/2014/main" xmlns="" val="760202664"/>
                    </a:ext>
                  </a:extLst>
                </a:gridCol>
                <a:gridCol w="542260">
                  <a:extLst>
                    <a:ext uri="{9D8B030D-6E8A-4147-A177-3AD203B41FA5}">
                      <a16:colId xmlns:a16="http://schemas.microsoft.com/office/drawing/2014/main" xmlns="" val="524145420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1164537414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2314472946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2875541429"/>
                    </a:ext>
                  </a:extLst>
                </a:gridCol>
              </a:tblGrid>
              <a:tr h="489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28513639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>
                          <a:effectLst/>
                          <a:latin typeface="+mn-lt"/>
                        </a:rPr>
                        <a:t>APSOLUTNA VIJEDNOST</a:t>
                      </a:r>
                      <a:endParaRPr lang="hr-H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7379139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SUPROTNI 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-82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8455677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A6638BB6-1AAE-4DDB-95B3-9290A7A0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44" y="749966"/>
            <a:ext cx="25988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Ispuni tablicu:</a:t>
            </a:r>
            <a:endParaRPr kumimoji="0" lang="hr-HR" altLang="sr-Latn-R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232708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xmlns="" id="{80B0002A-B51D-4345-96EE-98C5F07D6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355189"/>
              </p:ext>
            </p:extLst>
          </p:nvPr>
        </p:nvGraphicFramePr>
        <p:xfrm>
          <a:off x="106044" y="1504467"/>
          <a:ext cx="8963528" cy="17942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3329">
                  <a:extLst>
                    <a:ext uri="{9D8B030D-6E8A-4147-A177-3AD203B41FA5}">
                      <a16:colId xmlns:a16="http://schemas.microsoft.com/office/drawing/2014/main" xmlns="" val="3802757363"/>
                    </a:ext>
                  </a:extLst>
                </a:gridCol>
                <a:gridCol w="628767">
                  <a:extLst>
                    <a:ext uri="{9D8B030D-6E8A-4147-A177-3AD203B41FA5}">
                      <a16:colId xmlns:a16="http://schemas.microsoft.com/office/drawing/2014/main" xmlns="" val="931891044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3341040204"/>
                    </a:ext>
                  </a:extLst>
                </a:gridCol>
                <a:gridCol w="723014">
                  <a:extLst>
                    <a:ext uri="{9D8B030D-6E8A-4147-A177-3AD203B41FA5}">
                      <a16:colId xmlns:a16="http://schemas.microsoft.com/office/drawing/2014/main" xmlns="" val="1143634100"/>
                    </a:ext>
                  </a:extLst>
                </a:gridCol>
                <a:gridCol w="606056">
                  <a:extLst>
                    <a:ext uri="{9D8B030D-6E8A-4147-A177-3AD203B41FA5}">
                      <a16:colId xmlns:a16="http://schemas.microsoft.com/office/drawing/2014/main" xmlns="" val="1232368827"/>
                    </a:ext>
                  </a:extLst>
                </a:gridCol>
                <a:gridCol w="893135">
                  <a:extLst>
                    <a:ext uri="{9D8B030D-6E8A-4147-A177-3AD203B41FA5}">
                      <a16:colId xmlns:a16="http://schemas.microsoft.com/office/drawing/2014/main" xmlns="" val="3353950471"/>
                    </a:ext>
                  </a:extLst>
                </a:gridCol>
                <a:gridCol w="627321">
                  <a:extLst>
                    <a:ext uri="{9D8B030D-6E8A-4147-A177-3AD203B41FA5}">
                      <a16:colId xmlns:a16="http://schemas.microsoft.com/office/drawing/2014/main" xmlns="" val="760202664"/>
                    </a:ext>
                  </a:extLst>
                </a:gridCol>
                <a:gridCol w="542260">
                  <a:extLst>
                    <a:ext uri="{9D8B030D-6E8A-4147-A177-3AD203B41FA5}">
                      <a16:colId xmlns:a16="http://schemas.microsoft.com/office/drawing/2014/main" xmlns="" val="524145420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1164537414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2314472946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2875541429"/>
                    </a:ext>
                  </a:extLst>
                </a:gridCol>
              </a:tblGrid>
              <a:tr h="489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-33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28513639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>
                          <a:effectLst/>
                          <a:latin typeface="+mn-lt"/>
                        </a:rPr>
                        <a:t>APSOLUTNA VIJEDNOST</a:t>
                      </a:r>
                      <a:endParaRPr lang="hr-H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7379139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SUPROTNI 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-7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-11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-82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8455677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A6638BB6-1AAE-4DDB-95B3-9290A7A0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124" y="749966"/>
            <a:ext cx="45057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Jedno</a:t>
            </a:r>
            <a:r>
              <a:rPr kumimoji="0" lang="hr-HR" altLang="sr-Latn-R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moguće rješenje</a:t>
            </a:r>
            <a:r>
              <a:rPr lang="hr-HR" altLang="sr-Latn-RS" sz="24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hr-HR" altLang="sr-Latn-R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9" name="Tablica 8">
            <a:extLst>
              <a:ext uri="{FF2B5EF4-FFF2-40B4-BE49-F238E27FC236}">
                <a16:creationId xmlns:a16="http://schemas.microsoft.com/office/drawing/2014/main" xmlns="" id="{9E2ED7D3-A2C2-446C-AC17-F9A54AF6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994367"/>
              </p:ext>
            </p:extLst>
          </p:nvPr>
        </p:nvGraphicFramePr>
        <p:xfrm>
          <a:off x="106044" y="4410606"/>
          <a:ext cx="8963528" cy="17942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23329">
                  <a:extLst>
                    <a:ext uri="{9D8B030D-6E8A-4147-A177-3AD203B41FA5}">
                      <a16:colId xmlns:a16="http://schemas.microsoft.com/office/drawing/2014/main" xmlns="" val="3307539944"/>
                    </a:ext>
                  </a:extLst>
                </a:gridCol>
                <a:gridCol w="628767">
                  <a:extLst>
                    <a:ext uri="{9D8B030D-6E8A-4147-A177-3AD203B41FA5}">
                      <a16:colId xmlns:a16="http://schemas.microsoft.com/office/drawing/2014/main" xmlns="" val="3004350088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3574437082"/>
                    </a:ext>
                  </a:extLst>
                </a:gridCol>
                <a:gridCol w="723014">
                  <a:extLst>
                    <a:ext uri="{9D8B030D-6E8A-4147-A177-3AD203B41FA5}">
                      <a16:colId xmlns:a16="http://schemas.microsoft.com/office/drawing/2014/main" xmlns="" val="1333979003"/>
                    </a:ext>
                  </a:extLst>
                </a:gridCol>
                <a:gridCol w="606056">
                  <a:extLst>
                    <a:ext uri="{9D8B030D-6E8A-4147-A177-3AD203B41FA5}">
                      <a16:colId xmlns:a16="http://schemas.microsoft.com/office/drawing/2014/main" xmlns="" val="132580194"/>
                    </a:ext>
                  </a:extLst>
                </a:gridCol>
                <a:gridCol w="893135">
                  <a:extLst>
                    <a:ext uri="{9D8B030D-6E8A-4147-A177-3AD203B41FA5}">
                      <a16:colId xmlns:a16="http://schemas.microsoft.com/office/drawing/2014/main" xmlns="" val="4161314740"/>
                    </a:ext>
                  </a:extLst>
                </a:gridCol>
                <a:gridCol w="627321">
                  <a:extLst>
                    <a:ext uri="{9D8B030D-6E8A-4147-A177-3AD203B41FA5}">
                      <a16:colId xmlns:a16="http://schemas.microsoft.com/office/drawing/2014/main" xmlns="" val="4277806486"/>
                    </a:ext>
                  </a:extLst>
                </a:gridCol>
                <a:gridCol w="542260">
                  <a:extLst>
                    <a:ext uri="{9D8B030D-6E8A-4147-A177-3AD203B41FA5}">
                      <a16:colId xmlns:a16="http://schemas.microsoft.com/office/drawing/2014/main" xmlns="" val="1915954118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2571733741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xmlns="" val="220469952"/>
                    </a:ext>
                  </a:extLst>
                </a:gridCol>
                <a:gridCol w="712381">
                  <a:extLst>
                    <a:ext uri="{9D8B030D-6E8A-4147-A177-3AD203B41FA5}">
                      <a16:colId xmlns:a16="http://schemas.microsoft.com/office/drawing/2014/main" xmlns="" val="1061312793"/>
                    </a:ext>
                  </a:extLst>
                </a:gridCol>
              </a:tblGrid>
              <a:tr h="489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-11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-33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11855068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>
                          <a:effectLst/>
                          <a:latin typeface="+mn-lt"/>
                        </a:rPr>
                        <a:t>APSOLUTNA VIJEDNOST</a:t>
                      </a:r>
                      <a:endParaRPr lang="hr-H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38497765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0" dirty="0">
                          <a:effectLst/>
                          <a:latin typeface="+mn-lt"/>
                        </a:rPr>
                        <a:t>SUPROTNI BROJ</a:t>
                      </a:r>
                      <a:endParaRPr lang="hr-H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-7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-59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-903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-82</a:t>
                      </a:r>
                      <a:endParaRPr lang="hr-HR" sz="2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93921206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A6638BB6-1AAE-4DDB-95B3-9290A7A0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401" y="3677359"/>
            <a:ext cx="25988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može</a:t>
            </a:r>
            <a:r>
              <a:rPr kumimoji="0" lang="hr-HR" altLang="sr-Latn-R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 ovako:</a:t>
            </a:r>
            <a:endParaRPr kumimoji="0" lang="hr-HR" altLang="sr-Latn-R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237104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xmlns="" id="{80B0002A-B51D-4345-96EE-98C5F07D6B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866271"/>
              </p:ext>
            </p:extLst>
          </p:nvPr>
        </p:nvGraphicFramePr>
        <p:xfrm>
          <a:off x="320721" y="1504467"/>
          <a:ext cx="8261000" cy="16635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96247">
                  <a:extLst>
                    <a:ext uri="{9D8B030D-6E8A-4147-A177-3AD203B41FA5}">
                      <a16:colId xmlns:a16="http://schemas.microsoft.com/office/drawing/2014/main" xmlns="" val="3802757363"/>
                    </a:ext>
                  </a:extLst>
                </a:gridCol>
                <a:gridCol w="480259">
                  <a:extLst>
                    <a:ext uri="{9D8B030D-6E8A-4147-A177-3AD203B41FA5}">
                      <a16:colId xmlns:a16="http://schemas.microsoft.com/office/drawing/2014/main" xmlns="" val="931891044"/>
                    </a:ext>
                  </a:extLst>
                </a:gridCol>
                <a:gridCol w="977147">
                  <a:extLst>
                    <a:ext uri="{9D8B030D-6E8A-4147-A177-3AD203B41FA5}">
                      <a16:colId xmlns:a16="http://schemas.microsoft.com/office/drawing/2014/main" xmlns="" val="3341040204"/>
                    </a:ext>
                  </a:extLst>
                </a:gridCol>
                <a:gridCol w="589797">
                  <a:extLst>
                    <a:ext uri="{9D8B030D-6E8A-4147-A177-3AD203B41FA5}">
                      <a16:colId xmlns:a16="http://schemas.microsoft.com/office/drawing/2014/main" xmlns="" val="1143634100"/>
                    </a:ext>
                  </a:extLst>
                </a:gridCol>
                <a:gridCol w="423109">
                  <a:extLst>
                    <a:ext uri="{9D8B030D-6E8A-4147-A177-3AD203B41FA5}">
                      <a16:colId xmlns:a16="http://schemas.microsoft.com/office/drawing/2014/main" xmlns="" val="1232368827"/>
                    </a:ext>
                  </a:extLst>
                </a:gridCol>
                <a:gridCol w="1196221">
                  <a:extLst>
                    <a:ext uri="{9D8B030D-6E8A-4147-A177-3AD203B41FA5}">
                      <a16:colId xmlns:a16="http://schemas.microsoft.com/office/drawing/2014/main" xmlns="" val="3353950471"/>
                    </a:ext>
                  </a:extLst>
                </a:gridCol>
                <a:gridCol w="532647">
                  <a:extLst>
                    <a:ext uri="{9D8B030D-6E8A-4147-A177-3AD203B41FA5}">
                      <a16:colId xmlns:a16="http://schemas.microsoft.com/office/drawing/2014/main" xmlns="" val="760202664"/>
                    </a:ext>
                  </a:extLst>
                </a:gridCol>
                <a:gridCol w="351671">
                  <a:extLst>
                    <a:ext uri="{9D8B030D-6E8A-4147-A177-3AD203B41FA5}">
                      <a16:colId xmlns:a16="http://schemas.microsoft.com/office/drawing/2014/main" xmlns="" val="524145420"/>
                    </a:ext>
                  </a:extLst>
                </a:gridCol>
                <a:gridCol w="642184">
                  <a:extLst>
                    <a:ext uri="{9D8B030D-6E8A-4147-A177-3AD203B41FA5}">
                      <a16:colId xmlns:a16="http://schemas.microsoft.com/office/drawing/2014/main" xmlns="" val="1164537414"/>
                    </a:ext>
                  </a:extLst>
                </a:gridCol>
                <a:gridCol w="1139071">
                  <a:extLst>
                    <a:ext uri="{9D8B030D-6E8A-4147-A177-3AD203B41FA5}">
                      <a16:colId xmlns:a16="http://schemas.microsoft.com/office/drawing/2014/main" xmlns="" val="2314472946"/>
                    </a:ext>
                  </a:extLst>
                </a:gridCol>
                <a:gridCol w="532647">
                  <a:extLst>
                    <a:ext uri="{9D8B030D-6E8A-4147-A177-3AD203B41FA5}">
                      <a16:colId xmlns:a16="http://schemas.microsoft.com/office/drawing/2014/main" xmlns="" val="2875541429"/>
                    </a:ext>
                  </a:extLst>
                </a:gridCol>
              </a:tblGrid>
              <a:tr h="489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+mn-lt"/>
                        </a:rPr>
                        <a:t>BROJ</a:t>
                      </a:r>
                      <a:endParaRPr lang="hr-HR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i -11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-33</a:t>
                      </a:r>
                      <a:endParaRPr lang="hr-H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-9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i -100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595 i -595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28513639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  <a:latin typeface="+mn-lt"/>
                        </a:rPr>
                        <a:t>APSOLUTNA </a:t>
                      </a:r>
                      <a:endParaRPr lang="hr-HR" sz="1400" b="1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smtClean="0">
                          <a:effectLst/>
                          <a:latin typeface="+mn-lt"/>
                        </a:rPr>
                        <a:t>VIJEDNOST</a:t>
                      </a:r>
                      <a:endParaRPr lang="hr-HR" sz="1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903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595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7379139"/>
                  </a:ext>
                </a:extLst>
              </a:tr>
              <a:tr h="586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>
                          <a:effectLst/>
                          <a:latin typeface="+mn-lt"/>
                        </a:rPr>
                        <a:t>SUPROTNI </a:t>
                      </a:r>
                      <a:endParaRPr lang="hr-HR" sz="1400" b="1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400" b="1" smtClean="0">
                          <a:effectLst/>
                          <a:latin typeface="+mn-lt"/>
                        </a:rPr>
                        <a:t>BROJ</a:t>
                      </a:r>
                      <a:endParaRPr lang="hr-HR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-7</a:t>
                      </a:r>
                      <a:endParaRPr lang="hr-HR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hr-HR" sz="1400" b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i 11</a:t>
                      </a: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-100 i 100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-59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-903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hr-HR" sz="1400" b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595 i 595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r-HR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-82</a:t>
                      </a:r>
                      <a:endParaRPr lang="hr-HR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492" marR="92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8455677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A6638BB6-1AAE-4DDB-95B3-9290A7A00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69" y="749966"/>
            <a:ext cx="1078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Ili…</a:t>
            </a:r>
            <a:endParaRPr kumimoji="0" lang="hr-HR" altLang="sr-Latn-R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1370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731BB916-8BE5-4BD2-B18F-DD55B3A2B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" name="Dijagram 4">
            <a:extLst>
              <a:ext uri="{FF2B5EF4-FFF2-40B4-BE49-F238E27FC236}">
                <a16:creationId xmlns:a16="http://schemas.microsoft.com/office/drawing/2014/main" xmlns="" id="{862B35DB-494F-4D2D-87ED-4A9EDE86F5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480863"/>
              </p:ext>
            </p:extLst>
          </p:nvPr>
        </p:nvGraphicFramePr>
        <p:xfrm>
          <a:off x="773596" y="1203360"/>
          <a:ext cx="7596809" cy="4455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8EF96F4-4E03-479A-B930-1295726C8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651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731BB916-8BE5-4BD2-B18F-DD55B3A2B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" name="Dijagram 4">
            <a:extLst>
              <a:ext uri="{FF2B5EF4-FFF2-40B4-BE49-F238E27FC236}">
                <a16:creationId xmlns:a16="http://schemas.microsoft.com/office/drawing/2014/main" xmlns="" id="{862B35DB-494F-4D2D-87ED-4A9EDE86F5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638288"/>
              </p:ext>
            </p:extLst>
          </p:nvPr>
        </p:nvGraphicFramePr>
        <p:xfrm>
          <a:off x="773596" y="1203360"/>
          <a:ext cx="7596809" cy="4455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8EF96F4-4E03-479A-B930-1295726C8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47236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adržaja 4">
            <a:extLst>
              <a:ext uri="{FF2B5EF4-FFF2-40B4-BE49-F238E27FC236}">
                <a16:creationId xmlns:a16="http://schemas.microsoft.com/office/drawing/2014/main" xmlns="" id="{0E70B464-C759-4FC1-9556-109DE8543D8C}"/>
              </a:ext>
            </a:extLst>
          </p:cNvPr>
          <p:cNvSpPr txBox="1">
            <a:spLocks/>
          </p:cNvSpPr>
          <p:nvPr/>
        </p:nvSpPr>
        <p:spPr>
          <a:xfrm>
            <a:off x="169633" y="582425"/>
            <a:ext cx="8839200" cy="61225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>
                <a:latin typeface="Calibri"/>
                <a:ea typeface="Calibri"/>
                <a:cs typeface="Times New Roman"/>
              </a:rPr>
              <a:t>Najtoplije zahvaljujem </a:t>
            </a:r>
            <a:r>
              <a:rPr lang="hr-HR" smtClean="0">
                <a:latin typeface="Calibri"/>
                <a:ea typeface="Calibri"/>
                <a:cs typeface="Times New Roman"/>
              </a:rPr>
              <a:t>kolegici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b="1" smtClean="0">
                <a:latin typeface="Calibri"/>
                <a:ea typeface="Calibri"/>
                <a:cs typeface="Times New Roman"/>
              </a:rPr>
              <a:t>Karolini Rastić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mtClean="0">
                <a:latin typeface="Calibri"/>
                <a:ea typeface="Calibri"/>
                <a:cs typeface="Times New Roman"/>
              </a:rPr>
              <a:t>na </a:t>
            </a:r>
            <a:r>
              <a:rPr lang="hr-HR">
                <a:latin typeface="Calibri"/>
                <a:ea typeface="Calibri"/>
                <a:cs typeface="Times New Roman"/>
              </a:rPr>
              <a:t>slanju </a:t>
            </a:r>
            <a:r>
              <a:rPr lang="hr-HR" smtClean="0">
                <a:latin typeface="Calibri"/>
                <a:ea typeface="Calibri"/>
                <a:cs typeface="Times New Roman"/>
              </a:rPr>
              <a:t>materijala, dozvoli da unesem izmjene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mtClean="0">
                <a:latin typeface="Calibri"/>
                <a:ea typeface="Calibri"/>
                <a:cs typeface="Times New Roman"/>
              </a:rPr>
              <a:t> </a:t>
            </a:r>
            <a:r>
              <a:rPr lang="hr-HR">
                <a:latin typeface="Calibri"/>
                <a:ea typeface="Calibri"/>
                <a:cs typeface="Times New Roman"/>
              </a:rPr>
              <a:t>i dozvoli da </a:t>
            </a:r>
            <a:r>
              <a:rPr lang="hr-HR" smtClean="0">
                <a:latin typeface="Calibri"/>
                <a:ea typeface="Calibri"/>
                <a:cs typeface="Times New Roman"/>
              </a:rPr>
              <a:t>materijal objavim na svojim web stranicama.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>
                <a:latin typeface="Calibri"/>
                <a:ea typeface="Calibri"/>
                <a:cs typeface="Times New Roman"/>
              </a:rPr>
              <a:t> </a:t>
            </a:r>
          </a:p>
          <a:p>
            <a:pPr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302125" algn="l"/>
              </a:tabLst>
            </a:pPr>
            <a:r>
              <a:rPr lang="hr-HR">
                <a:latin typeface="Calibri"/>
                <a:ea typeface="Calibri"/>
                <a:cs typeface="Times New Roman"/>
              </a:rPr>
              <a:t>	</a:t>
            </a:r>
            <a:r>
              <a:rPr lang="hr-HR" sz="2000">
                <a:latin typeface="Calibri"/>
                <a:ea typeface="Calibri"/>
                <a:cs typeface="Times New Roman"/>
              </a:rPr>
              <a:t>Antonija Horvatek</a:t>
            </a:r>
          </a:p>
          <a:p>
            <a:pPr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302125" algn="l"/>
              </a:tabLst>
            </a:pPr>
            <a:r>
              <a:rPr lang="hr-HR" sz="2800">
                <a:latin typeface="Brush Script MT"/>
                <a:ea typeface="Calibri"/>
                <a:cs typeface="Times New Roman"/>
              </a:rPr>
              <a:t>	Matematika na dlanu</a:t>
            </a:r>
            <a:endParaRPr lang="hr-HR" sz="2000">
              <a:latin typeface="Calibri"/>
              <a:ea typeface="Calibri"/>
              <a:cs typeface="Times New Roman"/>
            </a:endParaRPr>
          </a:p>
          <a:p>
            <a:pPr algn="l">
              <a:spcBef>
                <a:spcPts val="0"/>
              </a:spcBef>
              <a:tabLst>
                <a:tab pos="4302125" algn="l"/>
              </a:tabLst>
            </a:pPr>
            <a:r>
              <a:rPr lang="hr-HR" sz="2000">
                <a:latin typeface="Calibri"/>
                <a:ea typeface="Calibri"/>
                <a:cs typeface="Times New Roman"/>
              </a:rPr>
              <a:t>	</a:t>
            </a:r>
            <a:r>
              <a:rPr lang="hr-HR" sz="2000" i="1" u="sng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http://www.antonija-horvatek.from.hr/</a:t>
            </a:r>
            <a:r>
              <a:rPr lang="hr-HR" sz="2000" i="1">
                <a:latin typeface="Calibri"/>
                <a:ea typeface="Calibri"/>
                <a:cs typeface="Times New Roman"/>
              </a:rPr>
              <a:t> </a:t>
            </a:r>
            <a:endParaRPr lang="hr-HR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23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a 11">
            <a:extLst>
              <a:ext uri="{FF2B5EF4-FFF2-40B4-BE49-F238E27FC236}">
                <a16:creationId xmlns:a16="http://schemas.microsoft.com/office/drawing/2014/main" xmlns="" id="{B365E5F1-2AA7-466F-9071-CD76C7CF11E3}"/>
              </a:ext>
            </a:extLst>
          </p:cNvPr>
          <p:cNvGrpSpPr/>
          <p:nvPr/>
        </p:nvGrpSpPr>
        <p:grpSpPr>
          <a:xfrm>
            <a:off x="1517374" y="193813"/>
            <a:ext cx="6109253" cy="6470374"/>
            <a:chOff x="2716694" y="387626"/>
            <a:chExt cx="6109253" cy="6470374"/>
          </a:xfrm>
        </p:grpSpPr>
        <p:grpSp>
          <p:nvGrpSpPr>
            <p:cNvPr id="9" name="Grupa 8">
              <a:extLst>
                <a:ext uri="{FF2B5EF4-FFF2-40B4-BE49-F238E27FC236}">
                  <a16:creationId xmlns:a16="http://schemas.microsoft.com/office/drawing/2014/main" xmlns="" id="{1690BB09-040B-4654-B614-2925248572FA}"/>
                </a:ext>
              </a:extLst>
            </p:cNvPr>
            <p:cNvGrpSpPr/>
            <p:nvPr/>
          </p:nvGrpSpPr>
          <p:grpSpPr>
            <a:xfrm>
              <a:off x="2716694" y="387626"/>
              <a:ext cx="6109253" cy="6082748"/>
              <a:chOff x="1961321" y="1387879"/>
              <a:chExt cx="5353879" cy="5095230"/>
            </a:xfrm>
          </p:grpSpPr>
          <p:pic>
            <p:nvPicPr>
              <p:cNvPr id="6" name="Slika 5">
                <a:extLst>
                  <a:ext uri="{FF2B5EF4-FFF2-40B4-BE49-F238E27FC236}">
                    <a16:creationId xmlns:a16="http://schemas.microsoft.com/office/drawing/2014/main" xmlns="" id="{13F5940D-9815-4284-A026-16F9F73BD5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clrChange>
                  <a:clrFrom>
                    <a:srgbClr val="000000">
                      <a:alpha val="0"/>
                    </a:srgbClr>
                  </a:clrFrom>
                  <a:clrTo>
                    <a:srgbClr val="000000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1816" t="11145" r="48679" b="14522"/>
              <a:stretch/>
            </p:blipFill>
            <p:spPr>
              <a:xfrm>
                <a:off x="1961321" y="1387879"/>
                <a:ext cx="5353879" cy="5095230"/>
              </a:xfrm>
              <a:prstGeom prst="rect">
                <a:avLst/>
              </a:prstGeom>
            </p:spPr>
          </p:pic>
          <p:sp>
            <p:nvSpPr>
              <p:cNvPr id="7" name="TekstniOkvir 6">
                <a:extLst>
                  <a:ext uri="{FF2B5EF4-FFF2-40B4-BE49-F238E27FC236}">
                    <a16:creationId xmlns:a16="http://schemas.microsoft.com/office/drawing/2014/main" xmlns="" id="{5DDAF9C3-979E-4DC7-9F95-EB225F44A8F7}"/>
                  </a:ext>
                </a:extLst>
              </p:cNvPr>
              <p:cNvSpPr txBox="1"/>
              <p:nvPr/>
            </p:nvSpPr>
            <p:spPr>
              <a:xfrm>
                <a:off x="3448878" y="1722782"/>
                <a:ext cx="5565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°C</a:t>
                </a:r>
              </a:p>
            </p:txBody>
          </p:sp>
          <p:sp>
            <p:nvSpPr>
              <p:cNvPr id="8" name="TekstniOkvir 7">
                <a:extLst>
                  <a:ext uri="{FF2B5EF4-FFF2-40B4-BE49-F238E27FC236}">
                    <a16:creationId xmlns:a16="http://schemas.microsoft.com/office/drawing/2014/main" xmlns="" id="{9ACB762D-6BFB-4496-9250-8E3253193445}"/>
                  </a:ext>
                </a:extLst>
              </p:cNvPr>
              <p:cNvSpPr txBox="1"/>
              <p:nvPr/>
            </p:nvSpPr>
            <p:spPr>
              <a:xfrm>
                <a:off x="6606208" y="1722782"/>
                <a:ext cx="5565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r-HR" dirty="0"/>
                  <a:t>°C</a:t>
                </a:r>
              </a:p>
            </p:txBody>
          </p:sp>
        </p:grpSp>
        <p:sp>
          <p:nvSpPr>
            <p:cNvPr id="10" name="TekstniOkvir 9">
              <a:extLst>
                <a:ext uri="{FF2B5EF4-FFF2-40B4-BE49-F238E27FC236}">
                  <a16:creationId xmlns:a16="http://schemas.microsoft.com/office/drawing/2014/main" xmlns="" id="{2C7A999C-6AB0-4475-98C9-90871802F7FC}"/>
                </a:ext>
              </a:extLst>
            </p:cNvPr>
            <p:cNvSpPr txBox="1"/>
            <p:nvPr/>
          </p:nvSpPr>
          <p:spPr>
            <a:xfrm>
              <a:off x="3074505" y="6396335"/>
              <a:ext cx="12121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400" dirty="0">
                  <a:latin typeface="Bookman Old Style" panose="02050604050505020204" pitchFamily="18" charset="0"/>
                </a:rPr>
                <a:t>Zagreb</a:t>
              </a:r>
            </a:p>
          </p:txBody>
        </p:sp>
        <p:sp>
          <p:nvSpPr>
            <p:cNvPr id="11" name="TekstniOkvir 10">
              <a:extLst>
                <a:ext uri="{FF2B5EF4-FFF2-40B4-BE49-F238E27FC236}">
                  <a16:creationId xmlns:a16="http://schemas.microsoft.com/office/drawing/2014/main" xmlns="" id="{2EFFB513-25F9-44EF-A053-CF0441BF0A59}"/>
                </a:ext>
              </a:extLst>
            </p:cNvPr>
            <p:cNvSpPr txBox="1"/>
            <p:nvPr/>
          </p:nvSpPr>
          <p:spPr>
            <a:xfrm>
              <a:off x="6838122" y="6396335"/>
              <a:ext cx="8819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400" dirty="0">
                  <a:latin typeface="Bookman Old Style" panose="02050604050505020204" pitchFamily="18" charset="0"/>
                </a:rPr>
                <a:t>Split</a:t>
              </a:r>
            </a:p>
          </p:txBody>
        </p:sp>
      </p:grpSp>
      <p:sp>
        <p:nvSpPr>
          <p:cNvPr id="13" name="Rezervirano mjesto sadržaja 4">
            <a:extLst>
              <a:ext uri="{FF2B5EF4-FFF2-40B4-BE49-F238E27FC236}">
                <a16:creationId xmlns:a16="http://schemas.microsoft.com/office/drawing/2014/main" xmlns="" id="{0E70B464-C759-4FC1-9556-109DE8543D8C}"/>
              </a:ext>
            </a:extLst>
          </p:cNvPr>
          <p:cNvSpPr txBox="1">
            <a:spLocks/>
          </p:cNvSpPr>
          <p:nvPr/>
        </p:nvSpPr>
        <p:spPr>
          <a:xfrm>
            <a:off x="304800" y="367748"/>
            <a:ext cx="8534400" cy="61225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hr-HR" b="1" dirty="0">
                <a:latin typeface="Bookman Old Style" panose="02050604050505020204" pitchFamily="18" charset="0"/>
              </a:rPr>
              <a:t>Temperature u Zagrebu i </a:t>
            </a:r>
            <a:r>
              <a:rPr lang="hr-HR" b="1" dirty="0" smtClean="0">
                <a:latin typeface="Bookman Old Style" panose="02050604050505020204" pitchFamily="18" charset="0"/>
              </a:rPr>
              <a:t>Splitu </a:t>
            </a:r>
            <a:r>
              <a:rPr lang="hr-HR" b="1" dirty="0">
                <a:latin typeface="Bookman Old Style" panose="02050604050505020204" pitchFamily="18" charset="0"/>
              </a:rPr>
              <a:t>su </a:t>
            </a:r>
            <a:r>
              <a:rPr lang="hr-HR" b="1" dirty="0" smtClean="0">
                <a:latin typeface="Bookman Old Style" panose="02050604050505020204" pitchFamily="18" charset="0"/>
              </a:rPr>
              <a:t>na suprotnim stranama u odnosu na </a:t>
            </a:r>
            <a:r>
              <a:rPr lang="hr-HR" b="1" dirty="0">
                <a:latin typeface="Bookman Old Style" panose="02050604050505020204" pitchFamily="18" charset="0"/>
              </a:rPr>
              <a:t>0°C.</a:t>
            </a:r>
          </a:p>
          <a:p>
            <a:pPr algn="just">
              <a:lnSpc>
                <a:spcPct val="150000"/>
              </a:lnSpc>
            </a:pPr>
            <a:r>
              <a:rPr lang="hr-HR" b="1" dirty="0" smtClean="0">
                <a:latin typeface="Bookman Old Style" panose="02050604050505020204" pitchFamily="18" charset="0"/>
              </a:rPr>
              <a:t>Da bi došla na 0°C, temperatura </a:t>
            </a:r>
            <a:r>
              <a:rPr lang="hr-HR" b="1" dirty="0">
                <a:latin typeface="Bookman Old Style" panose="02050604050505020204" pitchFamily="18" charset="0"/>
              </a:rPr>
              <a:t>se na </a:t>
            </a:r>
            <a:r>
              <a:rPr lang="hr-HR" b="1" u="sng" dirty="0">
                <a:latin typeface="Bookman Old Style" panose="02050604050505020204" pitchFamily="18" charset="0"/>
              </a:rPr>
              <a:t>prvom</a:t>
            </a:r>
            <a:r>
              <a:rPr lang="hr-HR" b="1" dirty="0">
                <a:latin typeface="Bookman Old Style" panose="02050604050505020204" pitchFamily="18" charset="0"/>
              </a:rPr>
              <a:t> termometru treba </a:t>
            </a:r>
            <a:endParaRPr lang="hr-HR" b="1" dirty="0" smtClean="0">
              <a:latin typeface="Bookman Old Style" panose="020506040505050202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hr-HR" b="1" dirty="0" smtClean="0">
                <a:latin typeface="Bookman Old Style" panose="02050604050505020204" pitchFamily="18" charset="0"/>
              </a:rPr>
              <a:t>Da bi došla na 0°C, temperatura </a:t>
            </a:r>
            <a:r>
              <a:rPr lang="hr-HR" b="1" dirty="0">
                <a:latin typeface="Bookman Old Style" panose="02050604050505020204" pitchFamily="18" charset="0"/>
              </a:rPr>
              <a:t>se na </a:t>
            </a:r>
            <a:r>
              <a:rPr lang="hr-HR" b="1" u="sng" dirty="0">
                <a:latin typeface="Bookman Old Style" panose="02050604050505020204" pitchFamily="18" charset="0"/>
              </a:rPr>
              <a:t>drugom</a:t>
            </a:r>
            <a:r>
              <a:rPr lang="hr-HR" b="1" dirty="0">
                <a:latin typeface="Bookman Old Style" panose="02050604050505020204" pitchFamily="18" charset="0"/>
              </a:rPr>
              <a:t> termometru </a:t>
            </a:r>
            <a:r>
              <a:rPr lang="hr-HR" b="1" dirty="0" smtClean="0">
                <a:latin typeface="Bookman Old Style" panose="02050604050505020204" pitchFamily="18" charset="0"/>
              </a:rPr>
              <a:t>treba</a:t>
            </a:r>
          </a:p>
          <a:p>
            <a:pPr algn="just">
              <a:lnSpc>
                <a:spcPct val="150000"/>
              </a:lnSpc>
            </a:pPr>
            <a:endParaRPr lang="hr-HR" b="1" dirty="0">
              <a:latin typeface="Bookman Old Style" panose="02050604050505020204" pitchFamily="18" charset="0"/>
            </a:endParaRPr>
          </a:p>
        </p:txBody>
      </p:sp>
      <p:sp>
        <p:nvSpPr>
          <p:cNvPr id="14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3261931" y="3048606"/>
            <a:ext cx="3242229" cy="725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r-HR" sz="2400" b="1" u="sng" dirty="0">
                <a:latin typeface="Bookman Old Style" panose="02050604050505020204" pitchFamily="18" charset="0"/>
              </a:rPr>
              <a:t>podići</a:t>
            </a:r>
            <a:r>
              <a:rPr lang="hr-HR" sz="2400" b="1" dirty="0">
                <a:latin typeface="Bookman Old Style" panose="02050604050505020204" pitchFamily="18" charset="0"/>
              </a:rPr>
              <a:t> za 10°C</a:t>
            </a:r>
            <a:r>
              <a:rPr lang="hr-HR" sz="2400" b="1" dirty="0" smtClean="0">
                <a:latin typeface="Bookman Old Style" panose="02050604050505020204" pitchFamily="18" charset="0"/>
              </a:rPr>
              <a:t>.</a:t>
            </a:r>
            <a:endParaRPr lang="hr-HR" sz="2400" b="1" dirty="0">
              <a:latin typeface="Bookman Old Style" panose="02050604050505020204" pitchFamily="18" charset="0"/>
            </a:endParaRPr>
          </a:p>
        </p:txBody>
      </p:sp>
      <p:sp>
        <p:nvSpPr>
          <p:cNvPr id="15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3231458" y="4274391"/>
            <a:ext cx="3242229" cy="725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r-HR" sz="2400" b="1" u="sng" dirty="0">
                <a:latin typeface="Bookman Old Style" panose="02050604050505020204" pitchFamily="18" charset="0"/>
              </a:rPr>
              <a:t>s</a:t>
            </a:r>
            <a:r>
              <a:rPr lang="hr-HR" sz="2400" b="1" u="sng" dirty="0" smtClean="0">
                <a:latin typeface="Bookman Old Style" panose="02050604050505020204" pitchFamily="18" charset="0"/>
              </a:rPr>
              <a:t>pustiti</a:t>
            </a:r>
            <a:r>
              <a:rPr lang="hr-HR" sz="2400" b="1" dirty="0" smtClean="0">
                <a:latin typeface="Bookman Old Style" panose="02050604050505020204" pitchFamily="18" charset="0"/>
              </a:rPr>
              <a:t> za </a:t>
            </a:r>
            <a:r>
              <a:rPr lang="hr-HR" sz="2400" b="1" dirty="0">
                <a:latin typeface="Bookman Old Style" panose="02050604050505020204" pitchFamily="18" charset="0"/>
              </a:rPr>
              <a:t>10°C</a:t>
            </a:r>
            <a:r>
              <a:rPr lang="hr-HR" sz="2400" b="1" dirty="0" smtClean="0">
                <a:latin typeface="Bookman Old Style" panose="02050604050505020204" pitchFamily="18" charset="0"/>
              </a:rPr>
              <a:t>.</a:t>
            </a:r>
            <a:endParaRPr lang="hr-HR" sz="24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8182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  <p:bldP spid="14" grpId="0" build="p"/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942E2AE-C35C-48AC-9D19-4D24753B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SUPROTNI BROJEVI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77107"/>
            <a:ext cx="8686800" cy="516987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Cijeli </a:t>
            </a:r>
            <a:r>
              <a:rPr lang="hr-HR" dirty="0" smtClean="0"/>
              <a:t>brojevi, koji su na </a:t>
            </a:r>
            <a:r>
              <a:rPr lang="hr-HR" dirty="0"/>
              <a:t>brojevnom pravcu smješteni </a:t>
            </a:r>
            <a:r>
              <a:rPr lang="hr-HR" dirty="0" smtClean="0"/>
              <a:t>simetrično </a:t>
            </a:r>
            <a:r>
              <a:rPr lang="hr-HR" dirty="0"/>
              <a:t>u odnosu na nulu, </a:t>
            </a:r>
            <a:r>
              <a:rPr lang="hr-HR" dirty="0" smtClean="0"/>
              <a:t>nazivaju se </a:t>
            </a:r>
            <a:r>
              <a:rPr lang="hr-HR" u="sng" dirty="0">
                <a:solidFill>
                  <a:srgbClr val="FF0000"/>
                </a:solidFill>
              </a:rPr>
              <a:t>suprotni brojevi</a:t>
            </a:r>
            <a:r>
              <a:rPr lang="hr-HR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 smtClean="0"/>
              <a:t>Suprotni brojevi su na brojevnom pravcu jednako </a:t>
            </a:r>
            <a:r>
              <a:rPr lang="hr-HR" dirty="0"/>
              <a:t>udaljeni od 0 </a:t>
            </a:r>
            <a:r>
              <a:rPr lang="hr-HR" dirty="0" smtClean="0"/>
              <a:t>i na suprotnim su stranama od nule.</a:t>
            </a:r>
            <a:endParaRPr lang="hr-HR" dirty="0"/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20212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942E2AE-C35C-48AC-9D19-4D24753B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SUPROTNI BROJEVI</a:t>
            </a:r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308" y="1469157"/>
            <a:ext cx="848247" cy="72540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hr-HR" dirty="0" smtClean="0"/>
              <a:t>Npr.</a:t>
            </a:r>
            <a:endParaRPr lang="hr-HR" dirty="0"/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</p:txBody>
      </p:sp>
      <p:grpSp>
        <p:nvGrpSpPr>
          <p:cNvPr id="54" name="Grupa 53"/>
          <p:cNvGrpSpPr/>
          <p:nvPr/>
        </p:nvGrpSpPr>
        <p:grpSpPr>
          <a:xfrm>
            <a:off x="704247" y="2665019"/>
            <a:ext cx="7660525" cy="552281"/>
            <a:chOff x="704247" y="2871745"/>
            <a:chExt cx="7660525" cy="552281"/>
          </a:xfrm>
        </p:grpSpPr>
        <p:cxnSp>
          <p:nvCxnSpPr>
            <p:cNvPr id="7" name="Ravni poveznik sa strelicom 6"/>
            <p:cNvCxnSpPr/>
            <p:nvPr/>
          </p:nvCxnSpPr>
          <p:spPr>
            <a:xfrm>
              <a:off x="715617" y="2949934"/>
              <a:ext cx="764915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ni poveznik 8"/>
            <p:cNvCxnSpPr/>
            <p:nvPr/>
          </p:nvCxnSpPr>
          <p:spPr>
            <a:xfrm>
              <a:off x="914401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/>
            <p:cNvCxnSpPr/>
            <p:nvPr/>
          </p:nvCxnSpPr>
          <p:spPr>
            <a:xfrm>
              <a:off x="1413805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>
            <a:xfrm>
              <a:off x="1913209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>
              <a:off x="2412613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>
              <a:off x="2912017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27"/>
            <p:cNvCxnSpPr/>
            <p:nvPr/>
          </p:nvCxnSpPr>
          <p:spPr>
            <a:xfrm>
              <a:off x="3411421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>
              <a:off x="3910825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vni poveznik 29"/>
            <p:cNvCxnSpPr/>
            <p:nvPr/>
          </p:nvCxnSpPr>
          <p:spPr>
            <a:xfrm>
              <a:off x="4410229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4909633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avni poveznik 31"/>
            <p:cNvCxnSpPr/>
            <p:nvPr/>
          </p:nvCxnSpPr>
          <p:spPr>
            <a:xfrm>
              <a:off x="5409037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avni poveznik 32"/>
            <p:cNvCxnSpPr/>
            <p:nvPr/>
          </p:nvCxnSpPr>
          <p:spPr>
            <a:xfrm>
              <a:off x="5908441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avni poveznik 33"/>
            <p:cNvCxnSpPr/>
            <p:nvPr/>
          </p:nvCxnSpPr>
          <p:spPr>
            <a:xfrm>
              <a:off x="6407845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avni poveznik 34"/>
            <p:cNvCxnSpPr/>
            <p:nvPr/>
          </p:nvCxnSpPr>
          <p:spPr>
            <a:xfrm>
              <a:off x="6907249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>
              <a:off x="7406653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>
              <a:off x="7906062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kstniOkvir 37"/>
            <p:cNvSpPr txBox="1"/>
            <p:nvPr/>
          </p:nvSpPr>
          <p:spPr>
            <a:xfrm>
              <a:off x="704247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-7</a:t>
              </a:r>
              <a:endParaRPr lang="hr-HR" dirty="0"/>
            </a:p>
          </p:txBody>
        </p:sp>
        <p:sp>
          <p:nvSpPr>
            <p:cNvPr id="39" name="TekstniOkvir 38"/>
            <p:cNvSpPr txBox="1"/>
            <p:nvPr/>
          </p:nvSpPr>
          <p:spPr>
            <a:xfrm>
              <a:off x="1645280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-5</a:t>
              </a:r>
              <a:endParaRPr lang="hr-HR" dirty="0"/>
            </a:p>
          </p:txBody>
        </p:sp>
        <p:sp>
          <p:nvSpPr>
            <p:cNvPr id="40" name="TekstniOkvir 39"/>
            <p:cNvSpPr txBox="1"/>
            <p:nvPr/>
          </p:nvSpPr>
          <p:spPr>
            <a:xfrm>
              <a:off x="1166079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-6</a:t>
              </a:r>
              <a:endParaRPr lang="hr-HR" dirty="0"/>
            </a:p>
          </p:txBody>
        </p:sp>
        <p:sp>
          <p:nvSpPr>
            <p:cNvPr id="41" name="TekstniOkvir 40"/>
            <p:cNvSpPr txBox="1"/>
            <p:nvPr/>
          </p:nvSpPr>
          <p:spPr>
            <a:xfrm>
              <a:off x="2680258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-3</a:t>
              </a:r>
              <a:endParaRPr lang="hr-HR" dirty="0"/>
            </a:p>
          </p:txBody>
        </p:sp>
        <p:sp>
          <p:nvSpPr>
            <p:cNvPr id="42" name="TekstniOkvir 41"/>
            <p:cNvSpPr txBox="1"/>
            <p:nvPr/>
          </p:nvSpPr>
          <p:spPr>
            <a:xfrm>
              <a:off x="2154818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-4</a:t>
              </a:r>
              <a:endParaRPr lang="hr-HR" dirty="0"/>
            </a:p>
          </p:txBody>
        </p:sp>
        <p:sp>
          <p:nvSpPr>
            <p:cNvPr id="43" name="TekstniOkvir 42"/>
            <p:cNvSpPr txBox="1"/>
            <p:nvPr/>
          </p:nvSpPr>
          <p:spPr>
            <a:xfrm>
              <a:off x="3157992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-2</a:t>
              </a:r>
              <a:endParaRPr lang="hr-HR" dirty="0"/>
            </a:p>
          </p:txBody>
        </p:sp>
        <p:sp>
          <p:nvSpPr>
            <p:cNvPr id="44" name="TekstniOkvir 43"/>
            <p:cNvSpPr txBox="1"/>
            <p:nvPr/>
          </p:nvSpPr>
          <p:spPr>
            <a:xfrm>
              <a:off x="3667530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-1</a:t>
              </a:r>
              <a:endParaRPr lang="hr-HR" dirty="0"/>
            </a:p>
          </p:txBody>
        </p:sp>
        <p:sp>
          <p:nvSpPr>
            <p:cNvPr id="45" name="TekstniOkvir 44"/>
            <p:cNvSpPr txBox="1"/>
            <p:nvPr/>
          </p:nvSpPr>
          <p:spPr>
            <a:xfrm>
              <a:off x="4256578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0</a:t>
              </a:r>
            </a:p>
          </p:txBody>
        </p:sp>
        <p:sp>
          <p:nvSpPr>
            <p:cNvPr id="46" name="TekstniOkvir 45"/>
            <p:cNvSpPr txBox="1"/>
            <p:nvPr/>
          </p:nvSpPr>
          <p:spPr>
            <a:xfrm>
              <a:off x="4752652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1</a:t>
              </a:r>
              <a:endParaRPr lang="hr-HR" dirty="0"/>
            </a:p>
          </p:txBody>
        </p:sp>
        <p:sp>
          <p:nvSpPr>
            <p:cNvPr id="47" name="TekstniOkvir 46"/>
            <p:cNvSpPr txBox="1"/>
            <p:nvPr/>
          </p:nvSpPr>
          <p:spPr>
            <a:xfrm>
              <a:off x="5248726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2</a:t>
              </a:r>
            </a:p>
          </p:txBody>
        </p:sp>
        <p:sp>
          <p:nvSpPr>
            <p:cNvPr id="48" name="TekstniOkvir 47"/>
            <p:cNvSpPr txBox="1"/>
            <p:nvPr/>
          </p:nvSpPr>
          <p:spPr>
            <a:xfrm>
              <a:off x="5744800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3</a:t>
              </a:r>
            </a:p>
          </p:txBody>
        </p:sp>
        <p:sp>
          <p:nvSpPr>
            <p:cNvPr id="49" name="TekstniOkvir 48"/>
            <p:cNvSpPr txBox="1"/>
            <p:nvPr/>
          </p:nvSpPr>
          <p:spPr>
            <a:xfrm>
              <a:off x="6248825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4</a:t>
              </a:r>
            </a:p>
          </p:txBody>
        </p:sp>
        <p:sp>
          <p:nvSpPr>
            <p:cNvPr id="50" name="TekstniOkvir 49"/>
            <p:cNvSpPr txBox="1"/>
            <p:nvPr/>
          </p:nvSpPr>
          <p:spPr>
            <a:xfrm>
              <a:off x="6759334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5</a:t>
              </a:r>
            </a:p>
          </p:txBody>
        </p:sp>
        <p:sp>
          <p:nvSpPr>
            <p:cNvPr id="51" name="TekstniOkvir 50"/>
            <p:cNvSpPr txBox="1"/>
            <p:nvPr/>
          </p:nvSpPr>
          <p:spPr>
            <a:xfrm>
              <a:off x="7247457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6</a:t>
              </a:r>
            </a:p>
          </p:txBody>
        </p:sp>
        <p:sp>
          <p:nvSpPr>
            <p:cNvPr id="52" name="TekstniOkvir 51"/>
            <p:cNvSpPr txBox="1"/>
            <p:nvPr/>
          </p:nvSpPr>
          <p:spPr>
            <a:xfrm>
              <a:off x="7743536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7</a:t>
              </a:r>
            </a:p>
          </p:txBody>
        </p:sp>
      </p:grpSp>
      <p:sp>
        <p:nvSpPr>
          <p:cNvPr id="55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85590" y="3505944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Suprotni broj broja  </a:t>
            </a:r>
            <a:r>
              <a:rPr lang="hr-HR" dirty="0" smtClean="0">
                <a:solidFill>
                  <a:srgbClr val="FF0000"/>
                </a:solidFill>
              </a:rPr>
              <a:t>2</a:t>
            </a:r>
            <a:r>
              <a:rPr lang="hr-HR" dirty="0" smtClean="0"/>
              <a:t>  je ____.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57" name="Luk 56"/>
          <p:cNvSpPr/>
          <p:nvPr/>
        </p:nvSpPr>
        <p:spPr>
          <a:xfrm>
            <a:off x="4442900" y="2218414"/>
            <a:ext cx="966138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8" name="Luk 57"/>
          <p:cNvSpPr/>
          <p:nvPr/>
        </p:nvSpPr>
        <p:spPr>
          <a:xfrm flipH="1">
            <a:off x="3411421" y="2218414"/>
            <a:ext cx="966138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9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4841928" y="3499246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FF0000"/>
                </a:solidFill>
              </a:rPr>
              <a:t>-2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60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86921" y="4103600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Suprotni broj broja  </a:t>
            </a:r>
            <a:r>
              <a:rPr lang="hr-HR" dirty="0" smtClean="0">
                <a:solidFill>
                  <a:srgbClr val="0000CC"/>
                </a:solidFill>
              </a:rPr>
              <a:t>-2</a:t>
            </a:r>
            <a:r>
              <a:rPr lang="hr-HR" dirty="0" smtClean="0"/>
              <a:t>  je 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61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5010230" y="4096902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0000CC"/>
                </a:solidFill>
              </a:rPr>
              <a:t>2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0000CC"/>
              </a:solidFill>
            </a:endParaRPr>
          </a:p>
        </p:txBody>
      </p:sp>
      <p:sp>
        <p:nvSpPr>
          <p:cNvPr id="62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78970" y="4676072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Suprotni broj broja  </a:t>
            </a:r>
            <a:r>
              <a:rPr lang="hr-HR" dirty="0" smtClean="0">
                <a:solidFill>
                  <a:srgbClr val="FF0000"/>
                </a:solidFill>
              </a:rPr>
              <a:t>5</a:t>
            </a:r>
            <a:r>
              <a:rPr lang="hr-HR" dirty="0" smtClean="0"/>
              <a:t>  je ____.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63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4835308" y="4669374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FF0000"/>
                </a:solidFill>
              </a:rPr>
              <a:t>-5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64" name="Luk 63"/>
          <p:cNvSpPr/>
          <p:nvPr/>
        </p:nvSpPr>
        <p:spPr>
          <a:xfrm>
            <a:off x="4444231" y="2156137"/>
            <a:ext cx="2463018" cy="1022834"/>
          </a:xfrm>
          <a:prstGeom prst="arc">
            <a:avLst>
              <a:gd name="adj1" fmla="val 11089130"/>
              <a:gd name="adj2" fmla="val 21427403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5" name="Luk 64"/>
          <p:cNvSpPr/>
          <p:nvPr/>
        </p:nvSpPr>
        <p:spPr>
          <a:xfrm flipH="1">
            <a:off x="1913208" y="2156137"/>
            <a:ext cx="2465681" cy="1022834"/>
          </a:xfrm>
          <a:prstGeom prst="arc">
            <a:avLst>
              <a:gd name="adj1" fmla="val 11077165"/>
              <a:gd name="adj2" fmla="val 21454056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6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96203" y="5273728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Suprotni broj broja  </a:t>
            </a:r>
            <a:r>
              <a:rPr lang="hr-HR" dirty="0" smtClean="0">
                <a:solidFill>
                  <a:srgbClr val="0000CC"/>
                </a:solidFill>
              </a:rPr>
              <a:t>-6</a:t>
            </a:r>
            <a:r>
              <a:rPr lang="hr-HR" dirty="0" smtClean="0"/>
              <a:t>  je 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67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5019512" y="5267030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solidFill>
                  <a:srgbClr val="0000CC"/>
                </a:solidFill>
              </a:rPr>
              <a:t>6</a:t>
            </a:r>
            <a:endParaRPr lang="hr-HR" dirty="0" smtClean="0">
              <a:solidFill>
                <a:srgbClr val="0000CC"/>
              </a:solidFill>
            </a:endParaRP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0000CC"/>
              </a:solidFill>
            </a:endParaRPr>
          </a:p>
        </p:txBody>
      </p:sp>
      <p:sp>
        <p:nvSpPr>
          <p:cNvPr id="68" name="Luk 67"/>
          <p:cNvSpPr/>
          <p:nvPr/>
        </p:nvSpPr>
        <p:spPr>
          <a:xfrm>
            <a:off x="4445561" y="2022300"/>
            <a:ext cx="2961091" cy="1356987"/>
          </a:xfrm>
          <a:prstGeom prst="arc">
            <a:avLst>
              <a:gd name="adj1" fmla="val 11089130"/>
              <a:gd name="adj2" fmla="val 21427403"/>
            </a:avLst>
          </a:prstGeom>
          <a:ln w="19050">
            <a:solidFill>
              <a:srgbClr val="0000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ln>
                <a:solidFill>
                  <a:srgbClr val="0000CC"/>
                </a:solidFill>
              </a:ln>
            </a:endParaRPr>
          </a:p>
        </p:txBody>
      </p:sp>
      <p:sp>
        <p:nvSpPr>
          <p:cNvPr id="69" name="Luk 68"/>
          <p:cNvSpPr/>
          <p:nvPr/>
        </p:nvSpPr>
        <p:spPr>
          <a:xfrm flipH="1">
            <a:off x="1413805" y="2014349"/>
            <a:ext cx="2966414" cy="1356987"/>
          </a:xfrm>
          <a:prstGeom prst="arc">
            <a:avLst>
              <a:gd name="adj1" fmla="val 11077165"/>
              <a:gd name="adj2" fmla="val 21454056"/>
            </a:avLst>
          </a:prstGeom>
          <a:ln w="19050">
            <a:solidFill>
              <a:srgbClr val="0000CC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2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88252" y="5854151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Suprotni broj broja  </a:t>
            </a:r>
            <a:r>
              <a:rPr lang="hr-HR" dirty="0">
                <a:solidFill>
                  <a:srgbClr val="FF0000"/>
                </a:solidFill>
              </a:rPr>
              <a:t>0</a:t>
            </a:r>
            <a:r>
              <a:rPr lang="hr-HR" dirty="0" smtClean="0"/>
              <a:t>  je 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73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4868443" y="5847453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solidFill>
                  <a:srgbClr val="FF0000"/>
                </a:solidFill>
              </a:rPr>
              <a:t>0</a:t>
            </a:r>
            <a:endParaRPr lang="hr-HR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8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5" grpId="0" build="p"/>
      <p:bldP spid="57" grpId="0" animBg="1"/>
      <p:bldP spid="57" grpId="1" animBg="1"/>
      <p:bldP spid="58" grpId="0" animBg="1"/>
      <p:bldP spid="58" grpId="1" animBg="1"/>
      <p:bldP spid="59" grpId="0" build="p"/>
      <p:bldP spid="60" grpId="0" build="p"/>
      <p:bldP spid="61" grpId="0" build="p"/>
      <p:bldP spid="62" grpId="0" build="p"/>
      <p:bldP spid="63" grpId="0" build="p"/>
      <p:bldP spid="64" grpId="0" animBg="1"/>
      <p:bldP spid="64" grpId="1" animBg="1"/>
      <p:bldP spid="65" grpId="0" animBg="1"/>
      <p:bldP spid="65" grpId="1" animBg="1"/>
      <p:bldP spid="66" grpId="0" build="p"/>
      <p:bldP spid="67" grpId="0" build="p"/>
      <p:bldP spid="68" grpId="0" animBg="1"/>
      <p:bldP spid="68" grpId="1" animBg="1"/>
      <p:bldP spid="69" grpId="0" animBg="1"/>
      <p:bldP spid="69" grpId="1" animBg="1"/>
      <p:bldP spid="72" grpId="0" build="p"/>
      <p:bldP spid="7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xmlns="" id="{1E150AFE-36F2-41AB-B2C1-C6418BDE1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12975" y="185530"/>
            <a:ext cx="4545496" cy="649356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b="1" dirty="0"/>
              <a:t>Na kojoj visini leti </a:t>
            </a:r>
            <a:r>
              <a:rPr lang="hr-HR" b="1" dirty="0" smtClean="0"/>
              <a:t>ptica?</a:t>
            </a:r>
            <a:br>
              <a:rPr lang="hr-HR" b="1" dirty="0" smtClean="0"/>
            </a:br>
            <a:r>
              <a:rPr lang="hr-HR" b="1" dirty="0" smtClean="0"/>
              <a:t>Na </a:t>
            </a:r>
            <a:r>
              <a:rPr lang="hr-HR" b="1" dirty="0"/>
              <a:t>kojoj dubini pliva riba?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Ptica leti na visini od 20 </a:t>
            </a:r>
            <a:r>
              <a:rPr lang="hr-HR" i="1" dirty="0"/>
              <a:t>m</a:t>
            </a:r>
            <a:r>
              <a:rPr lang="hr-HR" dirty="0"/>
              <a:t> iznad površine mora, a riba pliva na dubini od 20 </a:t>
            </a:r>
            <a:r>
              <a:rPr lang="hr-HR" i="1" dirty="0"/>
              <a:t>m</a:t>
            </a:r>
            <a:r>
              <a:rPr lang="hr-HR" dirty="0"/>
              <a:t> ispod površine mora.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b="1" dirty="0"/>
              <a:t>Koliko je svaka od njih udaljena od površine mora?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Jednako su udaljene od površine </a:t>
            </a:r>
            <a:r>
              <a:rPr lang="hr-HR"/>
              <a:t>mora</a:t>
            </a:r>
            <a:r>
              <a:rPr lang="hr-HR" smtClean="0"/>
              <a:t>, </a:t>
            </a:r>
            <a:r>
              <a:rPr lang="hr-HR" dirty="0"/>
              <a:t>20 </a:t>
            </a:r>
            <a:r>
              <a:rPr lang="hr-HR" i="1" dirty="0"/>
              <a:t>m</a:t>
            </a:r>
            <a:r>
              <a:rPr lang="hr-HR" dirty="0"/>
              <a:t>.</a:t>
            </a:r>
          </a:p>
        </p:txBody>
      </p:sp>
      <p:grpSp>
        <p:nvGrpSpPr>
          <p:cNvPr id="13" name="Grupa 12"/>
          <p:cNvGrpSpPr/>
          <p:nvPr/>
        </p:nvGrpSpPr>
        <p:grpSpPr>
          <a:xfrm>
            <a:off x="201706" y="407005"/>
            <a:ext cx="3814482" cy="5977464"/>
            <a:chOff x="201706" y="407005"/>
            <a:chExt cx="3814482" cy="5977464"/>
          </a:xfrm>
        </p:grpSpPr>
        <p:grpSp>
          <p:nvGrpSpPr>
            <p:cNvPr id="14" name="Grupa 13"/>
            <p:cNvGrpSpPr/>
            <p:nvPr/>
          </p:nvGrpSpPr>
          <p:grpSpPr>
            <a:xfrm>
              <a:off x="201706" y="407005"/>
              <a:ext cx="3814482" cy="5977464"/>
              <a:chOff x="609600" y="352112"/>
              <a:chExt cx="3478306" cy="5790187"/>
            </a:xfrm>
          </p:grpSpPr>
          <p:sp>
            <p:nvSpPr>
              <p:cNvPr id="48" name="Pravokutnik 47"/>
              <p:cNvSpPr/>
              <p:nvPr/>
            </p:nvSpPr>
            <p:spPr>
              <a:xfrm>
                <a:off x="609600" y="352112"/>
                <a:ext cx="3478306" cy="3090335"/>
              </a:xfrm>
              <a:prstGeom prst="rect">
                <a:avLst/>
              </a:prstGeom>
              <a:solidFill>
                <a:srgbClr val="CAEFF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9" name="Pravokutnik 48"/>
              <p:cNvSpPr/>
              <p:nvPr/>
            </p:nvSpPr>
            <p:spPr>
              <a:xfrm>
                <a:off x="609600" y="3433477"/>
                <a:ext cx="3478306" cy="270882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pic>
            <p:nvPicPr>
              <p:cNvPr id="50" name="Picture 8" descr="cloud%20clipart%20black%20and%20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9339" y="706455"/>
                <a:ext cx="1012216" cy="5364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6" name="Ravni poveznik 15"/>
            <p:cNvCxnSpPr/>
            <p:nvPr/>
          </p:nvCxnSpPr>
          <p:spPr>
            <a:xfrm>
              <a:off x="201706" y="591671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>
              <a:off x="201706" y="967598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>
            <a:xfrm>
              <a:off x="201706" y="1343525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>
            <a:xfrm>
              <a:off x="201706" y="1719452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>
              <a:off x="201706" y="2095379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>
              <a:off x="201706" y="2471306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>
            <a:xfrm>
              <a:off x="201706" y="2847233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>
            <a:xfrm>
              <a:off x="201706" y="3223160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>
            <a:xfrm>
              <a:off x="201706" y="3599087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/>
            <p:cNvCxnSpPr/>
            <p:nvPr/>
          </p:nvCxnSpPr>
          <p:spPr>
            <a:xfrm>
              <a:off x="201706" y="3975014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vni poveznik 25"/>
            <p:cNvCxnSpPr/>
            <p:nvPr/>
          </p:nvCxnSpPr>
          <p:spPr>
            <a:xfrm>
              <a:off x="201706" y="4350941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avni poveznik 26"/>
            <p:cNvCxnSpPr/>
            <p:nvPr/>
          </p:nvCxnSpPr>
          <p:spPr>
            <a:xfrm>
              <a:off x="201706" y="4726868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27"/>
            <p:cNvCxnSpPr/>
            <p:nvPr/>
          </p:nvCxnSpPr>
          <p:spPr>
            <a:xfrm>
              <a:off x="201706" y="5102795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>
              <a:off x="201706" y="5478722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vni poveznik 29"/>
            <p:cNvCxnSpPr/>
            <p:nvPr/>
          </p:nvCxnSpPr>
          <p:spPr>
            <a:xfrm>
              <a:off x="201706" y="5854649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201706" y="6230581"/>
              <a:ext cx="32272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kstniOkvir 31"/>
            <p:cNvSpPr txBox="1"/>
            <p:nvPr/>
          </p:nvSpPr>
          <p:spPr>
            <a:xfrm>
              <a:off x="576314" y="407005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kstniOkvir 32"/>
            <p:cNvSpPr txBox="1"/>
            <p:nvPr/>
          </p:nvSpPr>
          <p:spPr>
            <a:xfrm>
              <a:off x="576314" y="782932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35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kstniOkvir 33"/>
            <p:cNvSpPr txBox="1"/>
            <p:nvPr/>
          </p:nvSpPr>
          <p:spPr>
            <a:xfrm>
              <a:off x="576314" y="1158859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kstniOkvir 34"/>
            <p:cNvSpPr txBox="1"/>
            <p:nvPr/>
          </p:nvSpPr>
          <p:spPr>
            <a:xfrm>
              <a:off x="576314" y="1534786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kstniOkvir 35"/>
            <p:cNvSpPr txBox="1"/>
            <p:nvPr/>
          </p:nvSpPr>
          <p:spPr>
            <a:xfrm>
              <a:off x="576314" y="1910713"/>
              <a:ext cx="481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kstniOkvir 36"/>
            <p:cNvSpPr txBox="1"/>
            <p:nvPr/>
          </p:nvSpPr>
          <p:spPr>
            <a:xfrm>
              <a:off x="576314" y="2286640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kstniOkvir 37"/>
            <p:cNvSpPr txBox="1"/>
            <p:nvPr/>
          </p:nvSpPr>
          <p:spPr>
            <a:xfrm>
              <a:off x="576314" y="2662567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kstniOkvir 38"/>
            <p:cNvSpPr txBox="1"/>
            <p:nvPr/>
          </p:nvSpPr>
          <p:spPr>
            <a:xfrm>
              <a:off x="576314" y="3038494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40" name="TekstniOkvir 39"/>
            <p:cNvSpPr txBox="1"/>
            <p:nvPr/>
          </p:nvSpPr>
          <p:spPr>
            <a:xfrm>
              <a:off x="576314" y="3414421"/>
              <a:ext cx="298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kstniOkvir 40"/>
            <p:cNvSpPr txBox="1"/>
            <p:nvPr/>
          </p:nvSpPr>
          <p:spPr>
            <a:xfrm>
              <a:off x="576314" y="3790348"/>
              <a:ext cx="3674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kstniOkvir 41"/>
            <p:cNvSpPr txBox="1"/>
            <p:nvPr/>
          </p:nvSpPr>
          <p:spPr>
            <a:xfrm>
              <a:off x="576314" y="4166275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-10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kstniOkvir 42"/>
            <p:cNvSpPr txBox="1"/>
            <p:nvPr/>
          </p:nvSpPr>
          <p:spPr>
            <a:xfrm>
              <a:off x="576314" y="4542202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-15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kstniOkvir 43"/>
            <p:cNvSpPr txBox="1"/>
            <p:nvPr/>
          </p:nvSpPr>
          <p:spPr>
            <a:xfrm>
              <a:off x="576313" y="4918129"/>
              <a:ext cx="5532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-20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kstniOkvir 44"/>
            <p:cNvSpPr txBox="1"/>
            <p:nvPr/>
          </p:nvSpPr>
          <p:spPr>
            <a:xfrm>
              <a:off x="576314" y="5294056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-25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kstniOkvir 45"/>
            <p:cNvSpPr txBox="1"/>
            <p:nvPr/>
          </p:nvSpPr>
          <p:spPr>
            <a:xfrm>
              <a:off x="576314" y="5669983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-30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kstniOkvir 46"/>
            <p:cNvSpPr txBox="1"/>
            <p:nvPr/>
          </p:nvSpPr>
          <p:spPr>
            <a:xfrm>
              <a:off x="576314" y="6045915"/>
              <a:ext cx="4812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1600" b="1" smtClean="0">
                  <a:latin typeface="Arial" panose="020B0604020202020204" pitchFamily="34" charset="0"/>
                  <a:cs typeface="Arial" panose="020B0604020202020204" pitchFamily="34" charset="0"/>
                </a:rPr>
                <a:t>-35</a:t>
              </a:r>
              <a:endParaRPr lang="hr-HR"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51" name="Slika 50">
            <a:extLst>
              <a:ext uri="{FF2B5EF4-FFF2-40B4-BE49-F238E27FC236}">
                <a16:creationId xmlns:a16="http://schemas.microsoft.com/office/drawing/2014/main" xmlns="" id="{A0E3E613-4D58-429D-B9AD-7EB06682BA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872" y="4808950"/>
            <a:ext cx="807170" cy="556911"/>
          </a:xfrm>
          <a:prstGeom prst="rect">
            <a:avLst/>
          </a:prstGeom>
        </p:spPr>
      </p:pic>
      <p:pic>
        <p:nvPicPr>
          <p:cNvPr id="52" name="Slika 51">
            <a:extLst>
              <a:ext uri="{FF2B5EF4-FFF2-40B4-BE49-F238E27FC236}">
                <a16:creationId xmlns:a16="http://schemas.microsoft.com/office/drawing/2014/main" xmlns="" id="{1CEBE133-0260-400A-A0CB-E590B2BD7C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42" y="1769918"/>
            <a:ext cx="618338" cy="650922"/>
          </a:xfrm>
          <a:prstGeom prst="rect">
            <a:avLst/>
          </a:prstGeom>
        </p:spPr>
      </p:pic>
      <p:sp>
        <p:nvSpPr>
          <p:cNvPr id="53" name="Elipsa 52">
            <a:extLst>
              <a:ext uri="{FF2B5EF4-FFF2-40B4-BE49-F238E27FC236}">
                <a16:creationId xmlns:a16="http://schemas.microsoft.com/office/drawing/2014/main" xmlns="" id="{9A7C9C93-1DC3-478C-AAA8-A32D415522D5}"/>
              </a:ext>
            </a:extLst>
          </p:cNvPr>
          <p:cNvSpPr/>
          <p:nvPr/>
        </p:nvSpPr>
        <p:spPr>
          <a:xfrm>
            <a:off x="549810" y="1909801"/>
            <a:ext cx="465299" cy="3684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4" name="Elipsa 53">
            <a:extLst>
              <a:ext uri="{FF2B5EF4-FFF2-40B4-BE49-F238E27FC236}">
                <a16:creationId xmlns:a16="http://schemas.microsoft.com/office/drawing/2014/main" xmlns="" id="{77C70D0C-93CB-4DB3-8151-B3599380A37A}"/>
              </a:ext>
            </a:extLst>
          </p:cNvPr>
          <p:cNvSpPr/>
          <p:nvPr/>
        </p:nvSpPr>
        <p:spPr>
          <a:xfrm>
            <a:off x="597543" y="4903185"/>
            <a:ext cx="504760" cy="36843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05688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3" grpId="0" animBg="1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xmlns="" id="{343F2E8D-95E7-453C-A3A9-A63CF6473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086"/>
            <a:ext cx="7886700" cy="1325563"/>
          </a:xfrm>
        </p:spPr>
        <p:txBody>
          <a:bodyPr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APSOLUTNA VRIJEDNOST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9CE12537-D6E5-4D5F-8055-782CE64BF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213397"/>
            <a:ext cx="8550442" cy="46393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dirty="0"/>
              <a:t>Udaljenost nekog broja od </a:t>
            </a:r>
            <a:r>
              <a:rPr lang="hr-HR" dirty="0" smtClean="0"/>
              <a:t>broja 0 (</a:t>
            </a:r>
            <a:r>
              <a:rPr lang="hr-HR" dirty="0"/>
              <a:t>na brojevnom pravcu) zove </a:t>
            </a:r>
            <a:r>
              <a:rPr lang="hr-HR" dirty="0" smtClean="0"/>
              <a:t>se </a:t>
            </a:r>
            <a:r>
              <a:rPr lang="hr-HR" u="sng" dirty="0" smtClean="0">
                <a:solidFill>
                  <a:srgbClr val="FF0000"/>
                </a:solidFill>
              </a:rPr>
              <a:t>apsolutna </a:t>
            </a:r>
            <a:r>
              <a:rPr lang="hr-HR" u="sng" dirty="0">
                <a:solidFill>
                  <a:srgbClr val="FF0000"/>
                </a:solidFill>
              </a:rPr>
              <a:t>vrijednost</a:t>
            </a:r>
            <a:r>
              <a:rPr lang="hr-HR" dirty="0"/>
              <a:t> toga cijelog broja.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 smtClean="0"/>
              <a:t>Npr.</a:t>
            </a:r>
            <a:endParaRPr lang="hr-HR" dirty="0"/>
          </a:p>
        </p:txBody>
      </p:sp>
      <p:grpSp>
        <p:nvGrpSpPr>
          <p:cNvPr id="8" name="Grupa 7"/>
          <p:cNvGrpSpPr/>
          <p:nvPr/>
        </p:nvGrpSpPr>
        <p:grpSpPr>
          <a:xfrm>
            <a:off x="704247" y="4231366"/>
            <a:ext cx="7660525" cy="552281"/>
            <a:chOff x="704247" y="2871745"/>
            <a:chExt cx="7660525" cy="552281"/>
          </a:xfrm>
        </p:grpSpPr>
        <p:cxnSp>
          <p:nvCxnSpPr>
            <p:cNvPr id="9" name="Ravni poveznik sa strelicom 8"/>
            <p:cNvCxnSpPr/>
            <p:nvPr/>
          </p:nvCxnSpPr>
          <p:spPr>
            <a:xfrm>
              <a:off x="715617" y="2949934"/>
              <a:ext cx="764915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/>
            <p:cNvCxnSpPr/>
            <p:nvPr/>
          </p:nvCxnSpPr>
          <p:spPr>
            <a:xfrm>
              <a:off x="914401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>
            <a:xfrm>
              <a:off x="1413805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>
              <a:off x="1913209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>
              <a:off x="2412613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ni poveznik 13"/>
            <p:cNvCxnSpPr/>
            <p:nvPr/>
          </p:nvCxnSpPr>
          <p:spPr>
            <a:xfrm>
              <a:off x="2912017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ni poveznik 14"/>
            <p:cNvCxnSpPr/>
            <p:nvPr/>
          </p:nvCxnSpPr>
          <p:spPr>
            <a:xfrm>
              <a:off x="3411421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>
            <a:xfrm>
              <a:off x="3910825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>
              <a:off x="4410229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>
            <a:xfrm>
              <a:off x="4909633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>
            <a:xfrm>
              <a:off x="5409037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>
              <a:off x="5908441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>
              <a:off x="6407845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>
            <a:xfrm>
              <a:off x="6907249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>
            <a:xfrm>
              <a:off x="7406653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>
            <a:xfrm>
              <a:off x="7906062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kstniOkvir 24"/>
            <p:cNvSpPr txBox="1"/>
            <p:nvPr/>
          </p:nvSpPr>
          <p:spPr>
            <a:xfrm>
              <a:off x="704247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-7</a:t>
              </a:r>
              <a:endParaRPr lang="hr-HR" dirty="0"/>
            </a:p>
          </p:txBody>
        </p:sp>
        <p:sp>
          <p:nvSpPr>
            <p:cNvPr id="26" name="TekstniOkvir 25"/>
            <p:cNvSpPr txBox="1"/>
            <p:nvPr/>
          </p:nvSpPr>
          <p:spPr>
            <a:xfrm>
              <a:off x="1645280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-5</a:t>
              </a:r>
              <a:endParaRPr lang="hr-HR" dirty="0"/>
            </a:p>
          </p:txBody>
        </p:sp>
        <p:sp>
          <p:nvSpPr>
            <p:cNvPr id="27" name="TekstniOkvir 26"/>
            <p:cNvSpPr txBox="1"/>
            <p:nvPr/>
          </p:nvSpPr>
          <p:spPr>
            <a:xfrm>
              <a:off x="1166079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-6</a:t>
              </a:r>
              <a:endParaRPr lang="hr-HR" dirty="0"/>
            </a:p>
          </p:txBody>
        </p:sp>
        <p:sp>
          <p:nvSpPr>
            <p:cNvPr id="28" name="TekstniOkvir 27"/>
            <p:cNvSpPr txBox="1"/>
            <p:nvPr/>
          </p:nvSpPr>
          <p:spPr>
            <a:xfrm>
              <a:off x="2680258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-3</a:t>
              </a:r>
              <a:endParaRPr lang="hr-HR" dirty="0"/>
            </a:p>
          </p:txBody>
        </p:sp>
        <p:sp>
          <p:nvSpPr>
            <p:cNvPr id="29" name="TekstniOkvir 28"/>
            <p:cNvSpPr txBox="1"/>
            <p:nvPr/>
          </p:nvSpPr>
          <p:spPr>
            <a:xfrm>
              <a:off x="2154818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-4</a:t>
              </a:r>
              <a:endParaRPr lang="hr-HR" dirty="0"/>
            </a:p>
          </p:txBody>
        </p:sp>
        <p:sp>
          <p:nvSpPr>
            <p:cNvPr id="30" name="TekstniOkvir 29"/>
            <p:cNvSpPr txBox="1"/>
            <p:nvPr/>
          </p:nvSpPr>
          <p:spPr>
            <a:xfrm>
              <a:off x="3157992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-2</a:t>
              </a:r>
              <a:endParaRPr lang="hr-HR" dirty="0"/>
            </a:p>
          </p:txBody>
        </p:sp>
        <p:sp>
          <p:nvSpPr>
            <p:cNvPr id="31" name="TekstniOkvir 30"/>
            <p:cNvSpPr txBox="1"/>
            <p:nvPr/>
          </p:nvSpPr>
          <p:spPr>
            <a:xfrm>
              <a:off x="3667530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-1</a:t>
              </a:r>
              <a:endParaRPr lang="hr-HR" dirty="0"/>
            </a:p>
          </p:txBody>
        </p:sp>
        <p:sp>
          <p:nvSpPr>
            <p:cNvPr id="32" name="TekstniOkvir 31"/>
            <p:cNvSpPr txBox="1"/>
            <p:nvPr/>
          </p:nvSpPr>
          <p:spPr>
            <a:xfrm>
              <a:off x="4256578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0</a:t>
              </a:r>
            </a:p>
          </p:txBody>
        </p:sp>
        <p:sp>
          <p:nvSpPr>
            <p:cNvPr id="33" name="TekstniOkvir 32"/>
            <p:cNvSpPr txBox="1"/>
            <p:nvPr/>
          </p:nvSpPr>
          <p:spPr>
            <a:xfrm>
              <a:off x="4752652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1</a:t>
              </a:r>
              <a:endParaRPr lang="hr-HR" dirty="0"/>
            </a:p>
          </p:txBody>
        </p:sp>
        <p:sp>
          <p:nvSpPr>
            <p:cNvPr id="34" name="TekstniOkvir 33"/>
            <p:cNvSpPr txBox="1"/>
            <p:nvPr/>
          </p:nvSpPr>
          <p:spPr>
            <a:xfrm>
              <a:off x="5248726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2</a:t>
              </a:r>
            </a:p>
          </p:txBody>
        </p:sp>
        <p:sp>
          <p:nvSpPr>
            <p:cNvPr id="35" name="TekstniOkvir 34"/>
            <p:cNvSpPr txBox="1"/>
            <p:nvPr/>
          </p:nvSpPr>
          <p:spPr>
            <a:xfrm>
              <a:off x="5744800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3</a:t>
              </a:r>
            </a:p>
          </p:txBody>
        </p:sp>
        <p:sp>
          <p:nvSpPr>
            <p:cNvPr id="36" name="TekstniOkvir 35"/>
            <p:cNvSpPr txBox="1"/>
            <p:nvPr/>
          </p:nvSpPr>
          <p:spPr>
            <a:xfrm>
              <a:off x="6248825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4</a:t>
              </a:r>
            </a:p>
          </p:txBody>
        </p:sp>
        <p:sp>
          <p:nvSpPr>
            <p:cNvPr id="37" name="TekstniOkvir 36"/>
            <p:cNvSpPr txBox="1"/>
            <p:nvPr/>
          </p:nvSpPr>
          <p:spPr>
            <a:xfrm>
              <a:off x="6759334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5</a:t>
              </a:r>
            </a:p>
          </p:txBody>
        </p:sp>
        <p:sp>
          <p:nvSpPr>
            <p:cNvPr id="38" name="TekstniOkvir 37"/>
            <p:cNvSpPr txBox="1"/>
            <p:nvPr/>
          </p:nvSpPr>
          <p:spPr>
            <a:xfrm>
              <a:off x="7247457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6</a:t>
              </a:r>
            </a:p>
          </p:txBody>
        </p:sp>
        <p:sp>
          <p:nvSpPr>
            <p:cNvPr id="39" name="TekstniOkvir 38"/>
            <p:cNvSpPr txBox="1"/>
            <p:nvPr/>
          </p:nvSpPr>
          <p:spPr>
            <a:xfrm>
              <a:off x="7743536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7</a:t>
              </a:r>
            </a:p>
          </p:txBody>
        </p:sp>
      </p:grpSp>
      <p:sp>
        <p:nvSpPr>
          <p:cNvPr id="40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85590" y="4801957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Apsolutna vrijednost broja  </a:t>
            </a:r>
            <a:r>
              <a:rPr lang="hr-HR" dirty="0" smtClean="0">
                <a:solidFill>
                  <a:srgbClr val="FF0000"/>
                </a:solidFill>
              </a:rPr>
              <a:t>2</a:t>
            </a:r>
            <a:r>
              <a:rPr lang="hr-HR" dirty="0" smtClean="0"/>
              <a:t>  je 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41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6114088" y="4795259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006600"/>
                </a:solidFill>
              </a:rPr>
              <a:t>2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006600"/>
              </a:solidFill>
            </a:endParaRPr>
          </a:p>
        </p:txBody>
      </p:sp>
      <p:sp>
        <p:nvSpPr>
          <p:cNvPr id="42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86921" y="5399613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Apsolutna vrijednost</a:t>
            </a:r>
            <a:r>
              <a:rPr lang="hr-HR" dirty="0" smtClean="0"/>
              <a:t> broja  </a:t>
            </a:r>
            <a:r>
              <a:rPr lang="hr-HR" dirty="0" smtClean="0">
                <a:solidFill>
                  <a:srgbClr val="FF0000"/>
                </a:solidFill>
              </a:rPr>
              <a:t>-2</a:t>
            </a:r>
            <a:r>
              <a:rPr lang="hr-HR" dirty="0" smtClean="0"/>
              <a:t>  je 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43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6258537" y="5392915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006600"/>
                </a:solidFill>
              </a:rPr>
              <a:t>2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006600"/>
              </a:solidFill>
            </a:endParaRPr>
          </a:p>
        </p:txBody>
      </p:sp>
      <p:sp>
        <p:nvSpPr>
          <p:cNvPr id="44" name="Luk 43"/>
          <p:cNvSpPr/>
          <p:nvPr/>
        </p:nvSpPr>
        <p:spPr>
          <a:xfrm>
            <a:off x="4408720" y="3753622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5" name="Luk 44"/>
          <p:cNvSpPr/>
          <p:nvPr/>
        </p:nvSpPr>
        <p:spPr>
          <a:xfrm>
            <a:off x="4910964" y="3762904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6" name="Luk 45"/>
          <p:cNvSpPr/>
          <p:nvPr/>
        </p:nvSpPr>
        <p:spPr>
          <a:xfrm>
            <a:off x="3408581" y="3744340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7" name="Luk 46"/>
          <p:cNvSpPr/>
          <p:nvPr/>
        </p:nvSpPr>
        <p:spPr>
          <a:xfrm>
            <a:off x="3910825" y="3753622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8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71019" y="5940281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Apsolutna vrijednost broja  </a:t>
            </a:r>
            <a:r>
              <a:rPr lang="hr-HR" dirty="0">
                <a:solidFill>
                  <a:srgbClr val="FF0000"/>
                </a:solidFill>
              </a:rPr>
              <a:t>5</a:t>
            </a:r>
            <a:r>
              <a:rPr lang="hr-HR" dirty="0" smtClean="0"/>
              <a:t>  je 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49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6099517" y="5933583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solidFill>
                  <a:srgbClr val="006600"/>
                </a:solidFill>
              </a:rPr>
              <a:t>5</a:t>
            </a:r>
            <a:endParaRPr lang="hr-HR" dirty="0" smtClean="0">
              <a:solidFill>
                <a:srgbClr val="006600"/>
              </a:solidFill>
            </a:endParaRP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006600"/>
              </a:solidFill>
            </a:endParaRPr>
          </a:p>
        </p:txBody>
      </p:sp>
      <p:sp>
        <p:nvSpPr>
          <p:cNvPr id="50" name="Luk 49"/>
          <p:cNvSpPr/>
          <p:nvPr/>
        </p:nvSpPr>
        <p:spPr>
          <a:xfrm>
            <a:off x="5411877" y="3739051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Luk 50"/>
          <p:cNvSpPr/>
          <p:nvPr/>
        </p:nvSpPr>
        <p:spPr>
          <a:xfrm>
            <a:off x="5914121" y="3748333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2" name="Luk 51"/>
          <p:cNvSpPr/>
          <p:nvPr/>
        </p:nvSpPr>
        <p:spPr>
          <a:xfrm>
            <a:off x="6415034" y="3732431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3347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40" grpId="0" build="p"/>
      <p:bldP spid="41" grpId="0" build="p"/>
      <p:bldP spid="42" grpId="0" build="p"/>
      <p:bldP spid="43" grpId="0" build="p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7" grpId="0" animBg="1"/>
      <p:bldP spid="47" grpId="1" animBg="1"/>
      <p:bldP spid="48" grpId="0" build="p"/>
      <p:bldP spid="49" grpId="0" build="p"/>
      <p:bldP spid="50" grpId="0" animBg="1"/>
      <p:bldP spid="51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xmlns="" id="{343F2E8D-95E7-453C-A3A9-A63CF6473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086"/>
            <a:ext cx="7886700" cy="1325563"/>
          </a:xfrm>
        </p:spPr>
        <p:txBody>
          <a:bodyPr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APSOLUTNA VRIJEDNOST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9CE12537-D6E5-4D5F-8055-782CE64BF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213397"/>
            <a:ext cx="8550442" cy="46393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dirty="0"/>
              <a:t>Udaljenost nekog broja od </a:t>
            </a:r>
            <a:r>
              <a:rPr lang="hr-HR" dirty="0" smtClean="0"/>
              <a:t>broja 0 (</a:t>
            </a:r>
            <a:r>
              <a:rPr lang="hr-HR" dirty="0"/>
              <a:t>na brojevnom pravcu) zove </a:t>
            </a:r>
            <a:r>
              <a:rPr lang="hr-HR" dirty="0" smtClean="0"/>
              <a:t>se </a:t>
            </a:r>
            <a:r>
              <a:rPr lang="hr-HR" u="sng" dirty="0" smtClean="0">
                <a:solidFill>
                  <a:srgbClr val="FF0000"/>
                </a:solidFill>
              </a:rPr>
              <a:t>apsolutna </a:t>
            </a:r>
            <a:r>
              <a:rPr lang="hr-HR" u="sng" dirty="0">
                <a:solidFill>
                  <a:srgbClr val="FF0000"/>
                </a:solidFill>
              </a:rPr>
              <a:t>vrijednost</a:t>
            </a:r>
            <a:r>
              <a:rPr lang="hr-HR" dirty="0"/>
              <a:t> toga cijelog broja.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 smtClean="0"/>
              <a:t>Npr.</a:t>
            </a:r>
            <a:endParaRPr lang="hr-HR" dirty="0"/>
          </a:p>
        </p:txBody>
      </p:sp>
      <p:grpSp>
        <p:nvGrpSpPr>
          <p:cNvPr id="8" name="Grupa 7"/>
          <p:cNvGrpSpPr/>
          <p:nvPr/>
        </p:nvGrpSpPr>
        <p:grpSpPr>
          <a:xfrm>
            <a:off x="722668" y="4231366"/>
            <a:ext cx="7660525" cy="552281"/>
            <a:chOff x="704247" y="2871745"/>
            <a:chExt cx="7660525" cy="552281"/>
          </a:xfrm>
        </p:grpSpPr>
        <p:cxnSp>
          <p:nvCxnSpPr>
            <p:cNvPr id="9" name="Ravni poveznik sa strelicom 8"/>
            <p:cNvCxnSpPr/>
            <p:nvPr/>
          </p:nvCxnSpPr>
          <p:spPr>
            <a:xfrm>
              <a:off x="715617" y="2949934"/>
              <a:ext cx="764915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/>
            <p:cNvCxnSpPr/>
            <p:nvPr/>
          </p:nvCxnSpPr>
          <p:spPr>
            <a:xfrm>
              <a:off x="914401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>
            <a:xfrm>
              <a:off x="1413805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>
              <a:off x="1913209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>
              <a:off x="2412613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ni poveznik 13"/>
            <p:cNvCxnSpPr/>
            <p:nvPr/>
          </p:nvCxnSpPr>
          <p:spPr>
            <a:xfrm>
              <a:off x="2912017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ni poveznik 14"/>
            <p:cNvCxnSpPr/>
            <p:nvPr/>
          </p:nvCxnSpPr>
          <p:spPr>
            <a:xfrm>
              <a:off x="3411421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>
            <a:xfrm>
              <a:off x="3910825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>
              <a:off x="4410229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>
            <a:xfrm>
              <a:off x="4909633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>
            <a:xfrm>
              <a:off x="5409037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>
              <a:off x="5908441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>
              <a:off x="6407845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>
            <a:xfrm>
              <a:off x="6907249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>
            <a:xfrm>
              <a:off x="7406653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>
            <a:xfrm>
              <a:off x="7906062" y="2871745"/>
              <a:ext cx="0" cy="16697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kstniOkvir 24"/>
            <p:cNvSpPr txBox="1"/>
            <p:nvPr/>
          </p:nvSpPr>
          <p:spPr>
            <a:xfrm>
              <a:off x="704247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-7</a:t>
              </a:r>
              <a:endParaRPr lang="hr-HR" dirty="0"/>
            </a:p>
          </p:txBody>
        </p:sp>
        <p:sp>
          <p:nvSpPr>
            <p:cNvPr id="26" name="TekstniOkvir 25"/>
            <p:cNvSpPr txBox="1"/>
            <p:nvPr/>
          </p:nvSpPr>
          <p:spPr>
            <a:xfrm>
              <a:off x="1645280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-5</a:t>
              </a:r>
              <a:endParaRPr lang="hr-HR" dirty="0"/>
            </a:p>
          </p:txBody>
        </p:sp>
        <p:sp>
          <p:nvSpPr>
            <p:cNvPr id="27" name="TekstniOkvir 26"/>
            <p:cNvSpPr txBox="1"/>
            <p:nvPr/>
          </p:nvSpPr>
          <p:spPr>
            <a:xfrm>
              <a:off x="1166079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-6</a:t>
              </a:r>
              <a:endParaRPr lang="hr-HR" dirty="0"/>
            </a:p>
          </p:txBody>
        </p:sp>
        <p:sp>
          <p:nvSpPr>
            <p:cNvPr id="28" name="TekstniOkvir 27"/>
            <p:cNvSpPr txBox="1"/>
            <p:nvPr/>
          </p:nvSpPr>
          <p:spPr>
            <a:xfrm>
              <a:off x="2680258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-3</a:t>
              </a:r>
              <a:endParaRPr lang="hr-HR" dirty="0"/>
            </a:p>
          </p:txBody>
        </p:sp>
        <p:sp>
          <p:nvSpPr>
            <p:cNvPr id="29" name="TekstniOkvir 28"/>
            <p:cNvSpPr txBox="1"/>
            <p:nvPr/>
          </p:nvSpPr>
          <p:spPr>
            <a:xfrm>
              <a:off x="2154818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-4</a:t>
              </a:r>
              <a:endParaRPr lang="hr-HR" dirty="0"/>
            </a:p>
          </p:txBody>
        </p:sp>
        <p:sp>
          <p:nvSpPr>
            <p:cNvPr id="30" name="TekstniOkvir 29"/>
            <p:cNvSpPr txBox="1"/>
            <p:nvPr/>
          </p:nvSpPr>
          <p:spPr>
            <a:xfrm>
              <a:off x="3157992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-2</a:t>
              </a:r>
              <a:endParaRPr lang="hr-HR" dirty="0"/>
            </a:p>
          </p:txBody>
        </p:sp>
        <p:sp>
          <p:nvSpPr>
            <p:cNvPr id="31" name="TekstniOkvir 30"/>
            <p:cNvSpPr txBox="1"/>
            <p:nvPr/>
          </p:nvSpPr>
          <p:spPr>
            <a:xfrm>
              <a:off x="3667530" y="3054694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-1</a:t>
              </a:r>
              <a:endParaRPr lang="hr-HR" dirty="0"/>
            </a:p>
          </p:txBody>
        </p:sp>
        <p:sp>
          <p:nvSpPr>
            <p:cNvPr id="32" name="TekstniOkvir 31"/>
            <p:cNvSpPr txBox="1"/>
            <p:nvPr/>
          </p:nvSpPr>
          <p:spPr>
            <a:xfrm>
              <a:off x="4256578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0</a:t>
              </a:r>
            </a:p>
          </p:txBody>
        </p:sp>
        <p:sp>
          <p:nvSpPr>
            <p:cNvPr id="33" name="TekstniOkvir 32"/>
            <p:cNvSpPr txBox="1"/>
            <p:nvPr/>
          </p:nvSpPr>
          <p:spPr>
            <a:xfrm>
              <a:off x="4752652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 smtClean="0"/>
                <a:t>1</a:t>
              </a:r>
              <a:endParaRPr lang="hr-HR" dirty="0"/>
            </a:p>
          </p:txBody>
        </p:sp>
        <p:sp>
          <p:nvSpPr>
            <p:cNvPr id="34" name="TekstniOkvir 33"/>
            <p:cNvSpPr txBox="1"/>
            <p:nvPr/>
          </p:nvSpPr>
          <p:spPr>
            <a:xfrm>
              <a:off x="5248726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2</a:t>
              </a:r>
            </a:p>
          </p:txBody>
        </p:sp>
        <p:sp>
          <p:nvSpPr>
            <p:cNvPr id="35" name="TekstniOkvir 34"/>
            <p:cNvSpPr txBox="1"/>
            <p:nvPr/>
          </p:nvSpPr>
          <p:spPr>
            <a:xfrm>
              <a:off x="5744800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3</a:t>
              </a:r>
            </a:p>
          </p:txBody>
        </p:sp>
        <p:sp>
          <p:nvSpPr>
            <p:cNvPr id="36" name="TekstniOkvir 35"/>
            <p:cNvSpPr txBox="1"/>
            <p:nvPr/>
          </p:nvSpPr>
          <p:spPr>
            <a:xfrm>
              <a:off x="6248825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4</a:t>
              </a:r>
            </a:p>
          </p:txBody>
        </p:sp>
        <p:sp>
          <p:nvSpPr>
            <p:cNvPr id="37" name="TekstniOkvir 36"/>
            <p:cNvSpPr txBox="1"/>
            <p:nvPr/>
          </p:nvSpPr>
          <p:spPr>
            <a:xfrm>
              <a:off x="6759334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5</a:t>
              </a:r>
            </a:p>
          </p:txBody>
        </p:sp>
        <p:sp>
          <p:nvSpPr>
            <p:cNvPr id="38" name="TekstniOkvir 37"/>
            <p:cNvSpPr txBox="1"/>
            <p:nvPr/>
          </p:nvSpPr>
          <p:spPr>
            <a:xfrm>
              <a:off x="7247457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6</a:t>
              </a:r>
            </a:p>
          </p:txBody>
        </p:sp>
        <p:sp>
          <p:nvSpPr>
            <p:cNvPr id="39" name="TekstniOkvir 38"/>
            <p:cNvSpPr txBox="1"/>
            <p:nvPr/>
          </p:nvSpPr>
          <p:spPr>
            <a:xfrm>
              <a:off x="7743536" y="30546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hr-HR" dirty="0"/>
                <a:t>7</a:t>
              </a:r>
            </a:p>
          </p:txBody>
        </p:sp>
      </p:grpSp>
      <p:sp>
        <p:nvSpPr>
          <p:cNvPr id="40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85590" y="4801957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Apsolutna vrijednost broja  </a:t>
            </a:r>
            <a:r>
              <a:rPr lang="hr-HR" dirty="0" smtClean="0">
                <a:solidFill>
                  <a:srgbClr val="FF0000"/>
                </a:solidFill>
              </a:rPr>
              <a:t>-4</a:t>
            </a:r>
            <a:r>
              <a:rPr lang="hr-HR" dirty="0" smtClean="0"/>
              <a:t>  je 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41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6249255" y="4795259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solidFill>
                  <a:srgbClr val="006600"/>
                </a:solidFill>
              </a:rPr>
              <a:t>4</a:t>
            </a:r>
            <a:endParaRPr lang="hr-HR" dirty="0" smtClean="0">
              <a:solidFill>
                <a:srgbClr val="006600"/>
              </a:solidFill>
            </a:endParaRP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006600"/>
              </a:solidFill>
            </a:endParaRPr>
          </a:p>
        </p:txBody>
      </p:sp>
      <p:sp>
        <p:nvSpPr>
          <p:cNvPr id="46" name="Luk 45"/>
          <p:cNvSpPr/>
          <p:nvPr/>
        </p:nvSpPr>
        <p:spPr>
          <a:xfrm>
            <a:off x="3440385" y="3744340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7" name="Luk 46"/>
          <p:cNvSpPr/>
          <p:nvPr/>
        </p:nvSpPr>
        <p:spPr>
          <a:xfrm>
            <a:off x="3942629" y="3753622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3" name="Luk 52"/>
          <p:cNvSpPr/>
          <p:nvPr/>
        </p:nvSpPr>
        <p:spPr>
          <a:xfrm>
            <a:off x="2439890" y="3737720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4" name="Luk 53"/>
          <p:cNvSpPr/>
          <p:nvPr/>
        </p:nvSpPr>
        <p:spPr>
          <a:xfrm>
            <a:off x="2942134" y="3747002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5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302823" y="5351907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Apsolutna vrijednost broja  </a:t>
            </a:r>
            <a:r>
              <a:rPr lang="hr-HR" dirty="0">
                <a:solidFill>
                  <a:srgbClr val="FF0000"/>
                </a:solidFill>
              </a:rPr>
              <a:t>1</a:t>
            </a:r>
            <a:r>
              <a:rPr lang="hr-HR" dirty="0" smtClean="0"/>
              <a:t>  je 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56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6131321" y="5345209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>
                <a:solidFill>
                  <a:srgbClr val="006600"/>
                </a:solidFill>
              </a:rPr>
              <a:t>1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006600"/>
              </a:solidFill>
            </a:endParaRPr>
          </a:p>
        </p:txBody>
      </p:sp>
      <p:sp>
        <p:nvSpPr>
          <p:cNvPr id="57" name="Luk 56"/>
          <p:cNvSpPr/>
          <p:nvPr/>
        </p:nvSpPr>
        <p:spPr>
          <a:xfrm>
            <a:off x="4432573" y="3753622"/>
            <a:ext cx="483069" cy="1022834"/>
          </a:xfrm>
          <a:prstGeom prst="arc">
            <a:avLst>
              <a:gd name="adj1" fmla="val 11826599"/>
              <a:gd name="adj2" fmla="val 20764475"/>
            </a:avLst>
          </a:prstGeom>
          <a:ln w="19050">
            <a:solidFill>
              <a:srgbClr val="0066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8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320056" y="5893906"/>
            <a:ext cx="6703607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Apsolutna vrijednost broja  </a:t>
            </a:r>
            <a:r>
              <a:rPr lang="hr-HR" dirty="0" smtClean="0">
                <a:solidFill>
                  <a:srgbClr val="FF0000"/>
                </a:solidFill>
              </a:rPr>
              <a:t>0</a:t>
            </a:r>
            <a:r>
              <a:rPr lang="hr-HR" dirty="0" smtClean="0"/>
              <a:t>  je ___.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59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6148554" y="5887208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solidFill>
                  <a:srgbClr val="006600"/>
                </a:solidFill>
              </a:rPr>
              <a:t>0</a:t>
            </a:r>
            <a:endParaRPr lang="hr-HR" dirty="0" smtClean="0">
              <a:solidFill>
                <a:srgbClr val="006600"/>
              </a:solidFill>
            </a:endParaRP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80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  <p:bldP spid="41" grpId="0" build="p"/>
      <p:bldP spid="46" grpId="0" animBg="1"/>
      <p:bldP spid="46" grpId="1" animBg="1"/>
      <p:bldP spid="47" grpId="0" animBg="1"/>
      <p:bldP spid="47" grpId="1" animBg="1"/>
      <p:bldP spid="53" grpId="0" animBg="1"/>
      <p:bldP spid="53" grpId="1" animBg="1"/>
      <p:bldP spid="54" grpId="0" animBg="1"/>
      <p:bldP spid="54" grpId="1" animBg="1"/>
      <p:bldP spid="55" grpId="0" build="p"/>
      <p:bldP spid="56" grpId="0" build="p"/>
      <p:bldP spid="57" grpId="0" animBg="1"/>
      <p:bldP spid="57" grpId="1" animBg="1"/>
      <p:bldP spid="58" grpId="0" build="p"/>
      <p:bldP spid="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9CE12537-D6E5-4D5F-8055-782CE64BF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953" y="1396247"/>
            <a:ext cx="8550442" cy="463934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hr-HR" dirty="0" smtClean="0"/>
              <a:t>Apsolutna </a:t>
            </a:r>
            <a:r>
              <a:rPr lang="hr-HR" dirty="0"/>
              <a:t>vrijednost cijelog broja </a:t>
            </a:r>
            <a:r>
              <a:rPr lang="hr-HR" dirty="0">
                <a:solidFill>
                  <a:srgbClr val="FF0000"/>
                </a:solidFill>
              </a:rPr>
              <a:t>z</a:t>
            </a:r>
            <a:r>
              <a:rPr lang="hr-HR" dirty="0"/>
              <a:t> označava se ovako: </a:t>
            </a:r>
            <a:r>
              <a:rPr lang="hr-HR" dirty="0">
                <a:solidFill>
                  <a:srgbClr val="FF0000"/>
                </a:solidFill>
              </a:rPr>
              <a:t>|z|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 smtClean="0"/>
              <a:t>Npr. </a:t>
            </a:r>
            <a:r>
              <a:rPr lang="hr-HR" dirty="0" smtClean="0">
                <a:solidFill>
                  <a:srgbClr val="FF0000"/>
                </a:solidFill>
              </a:rPr>
              <a:t>|3|</a:t>
            </a:r>
            <a:r>
              <a:rPr lang="hr-HR" dirty="0" smtClean="0"/>
              <a:t> =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 smtClean="0"/>
              <a:t>        </a:t>
            </a:r>
            <a:r>
              <a:rPr lang="hr-HR" dirty="0" smtClean="0">
                <a:solidFill>
                  <a:srgbClr val="FF0000"/>
                </a:solidFill>
              </a:rPr>
              <a:t>|-6| </a:t>
            </a:r>
            <a:r>
              <a:rPr lang="hr-HR" dirty="0"/>
              <a:t> </a:t>
            </a:r>
            <a:r>
              <a:rPr lang="hr-HR" dirty="0" smtClean="0"/>
              <a:t>=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 smtClean="0"/>
              <a:t>Apsolutna </a:t>
            </a:r>
            <a:r>
              <a:rPr lang="hr-HR" dirty="0"/>
              <a:t>vrijednost svakog cijelog </a:t>
            </a:r>
            <a:r>
              <a:rPr lang="hr-HR"/>
              <a:t>broja </a:t>
            </a:r>
            <a:r>
              <a:rPr lang="hr-HR" smtClean="0"/>
              <a:t/>
            </a:r>
            <a:br>
              <a:rPr lang="hr-HR" smtClean="0"/>
            </a:br>
            <a:r>
              <a:rPr lang="hr-HR" smtClean="0"/>
              <a:t>(</a:t>
            </a:r>
            <a:r>
              <a:rPr lang="hr-HR" dirty="0"/>
              <a:t>osim 0) </a:t>
            </a:r>
            <a:r>
              <a:rPr lang="hr-HR" dirty="0" smtClean="0"/>
              <a:t>je ___________  broj</a:t>
            </a:r>
            <a:r>
              <a:rPr lang="hr-HR" dirty="0"/>
              <a:t>.</a:t>
            </a:r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337212" y="2831280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3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624791" y="3603868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6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8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355515" y="4988719"/>
            <a:ext cx="1810712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pozitivan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9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4041472" y="2831280"/>
            <a:ext cx="1603979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r-HR" smtClean="0">
                <a:solidFill>
                  <a:srgbClr val="FF0000"/>
                </a:solidFill>
              </a:rPr>
              <a:t>|-9|</a:t>
            </a:r>
            <a:r>
              <a:rPr lang="hr-HR" smtClean="0"/>
              <a:t> </a:t>
            </a:r>
            <a:r>
              <a:rPr lang="hr-HR"/>
              <a:t>=</a:t>
            </a:r>
            <a:endParaRPr lang="hr-HR" dirty="0" smtClean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0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5407771" y="2841167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/>
              <a:t>9</a:t>
            </a:r>
            <a:endParaRPr lang="hr-HR" dirty="0" smtClean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1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4042803" y="3524348"/>
            <a:ext cx="1603979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r-HR" smtClean="0">
                <a:solidFill>
                  <a:srgbClr val="FF0000"/>
                </a:solidFill>
              </a:rPr>
              <a:t>|12|</a:t>
            </a:r>
            <a:r>
              <a:rPr lang="hr-HR" smtClean="0"/>
              <a:t> </a:t>
            </a:r>
            <a:r>
              <a:rPr lang="hr-HR"/>
              <a:t>=</a:t>
            </a:r>
            <a:endParaRPr lang="hr-HR" dirty="0" smtClean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2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5425004" y="3534235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smtClean="0"/>
              <a:t>12</a:t>
            </a:r>
            <a:endParaRPr lang="hr-HR" dirty="0" smtClean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4" name="Naslov 4">
            <a:extLst>
              <a:ext uri="{FF2B5EF4-FFF2-40B4-BE49-F238E27FC236}">
                <a16:creationId xmlns:a16="http://schemas.microsoft.com/office/drawing/2014/main" xmlns="" id="{343F2E8D-95E7-453C-A3A9-A63CF6473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086"/>
            <a:ext cx="7886700" cy="1325563"/>
          </a:xfrm>
        </p:spPr>
        <p:txBody>
          <a:bodyPr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APSOLUTNA VRIJEDNOST</a:t>
            </a:r>
          </a:p>
        </p:txBody>
      </p:sp>
      <p:sp>
        <p:nvSpPr>
          <p:cNvPr id="15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6793849" y="2832611"/>
            <a:ext cx="1603979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r-HR" smtClean="0">
                <a:solidFill>
                  <a:srgbClr val="FF0000"/>
                </a:solidFill>
              </a:rPr>
              <a:t>|0|</a:t>
            </a:r>
            <a:r>
              <a:rPr lang="hr-HR" smtClean="0"/>
              <a:t> </a:t>
            </a:r>
            <a:r>
              <a:rPr lang="hr-HR"/>
              <a:t>=</a:t>
            </a:r>
            <a:endParaRPr lang="hr-HR" dirty="0" smtClean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6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8032932" y="2842498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smtClean="0"/>
              <a:t>0</a:t>
            </a:r>
            <a:endParaRPr lang="hr-HR" dirty="0" smtClean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7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6795180" y="3525679"/>
            <a:ext cx="1603979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r-HR" smtClean="0">
                <a:solidFill>
                  <a:srgbClr val="FF0000"/>
                </a:solidFill>
              </a:rPr>
              <a:t>|-8|</a:t>
            </a:r>
            <a:r>
              <a:rPr lang="hr-HR" smtClean="0"/>
              <a:t> </a:t>
            </a:r>
            <a:r>
              <a:rPr lang="hr-HR"/>
              <a:t>=</a:t>
            </a:r>
            <a:endParaRPr lang="hr-HR" dirty="0" smtClean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18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8129675" y="3535566"/>
            <a:ext cx="686565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/>
              <a:t>8</a:t>
            </a:r>
            <a:endParaRPr lang="hr-HR" dirty="0" smtClean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678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4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5" grpId="0" build="p"/>
      <p:bldP spid="16" grpId="0" build="p"/>
      <p:bldP spid="17" grpId="0" build="p"/>
      <p:bldP spid="1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ACF3AF5E-61EE-4548-8154-8FA12A76E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63" y="336884"/>
            <a:ext cx="8761863" cy="6240379"/>
          </a:xfrm>
        </p:spPr>
        <p:txBody>
          <a:bodyPr anchor="ctr"/>
          <a:lstStyle/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Apsolutna vrijednost pozitivnog cijelog broja jednaka je samom tom broju.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/>
              <a:t>Apsolutna vrijednost negativnog cijelog broja jednaka je </a:t>
            </a:r>
            <a:r>
              <a:rPr lang="hr-HR" dirty="0" smtClean="0"/>
              <a:t>____________________________.</a:t>
            </a:r>
            <a:endParaRPr lang="hr-HR" dirty="0"/>
          </a:p>
          <a:p>
            <a:pPr marL="0" indent="0" algn="just">
              <a:lnSpc>
                <a:spcPct val="150000"/>
              </a:lnSpc>
              <a:buNone/>
            </a:pPr>
            <a:endParaRPr lang="hr-H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hr-HR" dirty="0">
                <a:solidFill>
                  <a:srgbClr val="C00000"/>
                </a:solidFill>
              </a:rPr>
              <a:t>Suprotni brojevi imaju </a:t>
            </a:r>
            <a:r>
              <a:rPr lang="hr-HR" dirty="0" smtClean="0">
                <a:solidFill>
                  <a:srgbClr val="C00000"/>
                </a:solidFill>
              </a:rPr>
              <a:t>_________ apsolutne vrijednosti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252154" y="3048606"/>
            <a:ext cx="5675276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 smtClean="0"/>
              <a:t>suprotnom broju tog broja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5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5211355" y="4600435"/>
            <a:ext cx="1833491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r-HR" dirty="0">
                <a:solidFill>
                  <a:srgbClr val="C00000"/>
                </a:solidFill>
              </a:rPr>
              <a:t>jednake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hr-HR" dirty="0"/>
          </a:p>
        </p:txBody>
      </p:sp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3347495" y="5221962"/>
            <a:ext cx="5535432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r-HR" dirty="0">
                <a:solidFill>
                  <a:srgbClr val="C00000"/>
                </a:solidFill>
              </a:rPr>
              <a:t>jednako udaljeni od </a:t>
            </a:r>
            <a:r>
              <a:rPr lang="hr-HR" dirty="0" smtClean="0">
                <a:solidFill>
                  <a:srgbClr val="C00000"/>
                </a:solidFill>
              </a:rPr>
              <a:t>nule</a:t>
            </a:r>
            <a:endParaRPr lang="hr-HR" dirty="0"/>
          </a:p>
        </p:txBody>
      </p:sp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xmlns="" id="{25688D01-BA53-4320-BE38-A4AD286FDFDB}"/>
              </a:ext>
            </a:extLst>
          </p:cNvPr>
          <p:cNvSpPr txBox="1">
            <a:spLocks/>
          </p:cNvSpPr>
          <p:nvPr/>
        </p:nvSpPr>
        <p:spPr>
          <a:xfrm>
            <a:off x="2210455" y="5231244"/>
            <a:ext cx="7031598" cy="725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hr-HR" dirty="0">
                <a:solidFill>
                  <a:srgbClr val="C00000"/>
                </a:solidFill>
              </a:rPr>
              <a:t>jer su </a:t>
            </a:r>
            <a:r>
              <a:rPr lang="hr-HR" dirty="0" smtClean="0">
                <a:solidFill>
                  <a:srgbClr val="C00000"/>
                </a:solidFill>
              </a:rPr>
              <a:t>_________________________.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39475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  <p:bldP spid="5" grpId="0" build="p"/>
      <p:bldP spid="6" grpId="0" build="p"/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Prilagođeno 1">
      <a:majorFont>
        <a:latin typeface="Bookman Old Style"/>
        <a:ea typeface=""/>
        <a:cs typeface=""/>
      </a:majorFont>
      <a:minorFont>
        <a:latin typeface="Bookman Old Style"/>
        <a:ea typeface=""/>
        <a:cs typeface="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</TotalTime>
  <Words>617</Words>
  <Application>Microsoft Office PowerPoint</Application>
  <PresentationFormat>Prikaz na zaslonu (4:3)</PresentationFormat>
  <Paragraphs>274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Office Theme</vt:lpstr>
      <vt:lpstr>PowerPointova prezentacija</vt:lpstr>
      <vt:lpstr>PowerPointova prezentacija</vt:lpstr>
      <vt:lpstr>SUPROTNI BROJEVI</vt:lpstr>
      <vt:lpstr>SUPROTNI BROJEVI</vt:lpstr>
      <vt:lpstr>PowerPointova prezentacija</vt:lpstr>
      <vt:lpstr>APSOLUTNA VRIJEDNOST</vt:lpstr>
      <vt:lpstr>APSOLUTNA VRIJEDNOST</vt:lpstr>
      <vt:lpstr>APSOLUTNA VRIJEDNOST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karolina rastić</dc:creator>
  <cp:lastModifiedBy>Antonija Horvatek</cp:lastModifiedBy>
  <cp:revision>68</cp:revision>
  <dcterms:created xsi:type="dcterms:W3CDTF">2017-12-18T22:00:22Z</dcterms:created>
  <dcterms:modified xsi:type="dcterms:W3CDTF">2019-10-03T14:49:39Z</dcterms:modified>
</cp:coreProperties>
</file>