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63" r:id="rId2"/>
    <p:sldId id="256" r:id="rId3"/>
    <p:sldId id="258" r:id="rId4"/>
    <p:sldId id="257" r:id="rId5"/>
    <p:sldId id="260" r:id="rId6"/>
    <p:sldId id="261" r:id="rId7"/>
    <p:sldId id="259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EFF6"/>
    <a:srgbClr val="5EC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4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15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DA069-4971-4859-9E2C-64C7792DA135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32F45237-0DE7-476F-8F47-D9713C03C560}">
      <dgm:prSet phldrT="[Tekst]" custT="1"/>
      <dgm:spPr/>
      <dgm:t>
        <a:bodyPr/>
        <a:lstStyle/>
        <a:p>
          <a:r>
            <a:rPr lang="hr-H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APSOLUTNA VRIJEDNOST</a:t>
          </a:r>
        </a:p>
      </dgm:t>
    </dgm:pt>
    <dgm:pt modelId="{8F88BE92-E472-419B-B241-E693F36EE0DA}" type="parTrans" cxnId="{BA5B486E-FDC6-47B2-A6B8-C0B669C0568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2D36C9-68E3-48D6-AB85-9991EC79D76A}" type="sibTrans" cxnId="{BA5B486E-FDC6-47B2-A6B8-C0B669C0568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9B83A-700A-4786-9C4E-B35DDE498797}">
      <dgm:prSet phldrT="[Tekst]" custT="1"/>
      <dgm:spPr>
        <a:solidFill>
          <a:srgbClr val="FFFF00"/>
        </a:solidFill>
      </dgm:spPr>
      <dgm:t>
        <a:bodyPr anchor="t"/>
        <a:lstStyle/>
        <a:p>
          <a:pPr algn="l"/>
          <a:r>
            <a:rPr lang="hr-H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Definicija/opis</a:t>
          </a:r>
        </a:p>
      </dgm:t>
    </dgm:pt>
    <dgm:pt modelId="{F796A475-1AB0-475F-8786-927CE6E2EF31}" type="parTrans" cxnId="{EE95BBBA-DDBB-430D-8542-1EF2172F35B4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BABB31-C798-49CC-B9B1-7A0E9CC916C3}" type="sibTrans" cxnId="{EE95BBBA-DDBB-430D-8542-1EF2172F35B4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DFE1E8-D060-436F-B421-5DDF1E35A335}">
      <dgm:prSet phldrT="[Tekst]" custT="1"/>
      <dgm:spPr/>
      <dgm:t>
        <a:bodyPr anchor="t"/>
        <a:lstStyle/>
        <a:p>
          <a:pPr algn="r"/>
          <a:r>
            <a:rPr lang="hr-H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Svojstva</a:t>
          </a:r>
        </a:p>
      </dgm:t>
    </dgm:pt>
    <dgm:pt modelId="{93008E9C-9FA5-4AB3-A04C-3A040CC40530}" type="parTrans" cxnId="{8174F1A5-9E13-44F7-A9F2-18F0442EFBDD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16BEB7-87F9-4ADA-952E-B73104AEDBDB}" type="sibTrans" cxnId="{8174F1A5-9E13-44F7-A9F2-18F0442EFBDD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C836A2-C972-420B-BA87-CBA7666F7F72}">
      <dgm:prSet phldrT="[Tekst]" custT="1"/>
      <dgm:spPr>
        <a:solidFill>
          <a:srgbClr val="92D050"/>
        </a:solidFill>
      </dgm:spPr>
      <dgm:t>
        <a:bodyPr anchor="b"/>
        <a:lstStyle/>
        <a:p>
          <a:pPr algn="l"/>
          <a:r>
            <a:rPr lang="hr-H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Primjeri</a:t>
          </a:r>
        </a:p>
      </dgm:t>
    </dgm:pt>
    <dgm:pt modelId="{A2734617-8602-47E7-B96D-CBB2E903BCF9}" type="parTrans" cxnId="{BFF1962E-C1F1-48ED-851E-024D3AA0F1C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333A51-DC97-410F-AAFB-CB9F863E10C0}" type="sibTrans" cxnId="{BFF1962E-C1F1-48ED-851E-024D3AA0F1C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DB41D9-674E-4534-B032-41DCA6F9E707}">
      <dgm:prSet phldrT="[Tekst]" custT="1"/>
      <dgm:spPr>
        <a:solidFill>
          <a:srgbClr val="FF0000"/>
        </a:solidFill>
      </dgm:spPr>
      <dgm:t>
        <a:bodyPr anchor="b"/>
        <a:lstStyle/>
        <a:p>
          <a:pPr algn="r"/>
          <a:r>
            <a:rPr lang="hr-H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Protuprimjeri</a:t>
          </a:r>
        </a:p>
      </dgm:t>
    </dgm:pt>
    <dgm:pt modelId="{D695F343-E532-4806-8966-500CEDDB8156}" type="parTrans" cxnId="{9318D334-1001-415B-B33D-1289DAE79377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255D82-2269-4129-A071-F93A5CB6621F}" type="sibTrans" cxnId="{9318D334-1001-415B-B33D-1289DAE79377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78FC12-53AD-4F75-BDBB-DAA7C39EDE77}" type="pres">
      <dgm:prSet presAssocID="{2A7DA069-4971-4859-9E2C-64C7792DA13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08FDC0D0-ED8D-47AA-B2A7-784E57C75022}" type="pres">
      <dgm:prSet presAssocID="{2A7DA069-4971-4859-9E2C-64C7792DA135}" presName="matrix" presStyleCnt="0"/>
      <dgm:spPr/>
    </dgm:pt>
    <dgm:pt modelId="{F5091B4D-FCD1-4C6E-89E4-549AD062FE4F}" type="pres">
      <dgm:prSet presAssocID="{2A7DA069-4971-4859-9E2C-64C7792DA135}" presName="tile1" presStyleLbl="node1" presStyleIdx="0" presStyleCnt="4" custLinFactNeighborX="-417"/>
      <dgm:spPr/>
      <dgm:t>
        <a:bodyPr/>
        <a:lstStyle/>
        <a:p>
          <a:endParaRPr lang="hr-HR"/>
        </a:p>
      </dgm:t>
    </dgm:pt>
    <dgm:pt modelId="{2D0C386E-906E-4BD1-B849-F73C62E82435}" type="pres">
      <dgm:prSet presAssocID="{2A7DA069-4971-4859-9E2C-64C7792DA13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CEBC2DB-BE87-4908-87CB-74AA0AF38DA9}" type="pres">
      <dgm:prSet presAssocID="{2A7DA069-4971-4859-9E2C-64C7792DA135}" presName="tile2" presStyleLbl="node1" presStyleIdx="1" presStyleCnt="4"/>
      <dgm:spPr/>
      <dgm:t>
        <a:bodyPr/>
        <a:lstStyle/>
        <a:p>
          <a:endParaRPr lang="hr-HR"/>
        </a:p>
      </dgm:t>
    </dgm:pt>
    <dgm:pt modelId="{11E780B4-6E60-4D45-9BB4-A25E11360696}" type="pres">
      <dgm:prSet presAssocID="{2A7DA069-4971-4859-9E2C-64C7792DA13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7B45277-7B0F-480E-96BD-DE146C1451C9}" type="pres">
      <dgm:prSet presAssocID="{2A7DA069-4971-4859-9E2C-64C7792DA135}" presName="tile3" presStyleLbl="node1" presStyleIdx="2" presStyleCnt="4"/>
      <dgm:spPr/>
      <dgm:t>
        <a:bodyPr/>
        <a:lstStyle/>
        <a:p>
          <a:endParaRPr lang="hr-HR"/>
        </a:p>
      </dgm:t>
    </dgm:pt>
    <dgm:pt modelId="{59C9C21A-6A6C-46D1-AAE7-4B4574BEE193}" type="pres">
      <dgm:prSet presAssocID="{2A7DA069-4971-4859-9E2C-64C7792DA13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12C26A3-A5B0-4698-AEEF-0DD68C73A38D}" type="pres">
      <dgm:prSet presAssocID="{2A7DA069-4971-4859-9E2C-64C7792DA135}" presName="tile4" presStyleLbl="node1" presStyleIdx="3" presStyleCnt="4" custLinFactNeighborY="0"/>
      <dgm:spPr/>
      <dgm:t>
        <a:bodyPr/>
        <a:lstStyle/>
        <a:p>
          <a:endParaRPr lang="hr-HR"/>
        </a:p>
      </dgm:t>
    </dgm:pt>
    <dgm:pt modelId="{5CDE37D6-3B32-4009-AA0E-F8485A521220}" type="pres">
      <dgm:prSet presAssocID="{2A7DA069-4971-4859-9E2C-64C7792DA13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D4E4245-1811-43F6-984A-5EE893FD71D9}" type="pres">
      <dgm:prSet presAssocID="{2A7DA069-4971-4859-9E2C-64C7792DA13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</dgm:ptLst>
  <dgm:cxnLst>
    <dgm:cxn modelId="{BA5B486E-FDC6-47B2-A6B8-C0B669C0568E}" srcId="{2A7DA069-4971-4859-9E2C-64C7792DA135}" destId="{32F45237-0DE7-476F-8F47-D9713C03C560}" srcOrd="0" destOrd="0" parTransId="{8F88BE92-E472-419B-B241-E693F36EE0DA}" sibTransId="{0E2D36C9-68E3-48D6-AB85-9991EC79D76A}"/>
    <dgm:cxn modelId="{B389472A-E951-47BB-999B-40C222289040}" type="presOf" srcId="{BFC836A2-C972-420B-BA87-CBA7666F7F72}" destId="{57B45277-7B0F-480E-96BD-DE146C1451C9}" srcOrd="0" destOrd="0" presId="urn:microsoft.com/office/officeart/2005/8/layout/matrix1"/>
    <dgm:cxn modelId="{B51CCF26-B3EF-4DD9-B99D-FC2F6BAEA35D}" type="presOf" srcId="{2A7DA069-4971-4859-9E2C-64C7792DA135}" destId="{DD78FC12-53AD-4F75-BDBB-DAA7C39EDE77}" srcOrd="0" destOrd="0" presId="urn:microsoft.com/office/officeart/2005/8/layout/matrix1"/>
    <dgm:cxn modelId="{EE95BBBA-DDBB-430D-8542-1EF2172F35B4}" srcId="{32F45237-0DE7-476F-8F47-D9713C03C560}" destId="{A369B83A-700A-4786-9C4E-B35DDE498797}" srcOrd="0" destOrd="0" parTransId="{F796A475-1AB0-475F-8786-927CE6E2EF31}" sibTransId="{78BABB31-C798-49CC-B9B1-7A0E9CC916C3}"/>
    <dgm:cxn modelId="{58C55205-7633-4836-A597-6EA926F9678B}" type="presOf" srcId="{F4DB41D9-674E-4534-B032-41DCA6F9E707}" destId="{D12C26A3-A5B0-4698-AEEF-0DD68C73A38D}" srcOrd="0" destOrd="0" presId="urn:microsoft.com/office/officeart/2005/8/layout/matrix1"/>
    <dgm:cxn modelId="{9318D334-1001-415B-B33D-1289DAE79377}" srcId="{32F45237-0DE7-476F-8F47-D9713C03C560}" destId="{F4DB41D9-674E-4534-B032-41DCA6F9E707}" srcOrd="3" destOrd="0" parTransId="{D695F343-E532-4806-8966-500CEDDB8156}" sibTransId="{73255D82-2269-4129-A071-F93A5CB6621F}"/>
    <dgm:cxn modelId="{3A849FE4-0B27-4A5D-8282-92A7D8516DEF}" type="presOf" srcId="{A369B83A-700A-4786-9C4E-B35DDE498797}" destId="{2D0C386E-906E-4BD1-B849-F73C62E82435}" srcOrd="1" destOrd="0" presId="urn:microsoft.com/office/officeart/2005/8/layout/matrix1"/>
    <dgm:cxn modelId="{8174F1A5-9E13-44F7-A9F2-18F0442EFBDD}" srcId="{32F45237-0DE7-476F-8F47-D9713C03C560}" destId="{F7DFE1E8-D060-436F-B421-5DDF1E35A335}" srcOrd="1" destOrd="0" parTransId="{93008E9C-9FA5-4AB3-A04C-3A040CC40530}" sibTransId="{4316BEB7-87F9-4ADA-952E-B73104AEDBDB}"/>
    <dgm:cxn modelId="{A3FDB0F5-05B4-4440-895E-C180719BA1C7}" type="presOf" srcId="{F4DB41D9-674E-4534-B032-41DCA6F9E707}" destId="{5CDE37D6-3B32-4009-AA0E-F8485A521220}" srcOrd="1" destOrd="0" presId="urn:microsoft.com/office/officeart/2005/8/layout/matrix1"/>
    <dgm:cxn modelId="{56FD62F9-3637-4AA0-A861-8BA10850033D}" type="presOf" srcId="{F7DFE1E8-D060-436F-B421-5DDF1E35A335}" destId="{3CEBC2DB-BE87-4908-87CB-74AA0AF38DA9}" srcOrd="0" destOrd="0" presId="urn:microsoft.com/office/officeart/2005/8/layout/matrix1"/>
    <dgm:cxn modelId="{59D7721D-32BA-43BD-AF40-6AD47CCDF4FC}" type="presOf" srcId="{F7DFE1E8-D060-436F-B421-5DDF1E35A335}" destId="{11E780B4-6E60-4D45-9BB4-A25E11360696}" srcOrd="1" destOrd="0" presId="urn:microsoft.com/office/officeart/2005/8/layout/matrix1"/>
    <dgm:cxn modelId="{762A6645-6712-46DC-8C5A-CB17D03C1AF3}" type="presOf" srcId="{A369B83A-700A-4786-9C4E-B35DDE498797}" destId="{F5091B4D-FCD1-4C6E-89E4-549AD062FE4F}" srcOrd="0" destOrd="0" presId="urn:microsoft.com/office/officeart/2005/8/layout/matrix1"/>
    <dgm:cxn modelId="{7BD8B5D8-8775-43E2-966B-76D0FA0CCE97}" type="presOf" srcId="{BFC836A2-C972-420B-BA87-CBA7666F7F72}" destId="{59C9C21A-6A6C-46D1-AAE7-4B4574BEE193}" srcOrd="1" destOrd="0" presId="urn:microsoft.com/office/officeart/2005/8/layout/matrix1"/>
    <dgm:cxn modelId="{19DEADFD-3BA9-4754-8857-961EDAAF1038}" type="presOf" srcId="{32F45237-0DE7-476F-8F47-D9713C03C560}" destId="{0D4E4245-1811-43F6-984A-5EE893FD71D9}" srcOrd="0" destOrd="0" presId="urn:microsoft.com/office/officeart/2005/8/layout/matrix1"/>
    <dgm:cxn modelId="{BFF1962E-C1F1-48ED-851E-024D3AA0F1CE}" srcId="{32F45237-0DE7-476F-8F47-D9713C03C560}" destId="{BFC836A2-C972-420B-BA87-CBA7666F7F72}" srcOrd="2" destOrd="0" parTransId="{A2734617-8602-47E7-B96D-CBB2E903BCF9}" sibTransId="{54333A51-DC97-410F-AAFB-CB9F863E10C0}"/>
    <dgm:cxn modelId="{6DFC762B-4845-4A8B-B071-F8D79AF02CBF}" type="presParOf" srcId="{DD78FC12-53AD-4F75-BDBB-DAA7C39EDE77}" destId="{08FDC0D0-ED8D-47AA-B2A7-784E57C75022}" srcOrd="0" destOrd="0" presId="urn:microsoft.com/office/officeart/2005/8/layout/matrix1"/>
    <dgm:cxn modelId="{82161606-A57F-422F-8F5E-0D39128ED9A3}" type="presParOf" srcId="{08FDC0D0-ED8D-47AA-B2A7-784E57C75022}" destId="{F5091B4D-FCD1-4C6E-89E4-549AD062FE4F}" srcOrd="0" destOrd="0" presId="urn:microsoft.com/office/officeart/2005/8/layout/matrix1"/>
    <dgm:cxn modelId="{E473E1E0-35C0-43CC-B7E5-C5CA5352C416}" type="presParOf" srcId="{08FDC0D0-ED8D-47AA-B2A7-784E57C75022}" destId="{2D0C386E-906E-4BD1-B849-F73C62E82435}" srcOrd="1" destOrd="0" presId="urn:microsoft.com/office/officeart/2005/8/layout/matrix1"/>
    <dgm:cxn modelId="{592C7BF9-1DDA-4E3A-BE8E-E0E28539667D}" type="presParOf" srcId="{08FDC0D0-ED8D-47AA-B2A7-784E57C75022}" destId="{3CEBC2DB-BE87-4908-87CB-74AA0AF38DA9}" srcOrd="2" destOrd="0" presId="urn:microsoft.com/office/officeart/2005/8/layout/matrix1"/>
    <dgm:cxn modelId="{876F37FC-883D-452A-89B8-948DA34EA94A}" type="presParOf" srcId="{08FDC0D0-ED8D-47AA-B2A7-784E57C75022}" destId="{11E780B4-6E60-4D45-9BB4-A25E11360696}" srcOrd="3" destOrd="0" presId="urn:microsoft.com/office/officeart/2005/8/layout/matrix1"/>
    <dgm:cxn modelId="{A392745A-9207-4EE8-942A-4E954CA722C2}" type="presParOf" srcId="{08FDC0D0-ED8D-47AA-B2A7-784E57C75022}" destId="{57B45277-7B0F-480E-96BD-DE146C1451C9}" srcOrd="4" destOrd="0" presId="urn:microsoft.com/office/officeart/2005/8/layout/matrix1"/>
    <dgm:cxn modelId="{83E0F9ED-28A5-488B-9B02-CF050F27D428}" type="presParOf" srcId="{08FDC0D0-ED8D-47AA-B2A7-784E57C75022}" destId="{59C9C21A-6A6C-46D1-AAE7-4B4574BEE193}" srcOrd="5" destOrd="0" presId="urn:microsoft.com/office/officeart/2005/8/layout/matrix1"/>
    <dgm:cxn modelId="{36698B0C-4BAE-45DF-BDA1-E4AAB9AD288F}" type="presParOf" srcId="{08FDC0D0-ED8D-47AA-B2A7-784E57C75022}" destId="{D12C26A3-A5B0-4698-AEEF-0DD68C73A38D}" srcOrd="6" destOrd="0" presId="urn:microsoft.com/office/officeart/2005/8/layout/matrix1"/>
    <dgm:cxn modelId="{BA02D109-E932-4BFC-8BC6-B6F2B46E1938}" type="presParOf" srcId="{08FDC0D0-ED8D-47AA-B2A7-784E57C75022}" destId="{5CDE37D6-3B32-4009-AA0E-F8485A521220}" srcOrd="7" destOrd="0" presId="urn:microsoft.com/office/officeart/2005/8/layout/matrix1"/>
    <dgm:cxn modelId="{86DFB176-C70F-41D0-8FA1-25678AF848FE}" type="presParOf" srcId="{DD78FC12-53AD-4F75-BDBB-DAA7C39EDE77}" destId="{0D4E4245-1811-43F6-984A-5EE893FD71D9}" srcOrd="1" destOrd="0" presId="urn:microsoft.com/office/officeart/2005/8/layout/matrix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91B4D-FCD1-4C6E-89E4-549AD062FE4F}">
      <dsp:nvSpPr>
        <dsp:cNvPr id="0" name=""/>
        <dsp:cNvSpPr/>
      </dsp:nvSpPr>
      <dsp:spPr>
        <a:xfrm rot="16200000">
          <a:off x="785372" y="-785372"/>
          <a:ext cx="2227659" cy="3798404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Definicija/opis</a:t>
          </a:r>
        </a:p>
      </dsp:txBody>
      <dsp:txXfrm rot="5400000">
        <a:off x="0" y="0"/>
        <a:ext cx="3798404" cy="1670744"/>
      </dsp:txXfrm>
    </dsp:sp>
    <dsp:sp modelId="{3CEBC2DB-BE87-4908-87CB-74AA0AF38DA9}">
      <dsp:nvSpPr>
        <dsp:cNvPr id="0" name=""/>
        <dsp:cNvSpPr/>
      </dsp:nvSpPr>
      <dsp:spPr>
        <a:xfrm>
          <a:off x="3798404" y="0"/>
          <a:ext cx="3798404" cy="2227659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Svojstva</a:t>
          </a:r>
        </a:p>
      </dsp:txBody>
      <dsp:txXfrm>
        <a:off x="3798404" y="0"/>
        <a:ext cx="3798404" cy="1670744"/>
      </dsp:txXfrm>
    </dsp:sp>
    <dsp:sp modelId="{57B45277-7B0F-480E-96BD-DE146C1451C9}">
      <dsp:nvSpPr>
        <dsp:cNvPr id="0" name=""/>
        <dsp:cNvSpPr/>
      </dsp:nvSpPr>
      <dsp:spPr>
        <a:xfrm rot="10800000">
          <a:off x="0" y="2227659"/>
          <a:ext cx="3798404" cy="2227659"/>
        </a:xfrm>
        <a:prstGeom prst="round1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Primjeri</a:t>
          </a:r>
        </a:p>
      </dsp:txBody>
      <dsp:txXfrm rot="10800000">
        <a:off x="0" y="2784573"/>
        <a:ext cx="3798404" cy="1670744"/>
      </dsp:txXfrm>
    </dsp:sp>
    <dsp:sp modelId="{D12C26A3-A5B0-4698-AEEF-0DD68C73A38D}">
      <dsp:nvSpPr>
        <dsp:cNvPr id="0" name=""/>
        <dsp:cNvSpPr/>
      </dsp:nvSpPr>
      <dsp:spPr>
        <a:xfrm rot="5400000">
          <a:off x="4583777" y="1442286"/>
          <a:ext cx="2227659" cy="3798404"/>
        </a:xfrm>
        <a:prstGeom prst="round1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Protuprimjeri</a:t>
          </a:r>
        </a:p>
      </dsp:txBody>
      <dsp:txXfrm rot="-5400000">
        <a:off x="3798404" y="2784573"/>
        <a:ext cx="3798404" cy="1670744"/>
      </dsp:txXfrm>
    </dsp:sp>
    <dsp:sp modelId="{0D4E4245-1811-43F6-984A-5EE893FD71D9}">
      <dsp:nvSpPr>
        <dsp:cNvPr id="0" name=""/>
        <dsp:cNvSpPr/>
      </dsp:nvSpPr>
      <dsp:spPr>
        <a:xfrm>
          <a:off x="2658883" y="1670744"/>
          <a:ext cx="2279042" cy="1113829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APSOLUTNA VRIJEDNOST</a:t>
          </a:r>
        </a:p>
      </dsp:txBody>
      <dsp:txXfrm>
        <a:off x="2713256" y="1725117"/>
        <a:ext cx="2170296" cy="1005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xmlns="" id="{D32CEE12-D82A-4BEE-9539-9827C82737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1B391D34-B623-4B99-8871-33D7AF04B0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CE793-D33A-497F-8362-4FC8BE47DB88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B0AB4C39-8C34-43DD-BBA2-E75E3CF8AD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64F66D46-68AA-4A12-9A26-DC279D0F16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665E2-552B-40A0-8C4C-4DDACFDF7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3175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46986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168509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706550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346286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738283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59946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104339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848177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62683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770455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387587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659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adržaja 4">
            <a:extLst>
              <a:ext uri="{FF2B5EF4-FFF2-40B4-BE49-F238E27FC236}">
                <a16:creationId xmlns:a16="http://schemas.microsoft.com/office/drawing/2014/main" xmlns="" id="{0E70B464-C759-4FC1-9556-109DE8543D8C}"/>
              </a:ext>
            </a:extLst>
          </p:cNvPr>
          <p:cNvSpPr txBox="1">
            <a:spLocks/>
          </p:cNvSpPr>
          <p:nvPr/>
        </p:nvSpPr>
        <p:spPr>
          <a:xfrm>
            <a:off x="304800" y="1022173"/>
            <a:ext cx="8534400" cy="3845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hr-HR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Suprotni brojevi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hr-HR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hr-HR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apsolutna vrijednost</a:t>
            </a:r>
          </a:p>
          <a:p>
            <a:pPr>
              <a:lnSpc>
                <a:spcPct val="150000"/>
              </a:lnSpc>
            </a:pPr>
            <a:endParaRPr lang="hr-HR" sz="36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zervirano mjesto sadržaja 4">
            <a:extLst>
              <a:ext uri="{FF2B5EF4-FFF2-40B4-BE49-F238E27FC236}">
                <a16:creationId xmlns:a16="http://schemas.microsoft.com/office/drawing/2014/main" xmlns="" id="{0E70B464-C759-4FC1-9556-109DE8543D8C}"/>
              </a:ext>
            </a:extLst>
          </p:cNvPr>
          <p:cNvSpPr txBox="1">
            <a:spLocks/>
          </p:cNvSpPr>
          <p:nvPr/>
        </p:nvSpPr>
        <p:spPr>
          <a:xfrm>
            <a:off x="304800" y="4742322"/>
            <a:ext cx="8534400" cy="17839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smtClean="0">
                <a:latin typeface="Bookman Old Style" panose="02050604050505020204" pitchFamily="18" charset="0"/>
              </a:rPr>
              <a:t>Autorica: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sz="2800" b="1" smtClean="0">
                <a:latin typeface="Bookman Old Style" panose="02050604050505020204" pitchFamily="18" charset="0"/>
              </a:rPr>
              <a:t>Karolina Rastić</a:t>
            </a:r>
            <a:endParaRPr lang="hr-HR" sz="2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190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a 11">
            <a:extLst>
              <a:ext uri="{FF2B5EF4-FFF2-40B4-BE49-F238E27FC236}">
                <a16:creationId xmlns:a16="http://schemas.microsoft.com/office/drawing/2014/main" xmlns="" id="{B365E5F1-2AA7-466F-9071-CD76C7CF11E3}"/>
              </a:ext>
            </a:extLst>
          </p:cNvPr>
          <p:cNvGrpSpPr/>
          <p:nvPr/>
        </p:nvGrpSpPr>
        <p:grpSpPr>
          <a:xfrm>
            <a:off x="1517374" y="193813"/>
            <a:ext cx="6109253" cy="6470374"/>
            <a:chOff x="2716694" y="387626"/>
            <a:chExt cx="6109253" cy="6470374"/>
          </a:xfrm>
        </p:grpSpPr>
        <p:grpSp>
          <p:nvGrpSpPr>
            <p:cNvPr id="9" name="Grupa 8">
              <a:extLst>
                <a:ext uri="{FF2B5EF4-FFF2-40B4-BE49-F238E27FC236}">
                  <a16:creationId xmlns:a16="http://schemas.microsoft.com/office/drawing/2014/main" xmlns="" id="{1690BB09-040B-4654-B614-2925248572FA}"/>
                </a:ext>
              </a:extLst>
            </p:cNvPr>
            <p:cNvGrpSpPr/>
            <p:nvPr/>
          </p:nvGrpSpPr>
          <p:grpSpPr>
            <a:xfrm>
              <a:off x="2716694" y="387626"/>
              <a:ext cx="6109253" cy="6082748"/>
              <a:chOff x="1961321" y="1387879"/>
              <a:chExt cx="5353879" cy="5095230"/>
            </a:xfrm>
          </p:grpSpPr>
          <p:pic>
            <p:nvPicPr>
              <p:cNvPr id="6" name="Slika 5">
                <a:extLst>
                  <a:ext uri="{FF2B5EF4-FFF2-40B4-BE49-F238E27FC236}">
                    <a16:creationId xmlns:a16="http://schemas.microsoft.com/office/drawing/2014/main" xmlns="" id="{13F5940D-9815-4284-A026-16F9F73BD5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clrChange>
                  <a:clrFrom>
                    <a:srgbClr val="000000">
                      <a:alpha val="0"/>
                    </a:srgbClr>
                  </a:clrFrom>
                  <a:clrTo>
                    <a:srgbClr val="000000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816" t="11145" r="48679" b="14522"/>
              <a:stretch/>
            </p:blipFill>
            <p:spPr>
              <a:xfrm>
                <a:off x="1961321" y="1387879"/>
                <a:ext cx="5353879" cy="5095230"/>
              </a:xfrm>
              <a:prstGeom prst="rect">
                <a:avLst/>
              </a:prstGeom>
            </p:spPr>
          </p:pic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xmlns="" id="{5DDAF9C3-979E-4DC7-9F95-EB225F44A8F7}"/>
                  </a:ext>
                </a:extLst>
              </p:cNvPr>
              <p:cNvSpPr txBox="1"/>
              <p:nvPr/>
            </p:nvSpPr>
            <p:spPr>
              <a:xfrm>
                <a:off x="3448878" y="1722782"/>
                <a:ext cx="5565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°C</a:t>
                </a:r>
              </a:p>
            </p:txBody>
          </p:sp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xmlns="" id="{9ACB762D-6BFB-4496-9250-8E3253193445}"/>
                  </a:ext>
                </a:extLst>
              </p:cNvPr>
              <p:cNvSpPr txBox="1"/>
              <p:nvPr/>
            </p:nvSpPr>
            <p:spPr>
              <a:xfrm>
                <a:off x="6606208" y="1722782"/>
                <a:ext cx="5565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°C</a:t>
                </a:r>
              </a:p>
            </p:txBody>
          </p:sp>
        </p:grpSp>
        <p:sp>
          <p:nvSpPr>
            <p:cNvPr id="10" name="TekstniOkvir 9">
              <a:extLst>
                <a:ext uri="{FF2B5EF4-FFF2-40B4-BE49-F238E27FC236}">
                  <a16:creationId xmlns:a16="http://schemas.microsoft.com/office/drawing/2014/main" xmlns="" id="{2C7A999C-6AB0-4475-98C9-90871802F7FC}"/>
                </a:ext>
              </a:extLst>
            </p:cNvPr>
            <p:cNvSpPr txBox="1"/>
            <p:nvPr/>
          </p:nvSpPr>
          <p:spPr>
            <a:xfrm>
              <a:off x="3074505" y="6396335"/>
              <a:ext cx="12121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400" dirty="0">
                  <a:latin typeface="Bookman Old Style" panose="02050604050505020204" pitchFamily="18" charset="0"/>
                </a:rPr>
                <a:t>Zagreb</a:t>
              </a:r>
            </a:p>
          </p:txBody>
        </p:sp>
        <p:sp>
          <p:nvSpPr>
            <p:cNvPr id="11" name="TekstniOkvir 10">
              <a:extLst>
                <a:ext uri="{FF2B5EF4-FFF2-40B4-BE49-F238E27FC236}">
                  <a16:creationId xmlns:a16="http://schemas.microsoft.com/office/drawing/2014/main" xmlns="" id="{2EFFB513-25F9-44EF-A053-CF0441BF0A59}"/>
                </a:ext>
              </a:extLst>
            </p:cNvPr>
            <p:cNvSpPr txBox="1"/>
            <p:nvPr/>
          </p:nvSpPr>
          <p:spPr>
            <a:xfrm>
              <a:off x="6838122" y="6396335"/>
              <a:ext cx="8819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400" dirty="0">
                  <a:latin typeface="Bookman Old Style" panose="02050604050505020204" pitchFamily="18" charset="0"/>
                </a:rPr>
                <a:t>Split</a:t>
              </a:r>
            </a:p>
          </p:txBody>
        </p:sp>
      </p:grpSp>
      <p:sp>
        <p:nvSpPr>
          <p:cNvPr id="13" name="Rezervirano mjesto sadržaja 4">
            <a:extLst>
              <a:ext uri="{FF2B5EF4-FFF2-40B4-BE49-F238E27FC236}">
                <a16:creationId xmlns:a16="http://schemas.microsoft.com/office/drawing/2014/main" xmlns="" id="{0E70B464-C759-4FC1-9556-109DE8543D8C}"/>
              </a:ext>
            </a:extLst>
          </p:cNvPr>
          <p:cNvSpPr txBox="1">
            <a:spLocks/>
          </p:cNvSpPr>
          <p:nvPr/>
        </p:nvSpPr>
        <p:spPr>
          <a:xfrm>
            <a:off x="304800" y="367748"/>
            <a:ext cx="8534400" cy="61225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hr-HR" b="1" dirty="0">
                <a:latin typeface="Bookman Old Style" panose="02050604050505020204" pitchFamily="18" charset="0"/>
              </a:rPr>
              <a:t>Temperature u Zagrebu i Splitu su sa suprotnih (različitih) strana s obzirom na 0°C.</a:t>
            </a:r>
          </a:p>
          <a:p>
            <a:pPr algn="just">
              <a:lnSpc>
                <a:spcPct val="150000"/>
              </a:lnSpc>
            </a:pPr>
            <a:r>
              <a:rPr lang="hr-HR" b="1" dirty="0">
                <a:latin typeface="Bookman Old Style" panose="02050604050505020204" pitchFamily="18" charset="0"/>
              </a:rPr>
              <a:t>Temperatura se na prvom termometru treba podići za 10°C da bi došla do 0°C.</a:t>
            </a:r>
          </a:p>
          <a:p>
            <a:pPr algn="just">
              <a:lnSpc>
                <a:spcPct val="150000"/>
              </a:lnSpc>
            </a:pPr>
            <a:r>
              <a:rPr lang="hr-HR" b="1" dirty="0">
                <a:latin typeface="Bookman Old Style" panose="02050604050505020204" pitchFamily="18" charset="0"/>
              </a:rPr>
              <a:t>Temperatura se na drugom termometru treba spustiti za 10°c da bi došla do 0°C.</a:t>
            </a:r>
          </a:p>
          <a:p>
            <a:pPr algn="just">
              <a:lnSpc>
                <a:spcPct val="150000"/>
              </a:lnSpc>
            </a:pPr>
            <a:endParaRPr lang="hr-HR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243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942E2AE-C35C-48AC-9D19-4D24753B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SUPROTNI BROJEVI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77107"/>
            <a:ext cx="8686800" cy="516987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Cijeli brojevi smješteni na pravcu simetrično u odnosu na nulu, međusobno su </a:t>
            </a:r>
            <a:r>
              <a:rPr lang="hr-HR" u="sng" dirty="0">
                <a:solidFill>
                  <a:srgbClr val="FF0000"/>
                </a:solidFill>
              </a:rPr>
              <a:t>suprotni brojevi</a:t>
            </a:r>
            <a:r>
              <a:rPr lang="hr-HR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Suprotni brojevi su jednako udaljeni od 0 na brojevnom pravcu.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Suprotan broj broja 0 je broj 0.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hr-HR" dirty="0"/>
          </a:p>
          <a:p>
            <a:pPr marL="0" indent="0" algn="just">
              <a:lnSpc>
                <a:spcPct val="150000"/>
              </a:lnSpc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72021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utnik 14">
            <a:extLst>
              <a:ext uri="{FF2B5EF4-FFF2-40B4-BE49-F238E27FC236}">
                <a16:creationId xmlns:a16="http://schemas.microsoft.com/office/drawing/2014/main" xmlns="" id="{3EC44548-EAA2-483E-A0DC-9EE0805A20C4}"/>
              </a:ext>
            </a:extLst>
          </p:cNvPr>
          <p:cNvSpPr/>
          <p:nvPr/>
        </p:nvSpPr>
        <p:spPr>
          <a:xfrm>
            <a:off x="2425148" y="503583"/>
            <a:ext cx="808382" cy="942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xmlns="" id="{1E150AFE-36F2-41AB-B2C1-C6418BDE1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12975" y="185530"/>
            <a:ext cx="4545496" cy="649356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b="1" dirty="0"/>
              <a:t>Na kojoj visini leti ptica, a na kojoj dubini pliva riba?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Ptica leti na visini od 20 </a:t>
            </a:r>
            <a:r>
              <a:rPr lang="hr-HR" i="1" dirty="0"/>
              <a:t>m</a:t>
            </a:r>
            <a:r>
              <a:rPr lang="hr-HR" dirty="0"/>
              <a:t> iznad površine mora, a riba pliva na dubini od 20 </a:t>
            </a:r>
            <a:r>
              <a:rPr lang="hr-HR" i="1" dirty="0"/>
              <a:t>m</a:t>
            </a:r>
            <a:r>
              <a:rPr lang="hr-HR" dirty="0"/>
              <a:t> ispod površine mora.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b="1" dirty="0"/>
              <a:t>Koliko je svaka od njih udaljena od površine mora?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Jednako su udaljene od površine mora, tj. 20 </a:t>
            </a:r>
            <a:r>
              <a:rPr lang="hr-HR" i="1" dirty="0"/>
              <a:t>m</a:t>
            </a:r>
            <a:r>
              <a:rPr lang="hr-HR" dirty="0"/>
              <a:t>.</a:t>
            </a:r>
          </a:p>
        </p:txBody>
      </p:sp>
      <p:grpSp>
        <p:nvGrpSpPr>
          <p:cNvPr id="18" name="Grupa 17"/>
          <p:cNvGrpSpPr/>
          <p:nvPr/>
        </p:nvGrpSpPr>
        <p:grpSpPr>
          <a:xfrm>
            <a:off x="201706" y="407005"/>
            <a:ext cx="3814482" cy="5977464"/>
            <a:chOff x="201706" y="407005"/>
            <a:chExt cx="3814482" cy="5977464"/>
          </a:xfrm>
        </p:grpSpPr>
        <p:grpSp>
          <p:nvGrpSpPr>
            <p:cNvPr id="16" name="Grupa 15"/>
            <p:cNvGrpSpPr/>
            <p:nvPr/>
          </p:nvGrpSpPr>
          <p:grpSpPr>
            <a:xfrm>
              <a:off x="201706" y="407005"/>
              <a:ext cx="3814482" cy="5977464"/>
              <a:chOff x="609600" y="352112"/>
              <a:chExt cx="3478306" cy="5790187"/>
            </a:xfrm>
          </p:grpSpPr>
          <p:sp>
            <p:nvSpPr>
              <p:cNvPr id="8" name="Pravokutnik 7"/>
              <p:cNvSpPr/>
              <p:nvPr/>
            </p:nvSpPr>
            <p:spPr>
              <a:xfrm>
                <a:off x="609600" y="352112"/>
                <a:ext cx="3478306" cy="3090335"/>
              </a:xfrm>
              <a:prstGeom prst="rect">
                <a:avLst/>
              </a:prstGeom>
              <a:solidFill>
                <a:srgbClr val="CAEF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13" name="Pravokutnik 12"/>
              <p:cNvSpPr/>
              <p:nvPr/>
            </p:nvSpPr>
            <p:spPr>
              <a:xfrm>
                <a:off x="609600" y="3433477"/>
                <a:ext cx="3478306" cy="2708822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pic>
            <p:nvPicPr>
              <p:cNvPr id="1032" name="Picture 8" descr="cloud%20clipart%20black%20and%20whit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9339" y="706455"/>
                <a:ext cx="1012216" cy="5364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14" name="Ravni poveznik 13"/>
            <p:cNvCxnSpPr/>
            <p:nvPr/>
          </p:nvCxnSpPr>
          <p:spPr>
            <a:xfrm>
              <a:off x="201706" y="591671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>
              <a:off x="201706" y="967598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>
              <a:off x="201706" y="1343525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ni poveznik 21"/>
            <p:cNvCxnSpPr/>
            <p:nvPr/>
          </p:nvCxnSpPr>
          <p:spPr>
            <a:xfrm>
              <a:off x="201706" y="1719452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/>
            <p:nvPr/>
          </p:nvCxnSpPr>
          <p:spPr>
            <a:xfrm>
              <a:off x="201706" y="2095379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ni poveznik 23"/>
            <p:cNvCxnSpPr/>
            <p:nvPr/>
          </p:nvCxnSpPr>
          <p:spPr>
            <a:xfrm>
              <a:off x="201706" y="2471306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ni poveznik 24"/>
            <p:cNvCxnSpPr/>
            <p:nvPr/>
          </p:nvCxnSpPr>
          <p:spPr>
            <a:xfrm>
              <a:off x="201706" y="2847233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avni poveznik 25"/>
            <p:cNvCxnSpPr/>
            <p:nvPr/>
          </p:nvCxnSpPr>
          <p:spPr>
            <a:xfrm>
              <a:off x="201706" y="3223160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avni poveznik 26"/>
            <p:cNvCxnSpPr/>
            <p:nvPr/>
          </p:nvCxnSpPr>
          <p:spPr>
            <a:xfrm>
              <a:off x="201706" y="3599087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vni poveznik 27"/>
            <p:cNvCxnSpPr/>
            <p:nvPr/>
          </p:nvCxnSpPr>
          <p:spPr>
            <a:xfrm>
              <a:off x="201706" y="3975014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28"/>
            <p:cNvCxnSpPr/>
            <p:nvPr/>
          </p:nvCxnSpPr>
          <p:spPr>
            <a:xfrm>
              <a:off x="201706" y="4350941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avni poveznik 29"/>
            <p:cNvCxnSpPr/>
            <p:nvPr/>
          </p:nvCxnSpPr>
          <p:spPr>
            <a:xfrm>
              <a:off x="201706" y="4726868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>
              <a:off x="201706" y="5102795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avni poveznik 31"/>
            <p:cNvCxnSpPr/>
            <p:nvPr/>
          </p:nvCxnSpPr>
          <p:spPr>
            <a:xfrm>
              <a:off x="201706" y="5478722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avni poveznik 32"/>
            <p:cNvCxnSpPr/>
            <p:nvPr/>
          </p:nvCxnSpPr>
          <p:spPr>
            <a:xfrm>
              <a:off x="201706" y="5854649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avni poveznik 33"/>
            <p:cNvCxnSpPr/>
            <p:nvPr/>
          </p:nvCxnSpPr>
          <p:spPr>
            <a:xfrm>
              <a:off x="201706" y="6230581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niOkvir 16"/>
            <p:cNvSpPr txBox="1"/>
            <p:nvPr/>
          </p:nvSpPr>
          <p:spPr>
            <a:xfrm>
              <a:off x="576314" y="407005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kstniOkvir 36"/>
            <p:cNvSpPr txBox="1"/>
            <p:nvPr/>
          </p:nvSpPr>
          <p:spPr>
            <a:xfrm>
              <a:off x="576314" y="782932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35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kstniOkvir 37"/>
            <p:cNvSpPr txBox="1"/>
            <p:nvPr/>
          </p:nvSpPr>
          <p:spPr>
            <a:xfrm>
              <a:off x="576314" y="1158859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kstniOkvir 38"/>
            <p:cNvSpPr txBox="1"/>
            <p:nvPr/>
          </p:nvSpPr>
          <p:spPr>
            <a:xfrm>
              <a:off x="576314" y="1534786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kstniOkvir 39"/>
            <p:cNvSpPr txBox="1"/>
            <p:nvPr/>
          </p:nvSpPr>
          <p:spPr>
            <a:xfrm>
              <a:off x="576314" y="1910713"/>
              <a:ext cx="481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kstniOkvir 40"/>
            <p:cNvSpPr txBox="1"/>
            <p:nvPr/>
          </p:nvSpPr>
          <p:spPr>
            <a:xfrm>
              <a:off x="576314" y="228664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kstniOkvir 41"/>
            <p:cNvSpPr txBox="1"/>
            <p:nvPr/>
          </p:nvSpPr>
          <p:spPr>
            <a:xfrm>
              <a:off x="576314" y="2662567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kstniOkvir 42"/>
            <p:cNvSpPr txBox="1"/>
            <p:nvPr/>
          </p:nvSpPr>
          <p:spPr>
            <a:xfrm>
              <a:off x="576314" y="3038494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44" name="TekstniOkvir 43"/>
            <p:cNvSpPr txBox="1"/>
            <p:nvPr/>
          </p:nvSpPr>
          <p:spPr>
            <a:xfrm>
              <a:off x="576314" y="3414421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kstniOkvir 44"/>
            <p:cNvSpPr txBox="1"/>
            <p:nvPr/>
          </p:nvSpPr>
          <p:spPr>
            <a:xfrm>
              <a:off x="576314" y="3790348"/>
              <a:ext cx="3674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kstniOkvir 45"/>
            <p:cNvSpPr txBox="1"/>
            <p:nvPr/>
          </p:nvSpPr>
          <p:spPr>
            <a:xfrm>
              <a:off x="576314" y="4166275"/>
              <a:ext cx="4812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-10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kstniOkvir 46"/>
            <p:cNvSpPr txBox="1"/>
            <p:nvPr/>
          </p:nvSpPr>
          <p:spPr>
            <a:xfrm>
              <a:off x="576314" y="4542202"/>
              <a:ext cx="4812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-15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kstniOkvir 47"/>
            <p:cNvSpPr txBox="1"/>
            <p:nvPr/>
          </p:nvSpPr>
          <p:spPr>
            <a:xfrm>
              <a:off x="576313" y="4918129"/>
              <a:ext cx="553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-20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kstniOkvir 48"/>
            <p:cNvSpPr txBox="1"/>
            <p:nvPr/>
          </p:nvSpPr>
          <p:spPr>
            <a:xfrm>
              <a:off x="576314" y="5294056"/>
              <a:ext cx="4812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-25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kstniOkvir 49"/>
            <p:cNvSpPr txBox="1"/>
            <p:nvPr/>
          </p:nvSpPr>
          <p:spPr>
            <a:xfrm>
              <a:off x="576314" y="5669983"/>
              <a:ext cx="4812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-30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TekstniOkvir 50"/>
            <p:cNvSpPr txBox="1"/>
            <p:nvPr/>
          </p:nvSpPr>
          <p:spPr>
            <a:xfrm>
              <a:off x="576314" y="6045915"/>
              <a:ext cx="4812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-35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2" name="Slika 51">
            <a:extLst>
              <a:ext uri="{FF2B5EF4-FFF2-40B4-BE49-F238E27FC236}">
                <a16:creationId xmlns:a16="http://schemas.microsoft.com/office/drawing/2014/main" xmlns="" id="{A0E3E613-4D58-429D-B9AD-7EB06682BA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872" y="4808950"/>
            <a:ext cx="807170" cy="556911"/>
          </a:xfrm>
          <a:prstGeom prst="rect">
            <a:avLst/>
          </a:prstGeom>
        </p:spPr>
      </p:pic>
      <p:pic>
        <p:nvPicPr>
          <p:cNvPr id="53" name="Slika 52">
            <a:extLst>
              <a:ext uri="{FF2B5EF4-FFF2-40B4-BE49-F238E27FC236}">
                <a16:creationId xmlns:a16="http://schemas.microsoft.com/office/drawing/2014/main" xmlns="" id="{1CEBE133-0260-400A-A0CB-E590B2BD7C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42" y="1769918"/>
            <a:ext cx="618338" cy="650922"/>
          </a:xfrm>
          <a:prstGeom prst="rect">
            <a:avLst/>
          </a:prstGeom>
        </p:spPr>
      </p:pic>
      <p:sp>
        <p:nvSpPr>
          <p:cNvPr id="54" name="Elipsa 53">
            <a:extLst>
              <a:ext uri="{FF2B5EF4-FFF2-40B4-BE49-F238E27FC236}">
                <a16:creationId xmlns:a16="http://schemas.microsoft.com/office/drawing/2014/main" xmlns="" id="{9A7C9C93-1DC3-478C-AAA8-A32D415522D5}"/>
              </a:ext>
            </a:extLst>
          </p:cNvPr>
          <p:cNvSpPr/>
          <p:nvPr/>
        </p:nvSpPr>
        <p:spPr>
          <a:xfrm>
            <a:off x="549810" y="1909801"/>
            <a:ext cx="465299" cy="36843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5" name="Elipsa 54">
            <a:extLst>
              <a:ext uri="{FF2B5EF4-FFF2-40B4-BE49-F238E27FC236}">
                <a16:creationId xmlns:a16="http://schemas.microsoft.com/office/drawing/2014/main" xmlns="" id="{77C70D0C-93CB-4DB3-8151-B3599380A37A}"/>
              </a:ext>
            </a:extLst>
          </p:cNvPr>
          <p:cNvSpPr/>
          <p:nvPr/>
        </p:nvSpPr>
        <p:spPr>
          <a:xfrm>
            <a:off x="597543" y="4903185"/>
            <a:ext cx="504760" cy="36843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05688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54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xmlns="" id="{343F2E8D-95E7-453C-A3A9-A63CF6473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APSOLUTNA VRIJEDNOST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9CE12537-D6E5-4D5F-8055-782CE64BF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825624"/>
            <a:ext cx="8550442" cy="463934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Udaljenost nekog broja od 0 (na brojevnom pravcu) zove se </a:t>
            </a:r>
            <a:r>
              <a:rPr lang="hr-HR" u="sng" dirty="0">
                <a:solidFill>
                  <a:srgbClr val="FF0000"/>
                </a:solidFill>
              </a:rPr>
              <a:t>apsolutna vrijednost</a:t>
            </a:r>
            <a:r>
              <a:rPr lang="hr-HR" dirty="0"/>
              <a:t> toga cijelog broja.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Apsolutna vrijednost cijelog broja z označava se ovako: </a:t>
            </a:r>
            <a:r>
              <a:rPr lang="hr-HR" dirty="0">
                <a:solidFill>
                  <a:srgbClr val="FF0000"/>
                </a:solidFill>
              </a:rPr>
              <a:t>|z|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Apsolutna vrijednost svakog cijelog broja (osim 0) jest pozitivan broj.</a:t>
            </a:r>
          </a:p>
        </p:txBody>
      </p:sp>
    </p:spTree>
    <p:extLst>
      <p:ext uri="{BB962C8B-B14F-4D97-AF65-F5344CB8AC3E}">
        <p14:creationId xmlns:p14="http://schemas.microsoft.com/office/powerpoint/2010/main" val="1633347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ACF3AF5E-61EE-4548-8154-8FA12A76E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63" y="336884"/>
            <a:ext cx="8761863" cy="6240379"/>
          </a:xfrm>
        </p:spPr>
        <p:txBody>
          <a:bodyPr anchor="ctr"/>
          <a:lstStyle/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Apsolutna vrijednost pozitivnog cijelog broja jednaka je samom tom broju.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Apsolutna vrijednost negativnog cijelog broja jednaka je suprotnom broju toga broja.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hr-H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>
                <a:solidFill>
                  <a:srgbClr val="C00000"/>
                </a:solidFill>
              </a:rPr>
              <a:t>Suprotni brojevi imaju jednake apsolutne vrijednosti jer su jednako udaljeni od ishodišta.</a:t>
            </a:r>
          </a:p>
        </p:txBody>
      </p:sp>
    </p:spTree>
    <p:extLst>
      <p:ext uri="{BB962C8B-B14F-4D97-AF65-F5344CB8AC3E}">
        <p14:creationId xmlns:p14="http://schemas.microsoft.com/office/powerpoint/2010/main" val="8394752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xmlns="" id="{80B0002A-B51D-4345-96EE-98C5F07D6B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499424"/>
              </p:ext>
            </p:extLst>
          </p:nvPr>
        </p:nvGraphicFramePr>
        <p:xfrm>
          <a:off x="106044" y="1846360"/>
          <a:ext cx="8963528" cy="17942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23329">
                  <a:extLst>
                    <a:ext uri="{9D8B030D-6E8A-4147-A177-3AD203B41FA5}">
                      <a16:colId xmlns:a16="http://schemas.microsoft.com/office/drawing/2014/main" xmlns="" val="3802757363"/>
                    </a:ext>
                  </a:extLst>
                </a:gridCol>
                <a:gridCol w="628767">
                  <a:extLst>
                    <a:ext uri="{9D8B030D-6E8A-4147-A177-3AD203B41FA5}">
                      <a16:colId xmlns:a16="http://schemas.microsoft.com/office/drawing/2014/main" xmlns="" val="931891044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xmlns="" val="3341040204"/>
                    </a:ext>
                  </a:extLst>
                </a:gridCol>
                <a:gridCol w="723014">
                  <a:extLst>
                    <a:ext uri="{9D8B030D-6E8A-4147-A177-3AD203B41FA5}">
                      <a16:colId xmlns:a16="http://schemas.microsoft.com/office/drawing/2014/main" xmlns="" val="1143634100"/>
                    </a:ext>
                  </a:extLst>
                </a:gridCol>
                <a:gridCol w="606056">
                  <a:extLst>
                    <a:ext uri="{9D8B030D-6E8A-4147-A177-3AD203B41FA5}">
                      <a16:colId xmlns:a16="http://schemas.microsoft.com/office/drawing/2014/main" xmlns="" val="1232368827"/>
                    </a:ext>
                  </a:extLst>
                </a:gridCol>
                <a:gridCol w="893135">
                  <a:extLst>
                    <a:ext uri="{9D8B030D-6E8A-4147-A177-3AD203B41FA5}">
                      <a16:colId xmlns:a16="http://schemas.microsoft.com/office/drawing/2014/main" xmlns="" val="3353950471"/>
                    </a:ext>
                  </a:extLst>
                </a:gridCol>
                <a:gridCol w="627321">
                  <a:extLst>
                    <a:ext uri="{9D8B030D-6E8A-4147-A177-3AD203B41FA5}">
                      <a16:colId xmlns:a16="http://schemas.microsoft.com/office/drawing/2014/main" xmlns="" val="760202664"/>
                    </a:ext>
                  </a:extLst>
                </a:gridCol>
                <a:gridCol w="542260">
                  <a:extLst>
                    <a:ext uri="{9D8B030D-6E8A-4147-A177-3AD203B41FA5}">
                      <a16:colId xmlns:a16="http://schemas.microsoft.com/office/drawing/2014/main" xmlns="" val="524145420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xmlns="" val="1164537414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xmlns="" val="2314472946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xmlns="" val="2875541429"/>
                    </a:ext>
                  </a:extLst>
                </a:gridCol>
              </a:tblGrid>
              <a:tr h="489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</a:rPr>
                        <a:t>BROJ</a:t>
                      </a:r>
                      <a:endParaRPr lang="hr-H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-33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28513639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0">
                          <a:effectLst/>
                          <a:latin typeface="+mn-lt"/>
                        </a:rPr>
                        <a:t>APSOLUTNA VIJEDNOST</a:t>
                      </a:r>
                      <a:endParaRPr lang="hr-H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7379139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</a:rPr>
                        <a:t>SUPROTNI BROJ</a:t>
                      </a:r>
                      <a:endParaRPr lang="hr-H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-7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-11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-82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84556770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A6638BB6-1AAE-4DDB-95B3-9290A7A00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44" y="749966"/>
            <a:ext cx="25988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Ispuni tablicu:</a:t>
            </a:r>
            <a:endParaRPr kumimoji="0" lang="hr-HR" altLang="sr-Latn-R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xmlns="" id="{9E2ED7D3-A2C2-446C-AC17-F9A54AF6E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994367"/>
              </p:ext>
            </p:extLst>
          </p:nvPr>
        </p:nvGraphicFramePr>
        <p:xfrm>
          <a:off x="106044" y="4410606"/>
          <a:ext cx="8963528" cy="17942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23329">
                  <a:extLst>
                    <a:ext uri="{9D8B030D-6E8A-4147-A177-3AD203B41FA5}">
                      <a16:colId xmlns:a16="http://schemas.microsoft.com/office/drawing/2014/main" xmlns="" val="3307539944"/>
                    </a:ext>
                  </a:extLst>
                </a:gridCol>
                <a:gridCol w="628767">
                  <a:extLst>
                    <a:ext uri="{9D8B030D-6E8A-4147-A177-3AD203B41FA5}">
                      <a16:colId xmlns:a16="http://schemas.microsoft.com/office/drawing/2014/main" xmlns="" val="3004350088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xmlns="" val="3574437082"/>
                    </a:ext>
                  </a:extLst>
                </a:gridCol>
                <a:gridCol w="723014">
                  <a:extLst>
                    <a:ext uri="{9D8B030D-6E8A-4147-A177-3AD203B41FA5}">
                      <a16:colId xmlns:a16="http://schemas.microsoft.com/office/drawing/2014/main" xmlns="" val="1333979003"/>
                    </a:ext>
                  </a:extLst>
                </a:gridCol>
                <a:gridCol w="606056">
                  <a:extLst>
                    <a:ext uri="{9D8B030D-6E8A-4147-A177-3AD203B41FA5}">
                      <a16:colId xmlns:a16="http://schemas.microsoft.com/office/drawing/2014/main" xmlns="" val="132580194"/>
                    </a:ext>
                  </a:extLst>
                </a:gridCol>
                <a:gridCol w="893135">
                  <a:extLst>
                    <a:ext uri="{9D8B030D-6E8A-4147-A177-3AD203B41FA5}">
                      <a16:colId xmlns:a16="http://schemas.microsoft.com/office/drawing/2014/main" xmlns="" val="4161314740"/>
                    </a:ext>
                  </a:extLst>
                </a:gridCol>
                <a:gridCol w="627321">
                  <a:extLst>
                    <a:ext uri="{9D8B030D-6E8A-4147-A177-3AD203B41FA5}">
                      <a16:colId xmlns:a16="http://schemas.microsoft.com/office/drawing/2014/main" xmlns="" val="4277806486"/>
                    </a:ext>
                  </a:extLst>
                </a:gridCol>
                <a:gridCol w="542260">
                  <a:extLst>
                    <a:ext uri="{9D8B030D-6E8A-4147-A177-3AD203B41FA5}">
                      <a16:colId xmlns:a16="http://schemas.microsoft.com/office/drawing/2014/main" xmlns="" val="1915954118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xmlns="" val="2571733741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xmlns="" val="220469952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xmlns="" val="1061312793"/>
                    </a:ext>
                  </a:extLst>
                </a:gridCol>
              </a:tblGrid>
              <a:tr h="489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</a:rPr>
                        <a:t>BROJ</a:t>
                      </a:r>
                      <a:endParaRPr lang="hr-H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-11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-33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11855068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0">
                          <a:effectLst/>
                          <a:latin typeface="+mn-lt"/>
                        </a:rPr>
                        <a:t>APSOLUTNA VIJEDNOST</a:t>
                      </a:r>
                      <a:endParaRPr lang="hr-H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38497765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</a:rPr>
                        <a:t>SUPROTNI BROJ</a:t>
                      </a:r>
                      <a:endParaRPr lang="hr-H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-7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-82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93921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7104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731BB916-8BE5-4BD2-B18F-DD55B3A2B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" name="Dijagram 4">
            <a:extLst>
              <a:ext uri="{FF2B5EF4-FFF2-40B4-BE49-F238E27FC236}">
                <a16:creationId xmlns:a16="http://schemas.microsoft.com/office/drawing/2014/main" xmlns="" id="{862B35DB-494F-4D2D-87ED-4A9EDE86F5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5402593"/>
              </p:ext>
            </p:extLst>
          </p:nvPr>
        </p:nvGraphicFramePr>
        <p:xfrm>
          <a:off x="773596" y="1203360"/>
          <a:ext cx="7596809" cy="4455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58EF96F4-4E03-479A-B930-1295726C8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651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adržaja 4">
            <a:extLst>
              <a:ext uri="{FF2B5EF4-FFF2-40B4-BE49-F238E27FC236}">
                <a16:creationId xmlns:a16="http://schemas.microsoft.com/office/drawing/2014/main" xmlns="" id="{0E70B464-C759-4FC1-9556-109DE8543D8C}"/>
              </a:ext>
            </a:extLst>
          </p:cNvPr>
          <p:cNvSpPr txBox="1">
            <a:spLocks/>
          </p:cNvSpPr>
          <p:nvPr/>
        </p:nvSpPr>
        <p:spPr>
          <a:xfrm>
            <a:off x="169633" y="582425"/>
            <a:ext cx="8839200" cy="61225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>
                <a:latin typeface="Calibri"/>
                <a:ea typeface="Calibri"/>
                <a:cs typeface="Times New Roman"/>
              </a:rPr>
              <a:t>Najtoplije zahvaljujem </a:t>
            </a:r>
            <a:r>
              <a:rPr lang="hr-HR" smtClean="0">
                <a:latin typeface="Calibri"/>
                <a:ea typeface="Calibri"/>
                <a:cs typeface="Times New Roman"/>
              </a:rPr>
              <a:t>kolegici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b="1" smtClean="0">
                <a:latin typeface="Calibri"/>
                <a:ea typeface="Calibri"/>
                <a:cs typeface="Times New Roman"/>
              </a:rPr>
              <a:t>Karolini Rastić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mtClean="0">
                <a:latin typeface="Calibri"/>
                <a:ea typeface="Calibri"/>
                <a:cs typeface="Times New Roman"/>
              </a:rPr>
              <a:t>na </a:t>
            </a:r>
            <a:r>
              <a:rPr lang="hr-HR">
                <a:latin typeface="Calibri"/>
                <a:ea typeface="Calibri"/>
                <a:cs typeface="Times New Roman"/>
              </a:rPr>
              <a:t>slanju materijala i dozvoli da </a:t>
            </a:r>
            <a:r>
              <a:rPr lang="hr-HR" smtClean="0">
                <a:latin typeface="Calibri"/>
                <a:ea typeface="Calibri"/>
                <a:cs typeface="Times New Roman"/>
              </a:rPr>
              <a:t>ga </a:t>
            </a:r>
            <a:r>
              <a:rPr lang="hr-HR">
                <a:latin typeface="Calibri"/>
                <a:ea typeface="Calibri"/>
                <a:cs typeface="Times New Roman"/>
              </a:rPr>
              <a:t>objavim </a:t>
            </a:r>
            <a:endParaRPr lang="hr-HR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mtClean="0">
                <a:latin typeface="Calibri"/>
                <a:ea typeface="Calibri"/>
                <a:cs typeface="Times New Roman"/>
              </a:rPr>
              <a:t>na </a:t>
            </a:r>
            <a:r>
              <a:rPr lang="hr-HR">
                <a:latin typeface="Calibri"/>
                <a:ea typeface="Calibri"/>
                <a:cs typeface="Times New Roman"/>
              </a:rPr>
              <a:t>svojim web stranicama.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>
                <a:latin typeface="Calibri"/>
                <a:ea typeface="Calibri"/>
                <a:cs typeface="Times New Roman"/>
              </a:rPr>
              <a:t> </a:t>
            </a:r>
          </a:p>
          <a:p>
            <a:pPr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302125" algn="l"/>
              </a:tabLst>
            </a:pPr>
            <a:r>
              <a:rPr lang="hr-HR">
                <a:latin typeface="Calibri"/>
                <a:ea typeface="Calibri"/>
                <a:cs typeface="Times New Roman"/>
              </a:rPr>
              <a:t>	</a:t>
            </a:r>
            <a:r>
              <a:rPr lang="hr-HR" sz="2000">
                <a:latin typeface="Calibri"/>
                <a:ea typeface="Calibri"/>
                <a:cs typeface="Times New Roman"/>
              </a:rPr>
              <a:t>Antonija Horvatek</a:t>
            </a:r>
          </a:p>
          <a:p>
            <a:pPr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302125" algn="l"/>
              </a:tabLst>
            </a:pPr>
            <a:r>
              <a:rPr lang="hr-HR" sz="2800">
                <a:latin typeface="Brush Script MT"/>
                <a:ea typeface="Calibri"/>
                <a:cs typeface="Times New Roman"/>
              </a:rPr>
              <a:t>	Matematika na dlanu</a:t>
            </a:r>
            <a:endParaRPr lang="hr-HR" sz="2000">
              <a:latin typeface="Calibri"/>
              <a:ea typeface="Calibri"/>
              <a:cs typeface="Times New Roman"/>
            </a:endParaRPr>
          </a:p>
          <a:p>
            <a:pPr algn="l">
              <a:spcBef>
                <a:spcPts val="0"/>
              </a:spcBef>
              <a:tabLst>
                <a:tab pos="4302125" algn="l"/>
              </a:tabLst>
            </a:pPr>
            <a:r>
              <a:rPr lang="hr-HR" sz="2000">
                <a:latin typeface="Calibri"/>
                <a:ea typeface="Calibri"/>
                <a:cs typeface="Times New Roman"/>
              </a:rPr>
              <a:t>	</a:t>
            </a:r>
            <a:r>
              <a:rPr lang="hr-HR" sz="2000" i="1" u="sng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http://www.antonija-horvatek.from.hr/</a:t>
            </a:r>
            <a:r>
              <a:rPr lang="hr-HR" sz="2000" i="1">
                <a:latin typeface="Calibri"/>
                <a:ea typeface="Calibri"/>
                <a:cs typeface="Times New Roman"/>
              </a:rPr>
              <a:t> </a:t>
            </a:r>
            <a:endParaRPr lang="hr-HR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144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Prilagođeno 1">
      <a:majorFont>
        <a:latin typeface="Bookman Old Style"/>
        <a:ea typeface=""/>
        <a:cs typeface=""/>
      </a:majorFont>
      <a:minorFont>
        <a:latin typeface="Bookman Old Style"/>
        <a:ea typeface=""/>
        <a:cs typeface="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361</Words>
  <Application>Microsoft Office PowerPoint</Application>
  <PresentationFormat>Prikaz na zaslonu (4:3)</PresentationFormat>
  <Paragraphs>124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Office Theme</vt:lpstr>
      <vt:lpstr>PowerPointova prezentacija</vt:lpstr>
      <vt:lpstr>PowerPointova prezentacija</vt:lpstr>
      <vt:lpstr>SUPROTNI BROJEVI</vt:lpstr>
      <vt:lpstr>PowerPointova prezentacija</vt:lpstr>
      <vt:lpstr>APSOLUTNA VRIJEDNOST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karolina rastić</dc:creator>
  <cp:lastModifiedBy>Antonija Horvatek</cp:lastModifiedBy>
  <cp:revision>27</cp:revision>
  <dcterms:created xsi:type="dcterms:W3CDTF">2017-12-18T22:00:22Z</dcterms:created>
  <dcterms:modified xsi:type="dcterms:W3CDTF">2019-10-03T14:50:12Z</dcterms:modified>
</cp:coreProperties>
</file>