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3032-5D03-4C57-A93F-4E40B03F1769}" type="datetimeFigureOut">
              <a:rPr lang="sr-Latn-CS" smtClean="0"/>
              <a:pPr/>
              <a:t>5.12.2017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128824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111171" y="481605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Ukupan  broj dijagonala u  </a:t>
            </a:r>
          </a:p>
          <a:p>
            <a:pPr algn="ctr"/>
            <a:r>
              <a:rPr lang="hr-HR" dirty="0"/>
              <a:t>n-</a:t>
            </a:r>
            <a:r>
              <a:rPr lang="hr-HR" dirty="0" err="1"/>
              <a:t>terokutu</a:t>
            </a:r>
            <a:r>
              <a:rPr lang="hr-HR" dirty="0"/>
              <a:t>.</a:t>
            </a:r>
          </a:p>
        </p:txBody>
      </p:sp>
      <p:sp>
        <p:nvSpPr>
          <p:cNvPr id="10" name="Zaobljeni pravokutnik 9"/>
          <p:cNvSpPr/>
          <p:nvPr/>
        </p:nvSpPr>
        <p:spPr>
          <a:xfrm>
            <a:off x="120864" y="49590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A1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2358407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Zaobljeni pravokutnik 21"/>
          <p:cNvSpPr/>
          <p:nvPr/>
        </p:nvSpPr>
        <p:spPr>
          <a:xfrm>
            <a:off x="2348271" y="47248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Pravokutnik</a:t>
            </a:r>
          </a:p>
        </p:txBody>
      </p:sp>
      <p:sp>
        <p:nvSpPr>
          <p:cNvPr id="23" name="Zaobljeni pravokutnik 22"/>
          <p:cNvSpPr/>
          <p:nvPr/>
        </p:nvSpPr>
        <p:spPr>
          <a:xfrm>
            <a:off x="2351842" y="4816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B1</a:t>
            </a:r>
          </a:p>
        </p:txBody>
      </p:sp>
      <p:sp>
        <p:nvSpPr>
          <p:cNvPr id="24" name="Zaobljeni pravokutnik 23"/>
          <p:cNvSpPr/>
          <p:nvPr/>
        </p:nvSpPr>
        <p:spPr>
          <a:xfrm>
            <a:off x="4659611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5" name="Zaobljeni pravokutnik 24"/>
          <p:cNvSpPr/>
          <p:nvPr/>
        </p:nvSpPr>
        <p:spPr>
          <a:xfrm>
            <a:off x="4659611" y="488082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Pravilan n-</a:t>
            </a:r>
            <a:r>
              <a:rPr lang="hr-HR" dirty="0" err="1"/>
              <a:t>terokut</a:t>
            </a:r>
            <a:endParaRPr lang="hr-HR" dirty="0"/>
          </a:p>
        </p:txBody>
      </p:sp>
      <p:sp>
        <p:nvSpPr>
          <p:cNvPr id="26" name="Zaobljeni pravokutnik 25"/>
          <p:cNvSpPr/>
          <p:nvPr/>
        </p:nvSpPr>
        <p:spPr>
          <a:xfrm>
            <a:off x="4650363" y="475647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5400" dirty="0"/>
              <a:t>C1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1" name="Zaobljeni pravokutnik 30"/>
          <p:cNvSpPr/>
          <p:nvPr/>
        </p:nvSpPr>
        <p:spPr>
          <a:xfrm>
            <a:off x="2385966" y="202231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aobljeni pravokutnik 27"/>
              <p:cNvSpPr/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hr-H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hr-HR" i="1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hr-H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hr-H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r>
                            <a:rPr lang="hr-HR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28" name="Zaobljeni pravokutni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aobljeni pravokutnik 33"/>
          <p:cNvSpPr/>
          <p:nvPr/>
        </p:nvSpPr>
        <p:spPr>
          <a:xfrm>
            <a:off x="147577" y="202850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Zaobljeni pravokutnik 34"/>
          <p:cNvSpPr/>
          <p:nvPr/>
        </p:nvSpPr>
        <p:spPr>
          <a:xfrm>
            <a:off x="154502" y="2018258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Broj dijagonala iz jednog vrha  </a:t>
            </a:r>
          </a:p>
          <a:p>
            <a:pPr algn="ctr"/>
            <a:r>
              <a:rPr lang="hr-HR" dirty="0"/>
              <a:t>n-</a:t>
            </a:r>
            <a:r>
              <a:rPr lang="hr-HR" dirty="0" err="1"/>
              <a:t>terokuta</a:t>
            </a:r>
            <a:r>
              <a:rPr lang="hr-HR" dirty="0"/>
              <a:t>.</a:t>
            </a:r>
          </a:p>
        </p:txBody>
      </p:sp>
      <p:sp>
        <p:nvSpPr>
          <p:cNvPr id="36" name="Zaobljeni pravokutnik 35"/>
          <p:cNvSpPr/>
          <p:nvPr/>
        </p:nvSpPr>
        <p:spPr>
          <a:xfrm>
            <a:off x="147577" y="20158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A2</a:t>
            </a:r>
          </a:p>
        </p:txBody>
      </p:sp>
      <p:sp>
        <p:nvSpPr>
          <p:cNvPr id="37" name="Zaobljeni pravokutnik 36"/>
          <p:cNvSpPr/>
          <p:nvPr/>
        </p:nvSpPr>
        <p:spPr>
          <a:xfrm>
            <a:off x="128824" y="356515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aobljeni pravokutnik 37"/>
              <p:cNvSpPr/>
              <p:nvPr/>
            </p:nvSpPr>
            <p:spPr>
              <a:xfrm>
                <a:off x="128824" y="356515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hr-HR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hr-HR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8" name="Zaobljeni pravokutni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24" y="3565153"/>
                <a:ext cx="2071702" cy="121444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aobljeni pravokutnik 38"/>
          <p:cNvSpPr/>
          <p:nvPr/>
        </p:nvSpPr>
        <p:spPr>
          <a:xfrm>
            <a:off x="111171" y="356515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A3</a:t>
            </a:r>
          </a:p>
        </p:txBody>
      </p:sp>
      <p:sp>
        <p:nvSpPr>
          <p:cNvPr id="40" name="Zaobljeni pravokutnik 39"/>
          <p:cNvSpPr/>
          <p:nvPr/>
        </p:nvSpPr>
        <p:spPr>
          <a:xfrm>
            <a:off x="119129" y="506532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aobljeni pravokutnik 40"/>
              <p:cNvSpPr/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hr-HR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hr-H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1" name="Zaobljeni pravokutni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Zaobljeni pravokutnik 41"/>
          <p:cNvSpPr/>
          <p:nvPr/>
        </p:nvSpPr>
        <p:spPr>
          <a:xfrm>
            <a:off x="147577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A4</a:t>
            </a:r>
          </a:p>
        </p:txBody>
      </p:sp>
      <p:sp>
        <p:nvSpPr>
          <p:cNvPr id="46" name="Zaobljeni pravokutnik 45"/>
          <p:cNvSpPr/>
          <p:nvPr/>
        </p:nvSpPr>
        <p:spPr>
          <a:xfrm>
            <a:off x="4643162" y="200981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Zaobljeni pravokutnik 48"/>
          <p:cNvSpPr/>
          <p:nvPr/>
        </p:nvSpPr>
        <p:spPr>
          <a:xfrm>
            <a:off x="2375116" y="360618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0" name="Zaobljeni pravokutnik 49"/>
          <p:cNvSpPr/>
          <p:nvPr/>
        </p:nvSpPr>
        <p:spPr>
          <a:xfrm>
            <a:off x="2358407" y="3584810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Kvadrat</a:t>
            </a:r>
          </a:p>
        </p:txBody>
      </p:sp>
      <p:sp>
        <p:nvSpPr>
          <p:cNvPr id="51" name="Zaobljeni pravokutnik 50"/>
          <p:cNvSpPr/>
          <p:nvPr/>
        </p:nvSpPr>
        <p:spPr>
          <a:xfrm>
            <a:off x="2355608" y="3580187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B3</a:t>
            </a:r>
          </a:p>
        </p:txBody>
      </p:sp>
      <p:sp>
        <p:nvSpPr>
          <p:cNvPr id="52" name="Zaobljeni pravokutnik 51"/>
          <p:cNvSpPr/>
          <p:nvPr/>
        </p:nvSpPr>
        <p:spPr>
          <a:xfrm>
            <a:off x="6871724" y="20092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Zaobljeni pravokutnik 57"/>
          <p:cNvSpPr/>
          <p:nvPr/>
        </p:nvSpPr>
        <p:spPr>
          <a:xfrm>
            <a:off x="6874523" y="3580187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Zaobljeni pravokutnik 58"/>
          <p:cNvSpPr/>
          <p:nvPr/>
        </p:nvSpPr>
        <p:spPr>
          <a:xfrm>
            <a:off x="6871724" y="355641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Površina trokuta</a:t>
            </a:r>
          </a:p>
        </p:txBody>
      </p:sp>
      <p:sp>
        <p:nvSpPr>
          <p:cNvPr id="60" name="Zaobljeni pravokutnik 59"/>
          <p:cNvSpPr/>
          <p:nvPr/>
        </p:nvSpPr>
        <p:spPr>
          <a:xfrm>
            <a:off x="6861318" y="355499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D3</a:t>
            </a:r>
          </a:p>
        </p:txBody>
      </p:sp>
      <p:sp>
        <p:nvSpPr>
          <p:cNvPr id="61" name="Zaobljeni pravokutnik 60"/>
          <p:cNvSpPr/>
          <p:nvPr/>
        </p:nvSpPr>
        <p:spPr>
          <a:xfrm>
            <a:off x="4665284" y="35639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2" name="Zaobljeni pravokutnik 61"/>
          <p:cNvSpPr/>
          <p:nvPr/>
        </p:nvSpPr>
        <p:spPr>
          <a:xfrm>
            <a:off x="4659611" y="3570007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Površina pravokutnog trokuta</a:t>
            </a:r>
          </a:p>
        </p:txBody>
      </p:sp>
      <p:sp>
        <p:nvSpPr>
          <p:cNvPr id="63" name="Zaobljeni pravokutnik 62"/>
          <p:cNvSpPr/>
          <p:nvPr/>
        </p:nvSpPr>
        <p:spPr>
          <a:xfrm>
            <a:off x="4677435" y="359015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C3</a:t>
            </a:r>
          </a:p>
        </p:txBody>
      </p:sp>
      <p:sp>
        <p:nvSpPr>
          <p:cNvPr id="64" name="Zaobljeni pravokutnik 63"/>
          <p:cNvSpPr/>
          <p:nvPr/>
        </p:nvSpPr>
        <p:spPr>
          <a:xfrm>
            <a:off x="2375645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5" name="Zaobljeni pravokutnik 64"/>
          <p:cNvSpPr/>
          <p:nvPr/>
        </p:nvSpPr>
        <p:spPr>
          <a:xfrm>
            <a:off x="2360895" y="5108863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Paralelogram</a:t>
            </a:r>
          </a:p>
        </p:txBody>
      </p:sp>
      <p:sp>
        <p:nvSpPr>
          <p:cNvPr id="66" name="Zaobljeni pravokutnik 65"/>
          <p:cNvSpPr/>
          <p:nvPr/>
        </p:nvSpPr>
        <p:spPr>
          <a:xfrm>
            <a:off x="2374593" y="5084939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B4</a:t>
            </a:r>
          </a:p>
        </p:txBody>
      </p:sp>
      <p:sp>
        <p:nvSpPr>
          <p:cNvPr id="67" name="Zaobljeni pravokutnik 66"/>
          <p:cNvSpPr/>
          <p:nvPr/>
        </p:nvSpPr>
        <p:spPr>
          <a:xfrm>
            <a:off x="4630970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aobljeni pravokutnik 67"/>
              <p:cNvSpPr/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=2(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68" name="Zaobljeni pravokutni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Zaobljeni pravokutnik 68"/>
          <p:cNvSpPr/>
          <p:nvPr/>
        </p:nvSpPr>
        <p:spPr>
          <a:xfrm>
            <a:off x="4642410" y="509275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C4</a:t>
            </a:r>
          </a:p>
        </p:txBody>
      </p:sp>
      <p:sp>
        <p:nvSpPr>
          <p:cNvPr id="70" name="Zaobljeni pravokutnik 69"/>
          <p:cNvSpPr/>
          <p:nvPr/>
        </p:nvSpPr>
        <p:spPr>
          <a:xfrm>
            <a:off x="6900843" y="509119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aobljeni pravokutnik 70"/>
              <p:cNvSpPr/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r-H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71" name="Zaobljeni pravokutni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Zaobljeni pravokutnik 71"/>
          <p:cNvSpPr/>
          <p:nvPr/>
        </p:nvSpPr>
        <p:spPr>
          <a:xfrm>
            <a:off x="6886295" y="507821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D4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aobljeni pravokutnik 31"/>
              <p:cNvSpPr/>
              <p:nvPr/>
            </p:nvSpPr>
            <p:spPr>
              <a:xfrm>
                <a:off x="2373067" y="201248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r-HR" b="0" dirty="0"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𝑛</m:t>
                      </m:r>
                      <m:f>
                        <m:fPr>
                          <m:ctrlPr>
                            <a:rPr lang="hr-HR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hr-H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hr-H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32" name="Zaobljeni pravokutni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067" y="2012480"/>
                <a:ext cx="2071702" cy="1214446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Zaobljeni pravokutnik 32"/>
          <p:cNvSpPr/>
          <p:nvPr/>
        </p:nvSpPr>
        <p:spPr>
          <a:xfrm>
            <a:off x="2373067" y="199839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B2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aobljeni pravokutnik 46"/>
              <p:cNvSpPr/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r-HR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hr-H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47" name="Zaobljeni pravokutni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Zaobljeni pravokutnik 47"/>
          <p:cNvSpPr/>
          <p:nvPr/>
        </p:nvSpPr>
        <p:spPr>
          <a:xfrm>
            <a:off x="4636289" y="199839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C2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3481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aobljeni pravokutnik 52"/>
              <p:cNvSpPr/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hr-HR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hr-HR" dirty="0"/>
              </a:p>
            </p:txBody>
          </p:sp>
        </mc:Choice>
        <mc:Fallback xmlns="">
          <p:sp>
            <p:nvSpPr>
              <p:cNvPr id="53" name="Zaobljeni pravokutni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Zaobljeni pravokutnik 53"/>
          <p:cNvSpPr/>
          <p:nvPr/>
        </p:nvSpPr>
        <p:spPr>
          <a:xfrm>
            <a:off x="6870972" y="200294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D2</a:t>
            </a:r>
          </a:p>
        </p:txBody>
      </p:sp>
      <p:sp>
        <p:nvSpPr>
          <p:cNvPr id="29" name="Zaobljeni pravokutnik 28"/>
          <p:cNvSpPr/>
          <p:nvPr/>
        </p:nvSpPr>
        <p:spPr>
          <a:xfrm>
            <a:off x="6854176" y="50349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188901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23" grpId="0" animBg="1"/>
      <p:bldP spid="23" grpId="1" animBg="1"/>
      <p:bldP spid="23" grpId="2" animBg="1"/>
      <p:bldP spid="26" grpId="0" animBg="1"/>
      <p:bldP spid="26" grpId="1" animBg="1"/>
      <p:bldP spid="26" grpId="2" animBg="1"/>
      <p:bldP spid="36" grpId="0" animBg="1"/>
      <p:bldP spid="36" grpId="1" animBg="1"/>
      <p:bldP spid="36" grpId="2" animBg="1"/>
      <p:bldP spid="39" grpId="0" animBg="1"/>
      <p:bldP spid="39" grpId="1" animBg="1"/>
      <p:bldP spid="39" grpId="2" animBg="1"/>
      <p:bldP spid="42" grpId="0" animBg="1"/>
      <p:bldP spid="42" grpId="1" animBg="1"/>
      <p:bldP spid="42" grpId="2" animBg="1"/>
      <p:bldP spid="51" grpId="0" animBg="1"/>
      <p:bldP spid="51" grpId="1" animBg="1"/>
      <p:bldP spid="51" grpId="2" animBg="1"/>
      <p:bldP spid="60" grpId="0" animBg="1"/>
      <p:bldP spid="60" grpId="1" animBg="1"/>
      <p:bldP spid="60" grpId="2" animBg="1"/>
      <p:bldP spid="63" grpId="0" animBg="1"/>
      <p:bldP spid="63" grpId="1" animBg="1"/>
      <p:bldP spid="63" grpId="2" animBg="1"/>
      <p:bldP spid="66" grpId="0" animBg="1"/>
      <p:bldP spid="66" grpId="1" animBg="1"/>
      <p:bldP spid="66" grpId="2" animBg="1"/>
      <p:bldP spid="69" grpId="0" animBg="1"/>
      <p:bldP spid="69" grpId="1" animBg="1"/>
      <p:bldP spid="69" grpId="2" animBg="1"/>
      <p:bldP spid="72" grpId="0" animBg="1"/>
      <p:bldP spid="72" grpId="1" animBg="1"/>
      <p:bldP spid="72" grpId="2" animBg="1"/>
      <p:bldP spid="33" grpId="0" animBg="1"/>
      <p:bldP spid="33" grpId="1" animBg="1"/>
      <p:bldP spid="33" grpId="2" animBg="1"/>
      <p:bldP spid="48" grpId="0" animBg="1"/>
      <p:bldP spid="48" grpId="1" animBg="1"/>
      <p:bldP spid="48" grpId="2" animBg="1"/>
      <p:bldP spid="54" grpId="0" animBg="1"/>
      <p:bldP spid="54" grpId="1" animBg="1"/>
      <p:bldP spid="54" grpId="2" animBg="1"/>
      <p:bldP spid="29" grpId="0" animBg="1"/>
      <p:bldP spid="29" grpId="1" animBg="1"/>
      <p:bldP spid="29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556027" y="1619508"/>
            <a:ext cx="80319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>
                <a:solidFill>
                  <a:srgbClr val="002060"/>
                </a:solidFill>
              </a:rPr>
              <a:t>Kada se pokrene prezentacija vide se sve kartice.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Na </a:t>
            </a:r>
            <a:r>
              <a:rPr lang="hr-HR" sz="2400">
                <a:solidFill>
                  <a:srgbClr val="002060"/>
                </a:solidFill>
              </a:rPr>
              <a:t>klik se zatvore i učitelj otvara one parove koje učenici traže.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Oni </a:t>
            </a:r>
            <a:r>
              <a:rPr lang="hr-HR" sz="2400">
                <a:solidFill>
                  <a:srgbClr val="002060"/>
                </a:solidFill>
              </a:rPr>
              <a:t>moraju reći jesu li otkrili par ili ne.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Ako </a:t>
            </a:r>
            <a:r>
              <a:rPr lang="hr-HR" sz="2400">
                <a:solidFill>
                  <a:srgbClr val="002060"/>
                </a:solidFill>
              </a:rPr>
              <a:t>je par, ostaju otvorene,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a ako </a:t>
            </a:r>
            <a:r>
              <a:rPr lang="hr-HR" sz="2400">
                <a:solidFill>
                  <a:srgbClr val="002060"/>
                </a:solidFill>
              </a:rPr>
              <a:t>nije učitelj ih klikom zatvara, itd.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Učenici </a:t>
            </a:r>
            <a:r>
              <a:rPr lang="hr-HR" sz="2400">
                <a:solidFill>
                  <a:srgbClr val="002060"/>
                </a:solidFill>
              </a:rPr>
              <a:t>se mogu rasporediti u grupe (redove)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i </a:t>
            </a:r>
            <a:r>
              <a:rPr lang="hr-HR" sz="2400">
                <a:solidFill>
                  <a:srgbClr val="002060"/>
                </a:solidFill>
              </a:rPr>
              <a:t>bilježiti rezultat.</a:t>
            </a:r>
          </a:p>
        </p:txBody>
      </p:sp>
    </p:spTree>
    <p:extLst>
      <p:ext uri="{BB962C8B-B14F-4D97-AF65-F5344CB8AC3E}">
        <p14:creationId xmlns:p14="http://schemas.microsoft.com/office/powerpoint/2010/main" val="71175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118205" y="1700808"/>
            <a:ext cx="2907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smtClean="0">
                <a:solidFill>
                  <a:srgbClr val="002060"/>
                </a:solidFill>
              </a:rPr>
              <a:t>Autorica prezentacije:</a:t>
            </a:r>
            <a:endParaRPr lang="hr-HR" sz="2400">
              <a:solidFill>
                <a:srgbClr val="002060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2705958" y="2607295"/>
            <a:ext cx="3759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smtClean="0">
                <a:solidFill>
                  <a:srgbClr val="002060"/>
                </a:solidFill>
              </a:rPr>
              <a:t>B o ž i c a    B o r b a š</a:t>
            </a:r>
            <a:endParaRPr lang="hr-HR" sz="3200" b="1">
              <a:solidFill>
                <a:srgbClr val="002060"/>
              </a:solidFill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098497" y="3687415"/>
            <a:ext cx="29742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200">
                <a:solidFill>
                  <a:srgbClr val="002060"/>
                </a:solidFill>
              </a:rPr>
              <a:t> OŠ Milka Cepelića, Vuka</a:t>
            </a:r>
          </a:p>
        </p:txBody>
      </p:sp>
    </p:spTree>
    <p:extLst>
      <p:ext uri="{BB962C8B-B14F-4D97-AF65-F5344CB8AC3E}">
        <p14:creationId xmlns:p14="http://schemas.microsoft.com/office/powerpoint/2010/main" val="21600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259813" y="2204864"/>
            <a:ext cx="49348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>
                <a:solidFill>
                  <a:srgbClr val="002060"/>
                </a:solidFill>
              </a:rPr>
              <a:t>Najtoplije zahvaljujem </a:t>
            </a:r>
            <a:r>
              <a:rPr lang="hr-HR" sz="2000" smtClean="0">
                <a:solidFill>
                  <a:srgbClr val="002060"/>
                </a:solidFill>
              </a:rPr>
              <a:t>kolegici  Božici Borbaš  </a:t>
            </a:r>
          </a:p>
          <a:p>
            <a:pPr algn="ctr"/>
            <a:r>
              <a:rPr lang="hr-HR" sz="2000" smtClean="0">
                <a:solidFill>
                  <a:srgbClr val="002060"/>
                </a:solidFill>
              </a:rPr>
              <a:t>na </a:t>
            </a:r>
            <a:r>
              <a:rPr lang="hr-HR" sz="2000">
                <a:solidFill>
                  <a:srgbClr val="002060"/>
                </a:solidFill>
              </a:rPr>
              <a:t>slanju </a:t>
            </a:r>
            <a:r>
              <a:rPr lang="hr-HR" sz="2000" smtClean="0">
                <a:solidFill>
                  <a:srgbClr val="002060"/>
                </a:solidFill>
              </a:rPr>
              <a:t>prezentacije i </a:t>
            </a:r>
            <a:r>
              <a:rPr lang="hr-HR" sz="2000">
                <a:solidFill>
                  <a:srgbClr val="002060"/>
                </a:solidFill>
              </a:rPr>
              <a:t>dozvoli da ih objavim </a:t>
            </a:r>
            <a:endParaRPr lang="hr-HR" sz="2000" smtClean="0">
              <a:solidFill>
                <a:srgbClr val="002060"/>
              </a:solidFill>
            </a:endParaRPr>
          </a:p>
          <a:p>
            <a:pPr algn="ctr"/>
            <a:r>
              <a:rPr lang="hr-HR" sz="2000" smtClean="0">
                <a:solidFill>
                  <a:srgbClr val="002060"/>
                </a:solidFill>
              </a:rPr>
              <a:t>na </a:t>
            </a:r>
            <a:r>
              <a:rPr lang="hr-HR" sz="2000">
                <a:solidFill>
                  <a:srgbClr val="002060"/>
                </a:solidFill>
              </a:rPr>
              <a:t>svojim web </a:t>
            </a:r>
            <a:r>
              <a:rPr lang="hr-HR" sz="2000" smtClean="0">
                <a:solidFill>
                  <a:srgbClr val="002060"/>
                </a:solidFill>
              </a:rPr>
              <a:t>stranicama</a:t>
            </a:r>
            <a:r>
              <a:rPr lang="hr-HR" sz="200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4427983" y="3506197"/>
            <a:ext cx="39337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mtClean="0">
                <a:solidFill>
                  <a:srgbClr val="002060"/>
                </a:solidFill>
              </a:rPr>
              <a:t>Antonija </a:t>
            </a:r>
            <a:r>
              <a:rPr lang="hr-HR">
                <a:solidFill>
                  <a:srgbClr val="002060"/>
                </a:solidFill>
              </a:rPr>
              <a:t>Horvatek</a:t>
            </a:r>
          </a:p>
          <a:p>
            <a:r>
              <a:rPr lang="hr-HR" sz="2000" smtClean="0">
                <a:solidFill>
                  <a:srgbClr val="002060"/>
                </a:solidFill>
                <a:latin typeface="Brush Script MT" panose="03060802040406070304" pitchFamily="66" charset="0"/>
              </a:rPr>
              <a:t>Matematika na dlanu</a:t>
            </a:r>
            <a:endParaRPr lang="hr-HR" sz="2000">
              <a:solidFill>
                <a:srgbClr val="002060"/>
              </a:solidFill>
              <a:latin typeface="Brush Script MT" panose="03060802040406070304" pitchFamily="66" charset="0"/>
            </a:endParaRPr>
          </a:p>
          <a:p>
            <a:r>
              <a:rPr lang="hr-HR" i="1" u="sng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hr-HR" i="1" u="sng">
                <a:solidFill>
                  <a:srgbClr val="002060"/>
                </a:solidFill>
                <a:hlinkClick r:id="rId2"/>
              </a:rPr>
              <a:t>://www.antonija-horvatek.from.hr/</a:t>
            </a:r>
            <a:r>
              <a:rPr lang="hr-HR" i="1">
                <a:solidFill>
                  <a:srgbClr val="002060"/>
                </a:solidFill>
              </a:rPr>
              <a:t> </a:t>
            </a:r>
            <a:endParaRPr lang="hr-HR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0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231</Words>
  <Application>Microsoft Office PowerPoint</Application>
  <PresentationFormat>Prikaz na zaslonu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Office tema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dx7300_2</dc:creator>
  <cp:lastModifiedBy>Antonija Horvatek</cp:lastModifiedBy>
  <cp:revision>33</cp:revision>
  <dcterms:created xsi:type="dcterms:W3CDTF">2016-12-30T14:09:31Z</dcterms:created>
  <dcterms:modified xsi:type="dcterms:W3CDTF">2017-12-05T06:46:11Z</dcterms:modified>
</cp:coreProperties>
</file>