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5.12.2017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5.12.2017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5.12.2017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5.12.2017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5.12.2017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5.12.2017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5.12.2017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5.12.2017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5.12.2017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5.12.2017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032-5D03-4C57-A93F-4E40B03F1769}" type="datetimeFigureOut">
              <a:rPr lang="sr-Latn-CS" smtClean="0"/>
              <a:pPr/>
              <a:t>5.12.2017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D3032-5D03-4C57-A93F-4E40B03F1769}" type="datetimeFigureOut">
              <a:rPr lang="sr-Latn-CS" smtClean="0"/>
              <a:pPr/>
              <a:t>5.12.2017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238A-2B21-4254-87FA-33F1A06FB83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jeni pravokutnik 7"/>
          <p:cNvSpPr/>
          <p:nvPr/>
        </p:nvSpPr>
        <p:spPr>
          <a:xfrm>
            <a:off x="128824" y="49638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9" name="Zaobljeni pravokutnik 8"/>
          <p:cNvSpPr/>
          <p:nvPr/>
        </p:nvSpPr>
        <p:spPr>
          <a:xfrm>
            <a:off x="111171" y="481605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Ukupan  broj dijagonala u  </a:t>
            </a:r>
          </a:p>
          <a:p>
            <a:pPr algn="ctr"/>
            <a:r>
              <a:rPr lang="hr-HR" dirty="0"/>
              <a:t>n-</a:t>
            </a:r>
            <a:r>
              <a:rPr lang="hr-HR" dirty="0" err="1"/>
              <a:t>terokutu</a:t>
            </a:r>
            <a:r>
              <a:rPr lang="hr-HR" dirty="0"/>
              <a:t>.</a:t>
            </a:r>
          </a:p>
        </p:txBody>
      </p:sp>
      <p:sp>
        <p:nvSpPr>
          <p:cNvPr id="10" name="Zaobljeni pravokutnik 9"/>
          <p:cNvSpPr/>
          <p:nvPr/>
        </p:nvSpPr>
        <p:spPr>
          <a:xfrm>
            <a:off x="120864" y="495906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A1</a:t>
            </a:r>
          </a:p>
        </p:txBody>
      </p:sp>
      <p:sp>
        <p:nvSpPr>
          <p:cNvPr id="21" name="Zaobljeni pravokutnik 20"/>
          <p:cNvSpPr/>
          <p:nvPr/>
        </p:nvSpPr>
        <p:spPr>
          <a:xfrm>
            <a:off x="2358407" y="49638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Zaobljeni pravokutnik 21"/>
          <p:cNvSpPr/>
          <p:nvPr/>
        </p:nvSpPr>
        <p:spPr>
          <a:xfrm>
            <a:off x="2348271" y="472484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Pravokutnik</a:t>
            </a:r>
          </a:p>
        </p:txBody>
      </p:sp>
      <p:sp>
        <p:nvSpPr>
          <p:cNvPr id="23" name="Zaobljeni pravokutnik 22"/>
          <p:cNvSpPr/>
          <p:nvPr/>
        </p:nvSpPr>
        <p:spPr>
          <a:xfrm>
            <a:off x="2351842" y="481605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B1</a:t>
            </a:r>
          </a:p>
        </p:txBody>
      </p:sp>
      <p:sp>
        <p:nvSpPr>
          <p:cNvPr id="24" name="Zaobljeni pravokutnik 23"/>
          <p:cNvSpPr/>
          <p:nvPr/>
        </p:nvSpPr>
        <p:spPr>
          <a:xfrm>
            <a:off x="4659611" y="49638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659611" y="488082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Pravilan n-</a:t>
            </a:r>
            <a:r>
              <a:rPr lang="hr-HR" dirty="0" err="1"/>
              <a:t>terokut</a:t>
            </a:r>
            <a:endParaRPr lang="hr-HR" dirty="0"/>
          </a:p>
        </p:txBody>
      </p:sp>
      <p:sp>
        <p:nvSpPr>
          <p:cNvPr id="26" name="Zaobljeni pravokutnik 25"/>
          <p:cNvSpPr/>
          <p:nvPr/>
        </p:nvSpPr>
        <p:spPr>
          <a:xfrm>
            <a:off x="4650363" y="475647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dirty="0"/>
              <a:t>C1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1" name="Zaobljeni pravokutnik 30"/>
          <p:cNvSpPr/>
          <p:nvPr/>
        </p:nvSpPr>
        <p:spPr>
          <a:xfrm>
            <a:off x="2385966" y="2022316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aobljeni pravokutnik 27"/>
              <p:cNvSpPr/>
              <p:nvPr/>
            </p:nvSpPr>
            <p:spPr>
              <a:xfrm>
                <a:off x="6861318" y="504915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hr-HR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hr-H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8" name="Zaobljeni pravokutni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318" y="504915"/>
                <a:ext cx="2071702" cy="1214446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Zaobljeni pravokutnik 33"/>
          <p:cNvSpPr/>
          <p:nvPr/>
        </p:nvSpPr>
        <p:spPr>
          <a:xfrm>
            <a:off x="147577" y="202850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Zaobljeni pravokutnik 34"/>
          <p:cNvSpPr/>
          <p:nvPr/>
        </p:nvSpPr>
        <p:spPr>
          <a:xfrm>
            <a:off x="154502" y="2018258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Broj dijagonala iz jednog vrha  </a:t>
            </a:r>
          </a:p>
          <a:p>
            <a:pPr algn="ctr"/>
            <a:r>
              <a:rPr lang="hr-HR" dirty="0"/>
              <a:t>n-</a:t>
            </a:r>
            <a:r>
              <a:rPr lang="hr-HR" dirty="0" err="1"/>
              <a:t>terokuta</a:t>
            </a:r>
            <a:r>
              <a:rPr lang="hr-HR" dirty="0"/>
              <a:t>.</a:t>
            </a:r>
          </a:p>
        </p:txBody>
      </p:sp>
      <p:sp>
        <p:nvSpPr>
          <p:cNvPr id="36" name="Zaobljeni pravokutnik 35"/>
          <p:cNvSpPr/>
          <p:nvPr/>
        </p:nvSpPr>
        <p:spPr>
          <a:xfrm>
            <a:off x="147577" y="2015805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A2</a:t>
            </a:r>
          </a:p>
        </p:txBody>
      </p:sp>
      <p:sp>
        <p:nvSpPr>
          <p:cNvPr id="37" name="Zaobljeni pravokutnik 36"/>
          <p:cNvSpPr/>
          <p:nvPr/>
        </p:nvSpPr>
        <p:spPr>
          <a:xfrm>
            <a:off x="128824" y="3565153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aobljeni pravokutnik 37"/>
              <p:cNvSpPr/>
              <p:nvPr/>
            </p:nvSpPr>
            <p:spPr>
              <a:xfrm>
                <a:off x="128824" y="3565153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hr-H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hr-HR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8" name="Zaobljeni pravokutni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24" y="3565153"/>
                <a:ext cx="2071702" cy="1214446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aobljeni pravokutnik 38"/>
          <p:cNvSpPr/>
          <p:nvPr/>
        </p:nvSpPr>
        <p:spPr>
          <a:xfrm>
            <a:off x="111171" y="3565153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A3</a:t>
            </a:r>
          </a:p>
        </p:txBody>
      </p:sp>
      <p:sp>
        <p:nvSpPr>
          <p:cNvPr id="40" name="Zaobljeni pravokutnik 39"/>
          <p:cNvSpPr/>
          <p:nvPr/>
        </p:nvSpPr>
        <p:spPr>
          <a:xfrm>
            <a:off x="119129" y="5065326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aobljeni pravokutnik 40"/>
              <p:cNvSpPr/>
              <p:nvPr/>
            </p:nvSpPr>
            <p:spPr>
              <a:xfrm>
                <a:off x="133353" y="5096901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r-HR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1" name="Zaobljeni pravokutni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3" y="5096901"/>
                <a:ext cx="2071702" cy="1214446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Zaobljeni pravokutnik 41"/>
          <p:cNvSpPr/>
          <p:nvPr/>
        </p:nvSpPr>
        <p:spPr>
          <a:xfrm>
            <a:off x="147577" y="5096901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A4</a:t>
            </a:r>
          </a:p>
        </p:txBody>
      </p:sp>
      <p:sp>
        <p:nvSpPr>
          <p:cNvPr id="46" name="Zaobljeni pravokutnik 45"/>
          <p:cNvSpPr/>
          <p:nvPr/>
        </p:nvSpPr>
        <p:spPr>
          <a:xfrm>
            <a:off x="4643162" y="2009812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Zaobljeni pravokutnik 48"/>
          <p:cNvSpPr/>
          <p:nvPr/>
        </p:nvSpPr>
        <p:spPr>
          <a:xfrm>
            <a:off x="2375116" y="3606183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Zaobljeni pravokutnik 49"/>
          <p:cNvSpPr/>
          <p:nvPr/>
        </p:nvSpPr>
        <p:spPr>
          <a:xfrm>
            <a:off x="2358407" y="3584810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Kvadrat</a:t>
            </a:r>
          </a:p>
        </p:txBody>
      </p:sp>
      <p:sp>
        <p:nvSpPr>
          <p:cNvPr id="51" name="Zaobljeni pravokutnik 50"/>
          <p:cNvSpPr/>
          <p:nvPr/>
        </p:nvSpPr>
        <p:spPr>
          <a:xfrm>
            <a:off x="2355608" y="3580187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B3</a:t>
            </a:r>
          </a:p>
        </p:txBody>
      </p:sp>
      <p:sp>
        <p:nvSpPr>
          <p:cNvPr id="52" name="Zaobljeni pravokutnik 51"/>
          <p:cNvSpPr/>
          <p:nvPr/>
        </p:nvSpPr>
        <p:spPr>
          <a:xfrm>
            <a:off x="6871724" y="2009205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Zaobljeni pravokutnik 57"/>
          <p:cNvSpPr/>
          <p:nvPr/>
        </p:nvSpPr>
        <p:spPr>
          <a:xfrm>
            <a:off x="6874523" y="3580187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Zaobljeni pravokutnik 58"/>
          <p:cNvSpPr/>
          <p:nvPr/>
        </p:nvSpPr>
        <p:spPr>
          <a:xfrm>
            <a:off x="6871724" y="3556414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Površina trokuta</a:t>
            </a:r>
          </a:p>
        </p:txBody>
      </p:sp>
      <p:sp>
        <p:nvSpPr>
          <p:cNvPr id="60" name="Zaobljeni pravokutnik 59"/>
          <p:cNvSpPr/>
          <p:nvPr/>
        </p:nvSpPr>
        <p:spPr>
          <a:xfrm>
            <a:off x="6861318" y="3554992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D3</a:t>
            </a:r>
          </a:p>
        </p:txBody>
      </p:sp>
      <p:sp>
        <p:nvSpPr>
          <p:cNvPr id="61" name="Zaobljeni pravokutnik 60"/>
          <p:cNvSpPr/>
          <p:nvPr/>
        </p:nvSpPr>
        <p:spPr>
          <a:xfrm>
            <a:off x="4665284" y="3563980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2" name="Zaobljeni pravokutnik 61"/>
          <p:cNvSpPr/>
          <p:nvPr/>
        </p:nvSpPr>
        <p:spPr>
          <a:xfrm>
            <a:off x="4659611" y="3570007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Površina pravokutnog trokuta</a:t>
            </a:r>
          </a:p>
        </p:txBody>
      </p:sp>
      <p:sp>
        <p:nvSpPr>
          <p:cNvPr id="63" name="Zaobljeni pravokutnik 62"/>
          <p:cNvSpPr/>
          <p:nvPr/>
        </p:nvSpPr>
        <p:spPr>
          <a:xfrm>
            <a:off x="4677435" y="3590152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C3</a:t>
            </a:r>
          </a:p>
        </p:txBody>
      </p:sp>
      <p:sp>
        <p:nvSpPr>
          <p:cNvPr id="64" name="Zaobljeni pravokutnik 63"/>
          <p:cNvSpPr/>
          <p:nvPr/>
        </p:nvSpPr>
        <p:spPr>
          <a:xfrm>
            <a:off x="2375645" y="5096901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5" name="Zaobljeni pravokutnik 64"/>
          <p:cNvSpPr/>
          <p:nvPr/>
        </p:nvSpPr>
        <p:spPr>
          <a:xfrm>
            <a:off x="2360895" y="5108863"/>
            <a:ext cx="2071702" cy="1214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Paralelogram</a:t>
            </a:r>
          </a:p>
        </p:txBody>
      </p:sp>
      <p:sp>
        <p:nvSpPr>
          <p:cNvPr id="66" name="Zaobljeni pravokutnik 65"/>
          <p:cNvSpPr/>
          <p:nvPr/>
        </p:nvSpPr>
        <p:spPr>
          <a:xfrm>
            <a:off x="2374593" y="5084939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B4</a:t>
            </a:r>
          </a:p>
        </p:txBody>
      </p:sp>
      <p:sp>
        <p:nvSpPr>
          <p:cNvPr id="67" name="Zaobljeni pravokutnik 66"/>
          <p:cNvSpPr/>
          <p:nvPr/>
        </p:nvSpPr>
        <p:spPr>
          <a:xfrm>
            <a:off x="4630970" y="5096901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Zaobljeni pravokutnik 67"/>
              <p:cNvSpPr/>
              <p:nvPr/>
            </p:nvSpPr>
            <p:spPr>
              <a:xfrm>
                <a:off x="4650363" y="5101050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=2(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68" name="Zaobljeni pravokutnik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363" y="5101050"/>
                <a:ext cx="2071702" cy="1214446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Zaobljeni pravokutnik 68"/>
          <p:cNvSpPr/>
          <p:nvPr/>
        </p:nvSpPr>
        <p:spPr>
          <a:xfrm>
            <a:off x="4642410" y="5092752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C4</a:t>
            </a:r>
          </a:p>
        </p:txBody>
      </p:sp>
      <p:sp>
        <p:nvSpPr>
          <p:cNvPr id="70" name="Zaobljeni pravokutnik 69"/>
          <p:cNvSpPr/>
          <p:nvPr/>
        </p:nvSpPr>
        <p:spPr>
          <a:xfrm>
            <a:off x="6900843" y="5091196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Zaobljeni pravokutnik 70"/>
              <p:cNvSpPr/>
              <p:nvPr/>
            </p:nvSpPr>
            <p:spPr>
              <a:xfrm>
                <a:off x="6889403" y="5078213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71" name="Zaobljeni pravokutnik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403" y="5078213"/>
                <a:ext cx="2071702" cy="1214446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Zaobljeni pravokutnik 71"/>
          <p:cNvSpPr/>
          <p:nvPr/>
        </p:nvSpPr>
        <p:spPr>
          <a:xfrm>
            <a:off x="6886295" y="5078213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D4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Zaobljeni pravokutnik 31"/>
              <p:cNvSpPr/>
              <p:nvPr/>
            </p:nvSpPr>
            <p:spPr>
              <a:xfrm>
                <a:off x="2373067" y="2012480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𝑛</m:t>
                      </m:r>
                      <m:f>
                        <m:fPr>
                          <m:ctrlPr>
                            <a:rPr lang="hr-H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2" name="Zaobljeni pravokutni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067" y="2012480"/>
                <a:ext cx="2071702" cy="1214446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Zaobljeni pravokutnik 32"/>
          <p:cNvSpPr/>
          <p:nvPr/>
        </p:nvSpPr>
        <p:spPr>
          <a:xfrm>
            <a:off x="2373067" y="1998392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B2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Zaobljeni pravokutnik 46"/>
              <p:cNvSpPr/>
              <p:nvPr/>
            </p:nvSpPr>
            <p:spPr>
              <a:xfrm>
                <a:off x="4642410" y="2009812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hr-HR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7" name="Zaobljeni pravokutni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410" y="2009812"/>
                <a:ext cx="2071702" cy="1214446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Zaobljeni pravokutnik 47"/>
          <p:cNvSpPr/>
          <p:nvPr/>
        </p:nvSpPr>
        <p:spPr>
          <a:xfrm>
            <a:off x="4636289" y="1998392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C2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3481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Zaobljeni pravokutnik 52"/>
              <p:cNvSpPr/>
              <p:nvPr/>
            </p:nvSpPr>
            <p:spPr>
              <a:xfrm>
                <a:off x="6870972" y="1995470"/>
                <a:ext cx="2071702" cy="1214446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53" name="Zaobljeni pravokutni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0972" y="1995470"/>
                <a:ext cx="2071702" cy="1214446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Zaobljeni pravokutnik 53"/>
          <p:cNvSpPr/>
          <p:nvPr/>
        </p:nvSpPr>
        <p:spPr>
          <a:xfrm>
            <a:off x="6870972" y="2002941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D2</a:t>
            </a:r>
          </a:p>
        </p:txBody>
      </p:sp>
      <p:sp>
        <p:nvSpPr>
          <p:cNvPr id="29" name="Zaobljeni pravokutnik 28"/>
          <p:cNvSpPr/>
          <p:nvPr/>
        </p:nvSpPr>
        <p:spPr>
          <a:xfrm>
            <a:off x="6854176" y="503493"/>
            <a:ext cx="2071702" cy="1214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/>
              <a:t>D1</a:t>
            </a:r>
          </a:p>
        </p:txBody>
      </p:sp>
    </p:spTree>
    <p:extLst>
      <p:ext uri="{BB962C8B-B14F-4D97-AF65-F5344CB8AC3E}">
        <p14:creationId xmlns:p14="http://schemas.microsoft.com/office/powerpoint/2010/main" val="188901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36" grpId="0" animBg="1"/>
      <p:bldP spid="36" grpId="1" animBg="1"/>
      <p:bldP spid="36" grpId="2" animBg="1"/>
      <p:bldP spid="39" grpId="0" animBg="1"/>
      <p:bldP spid="39" grpId="1" animBg="1"/>
      <p:bldP spid="39" grpId="2" animBg="1"/>
      <p:bldP spid="42" grpId="0" animBg="1"/>
      <p:bldP spid="42" grpId="1" animBg="1"/>
      <p:bldP spid="42" grpId="2" animBg="1"/>
      <p:bldP spid="51" grpId="0" animBg="1"/>
      <p:bldP spid="51" grpId="1" animBg="1"/>
      <p:bldP spid="51" grpId="2" animBg="1"/>
      <p:bldP spid="60" grpId="0" animBg="1"/>
      <p:bldP spid="60" grpId="1" animBg="1"/>
      <p:bldP spid="60" grpId="2" animBg="1"/>
      <p:bldP spid="63" grpId="0" animBg="1"/>
      <p:bldP spid="63" grpId="1" animBg="1"/>
      <p:bldP spid="63" grpId="2" animBg="1"/>
      <p:bldP spid="66" grpId="0" animBg="1"/>
      <p:bldP spid="66" grpId="1" animBg="1"/>
      <p:bldP spid="66" grpId="2" animBg="1"/>
      <p:bldP spid="69" grpId="0" animBg="1"/>
      <p:bldP spid="69" grpId="1" animBg="1"/>
      <p:bldP spid="69" grpId="2" animBg="1"/>
      <p:bldP spid="72" grpId="0" animBg="1"/>
      <p:bldP spid="72" grpId="1" animBg="1"/>
      <p:bldP spid="72" grpId="2" animBg="1"/>
      <p:bldP spid="33" grpId="0" animBg="1"/>
      <p:bldP spid="33" grpId="1" animBg="1"/>
      <p:bldP spid="33" grpId="2" animBg="1"/>
      <p:bldP spid="48" grpId="0" animBg="1"/>
      <p:bldP spid="48" grpId="1" animBg="1"/>
      <p:bldP spid="48" grpId="2" animBg="1"/>
      <p:bldP spid="54" grpId="0" animBg="1"/>
      <p:bldP spid="54" grpId="1" animBg="1"/>
      <p:bldP spid="54" grpId="2" animBg="1"/>
      <p:bldP spid="29" grpId="0" animBg="1"/>
      <p:bldP spid="29" grpId="1" animBg="1"/>
      <p:bldP spid="29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556027" y="1619508"/>
            <a:ext cx="80319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>
                <a:solidFill>
                  <a:srgbClr val="002060"/>
                </a:solidFill>
              </a:rPr>
              <a:t>Kada se pokrene prezentacija vide se sve kartice. </a:t>
            </a:r>
            <a:endParaRPr lang="hr-HR" sz="2400" smtClean="0">
              <a:solidFill>
                <a:srgbClr val="002060"/>
              </a:solidFill>
            </a:endParaRPr>
          </a:p>
          <a:p>
            <a:pPr algn="ctr"/>
            <a:r>
              <a:rPr lang="hr-HR" sz="2400" smtClean="0">
                <a:solidFill>
                  <a:srgbClr val="002060"/>
                </a:solidFill>
              </a:rPr>
              <a:t>Na </a:t>
            </a:r>
            <a:r>
              <a:rPr lang="hr-HR" sz="2400">
                <a:solidFill>
                  <a:srgbClr val="002060"/>
                </a:solidFill>
              </a:rPr>
              <a:t>klik se zatvore i učitelj otvara one parove koje učenici traže. </a:t>
            </a:r>
            <a:endParaRPr lang="hr-HR" sz="2400" smtClean="0">
              <a:solidFill>
                <a:srgbClr val="002060"/>
              </a:solidFill>
            </a:endParaRPr>
          </a:p>
          <a:p>
            <a:pPr algn="ctr"/>
            <a:r>
              <a:rPr lang="hr-HR" sz="2400" smtClean="0">
                <a:solidFill>
                  <a:srgbClr val="002060"/>
                </a:solidFill>
              </a:rPr>
              <a:t>Oni </a:t>
            </a:r>
            <a:r>
              <a:rPr lang="hr-HR" sz="2400">
                <a:solidFill>
                  <a:srgbClr val="002060"/>
                </a:solidFill>
              </a:rPr>
              <a:t>moraju reći jesu li otkrili par ili ne. </a:t>
            </a:r>
            <a:endParaRPr lang="hr-HR" sz="2400" smtClean="0">
              <a:solidFill>
                <a:srgbClr val="002060"/>
              </a:solidFill>
            </a:endParaRPr>
          </a:p>
          <a:p>
            <a:pPr algn="ctr"/>
            <a:r>
              <a:rPr lang="hr-HR" sz="2400" smtClean="0">
                <a:solidFill>
                  <a:srgbClr val="002060"/>
                </a:solidFill>
              </a:rPr>
              <a:t>Ako </a:t>
            </a:r>
            <a:r>
              <a:rPr lang="hr-HR" sz="2400">
                <a:solidFill>
                  <a:srgbClr val="002060"/>
                </a:solidFill>
              </a:rPr>
              <a:t>je par, ostaju otvorene, </a:t>
            </a:r>
            <a:endParaRPr lang="hr-HR" sz="2400" smtClean="0">
              <a:solidFill>
                <a:srgbClr val="002060"/>
              </a:solidFill>
            </a:endParaRPr>
          </a:p>
          <a:p>
            <a:pPr algn="ctr"/>
            <a:r>
              <a:rPr lang="hr-HR" sz="2400" smtClean="0">
                <a:solidFill>
                  <a:srgbClr val="002060"/>
                </a:solidFill>
              </a:rPr>
              <a:t>a ako </a:t>
            </a:r>
            <a:r>
              <a:rPr lang="hr-HR" sz="2400">
                <a:solidFill>
                  <a:srgbClr val="002060"/>
                </a:solidFill>
              </a:rPr>
              <a:t>nije učitelj ih klikom zatvara, itd. </a:t>
            </a:r>
            <a:endParaRPr lang="hr-HR" sz="2400" smtClean="0">
              <a:solidFill>
                <a:srgbClr val="002060"/>
              </a:solidFill>
            </a:endParaRPr>
          </a:p>
          <a:p>
            <a:pPr algn="ctr"/>
            <a:r>
              <a:rPr lang="hr-HR" sz="2400" smtClean="0">
                <a:solidFill>
                  <a:srgbClr val="002060"/>
                </a:solidFill>
              </a:rPr>
              <a:t>Učenici </a:t>
            </a:r>
            <a:r>
              <a:rPr lang="hr-HR" sz="2400">
                <a:solidFill>
                  <a:srgbClr val="002060"/>
                </a:solidFill>
              </a:rPr>
              <a:t>se mogu rasporediti u grupe (redove) </a:t>
            </a:r>
            <a:endParaRPr lang="hr-HR" sz="2400" smtClean="0">
              <a:solidFill>
                <a:srgbClr val="002060"/>
              </a:solidFill>
            </a:endParaRPr>
          </a:p>
          <a:p>
            <a:pPr algn="ctr"/>
            <a:r>
              <a:rPr lang="hr-HR" sz="2400" smtClean="0">
                <a:solidFill>
                  <a:srgbClr val="002060"/>
                </a:solidFill>
              </a:rPr>
              <a:t>i </a:t>
            </a:r>
            <a:r>
              <a:rPr lang="hr-HR" sz="2400">
                <a:solidFill>
                  <a:srgbClr val="002060"/>
                </a:solidFill>
              </a:rPr>
              <a:t>bilježiti rezultat.</a:t>
            </a:r>
          </a:p>
        </p:txBody>
      </p:sp>
    </p:spTree>
    <p:extLst>
      <p:ext uri="{BB962C8B-B14F-4D97-AF65-F5344CB8AC3E}">
        <p14:creationId xmlns:p14="http://schemas.microsoft.com/office/powerpoint/2010/main" val="7117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118205" y="1700808"/>
            <a:ext cx="2907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smtClean="0">
                <a:solidFill>
                  <a:srgbClr val="002060"/>
                </a:solidFill>
              </a:rPr>
              <a:t>Autorica prezentacije:</a:t>
            </a:r>
            <a:endParaRPr lang="hr-HR" sz="2400">
              <a:solidFill>
                <a:srgbClr val="002060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2705958" y="2607295"/>
            <a:ext cx="3759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b="1" smtClean="0">
                <a:solidFill>
                  <a:srgbClr val="002060"/>
                </a:solidFill>
              </a:rPr>
              <a:t>B o ž i c a    B o r b a š</a:t>
            </a:r>
            <a:endParaRPr lang="hr-HR" sz="3200" b="1">
              <a:solidFill>
                <a:srgbClr val="002060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098497" y="3687415"/>
            <a:ext cx="29742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200">
                <a:solidFill>
                  <a:srgbClr val="002060"/>
                </a:solidFill>
              </a:rPr>
              <a:t> OŠ Milka Cepelića, Vuka</a:t>
            </a:r>
          </a:p>
        </p:txBody>
      </p:sp>
    </p:spTree>
    <p:extLst>
      <p:ext uri="{BB962C8B-B14F-4D97-AF65-F5344CB8AC3E}">
        <p14:creationId xmlns:p14="http://schemas.microsoft.com/office/powerpoint/2010/main" val="216006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259813" y="2204864"/>
            <a:ext cx="49348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>
                <a:solidFill>
                  <a:srgbClr val="002060"/>
                </a:solidFill>
              </a:rPr>
              <a:t>Najtoplije zahvaljujem </a:t>
            </a:r>
            <a:r>
              <a:rPr lang="hr-HR" sz="2000" smtClean="0">
                <a:solidFill>
                  <a:srgbClr val="002060"/>
                </a:solidFill>
              </a:rPr>
              <a:t>kolegici  Božici Borbaš  </a:t>
            </a:r>
          </a:p>
          <a:p>
            <a:pPr algn="ctr"/>
            <a:r>
              <a:rPr lang="hr-HR" sz="2000" smtClean="0">
                <a:solidFill>
                  <a:srgbClr val="002060"/>
                </a:solidFill>
              </a:rPr>
              <a:t>na </a:t>
            </a:r>
            <a:r>
              <a:rPr lang="hr-HR" sz="2000">
                <a:solidFill>
                  <a:srgbClr val="002060"/>
                </a:solidFill>
              </a:rPr>
              <a:t>slanju </a:t>
            </a:r>
            <a:r>
              <a:rPr lang="hr-HR" sz="2000" smtClean="0">
                <a:solidFill>
                  <a:srgbClr val="002060"/>
                </a:solidFill>
              </a:rPr>
              <a:t>prezentacije i </a:t>
            </a:r>
            <a:r>
              <a:rPr lang="hr-HR" sz="2000">
                <a:solidFill>
                  <a:srgbClr val="002060"/>
                </a:solidFill>
              </a:rPr>
              <a:t>dozvoli da ih objavim </a:t>
            </a:r>
            <a:endParaRPr lang="hr-HR" sz="2000" smtClean="0">
              <a:solidFill>
                <a:srgbClr val="002060"/>
              </a:solidFill>
            </a:endParaRPr>
          </a:p>
          <a:p>
            <a:pPr algn="ctr"/>
            <a:r>
              <a:rPr lang="hr-HR" sz="2000" smtClean="0">
                <a:solidFill>
                  <a:srgbClr val="002060"/>
                </a:solidFill>
              </a:rPr>
              <a:t>na </a:t>
            </a:r>
            <a:r>
              <a:rPr lang="hr-HR" sz="2000">
                <a:solidFill>
                  <a:srgbClr val="002060"/>
                </a:solidFill>
              </a:rPr>
              <a:t>svojim web </a:t>
            </a:r>
            <a:r>
              <a:rPr lang="hr-HR" sz="2000" smtClean="0">
                <a:solidFill>
                  <a:srgbClr val="002060"/>
                </a:solidFill>
              </a:rPr>
              <a:t>stranicama</a:t>
            </a:r>
            <a:r>
              <a:rPr lang="hr-HR" sz="200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4427983" y="3506197"/>
            <a:ext cx="39337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mtClean="0">
                <a:solidFill>
                  <a:srgbClr val="002060"/>
                </a:solidFill>
              </a:rPr>
              <a:t>Antonija </a:t>
            </a:r>
            <a:r>
              <a:rPr lang="hr-HR">
                <a:solidFill>
                  <a:srgbClr val="002060"/>
                </a:solidFill>
              </a:rPr>
              <a:t>Horvatek</a:t>
            </a:r>
          </a:p>
          <a:p>
            <a:r>
              <a:rPr lang="hr-HR" sz="2000" smtClean="0">
                <a:solidFill>
                  <a:srgbClr val="002060"/>
                </a:solidFill>
                <a:latin typeface="Brush Script MT" panose="03060802040406070304" pitchFamily="66" charset="0"/>
              </a:rPr>
              <a:t>Matematika na dlanu</a:t>
            </a:r>
            <a:endParaRPr lang="hr-HR" sz="2000">
              <a:solidFill>
                <a:srgbClr val="002060"/>
              </a:solidFill>
              <a:latin typeface="Brush Script MT" panose="03060802040406070304" pitchFamily="66" charset="0"/>
            </a:endParaRPr>
          </a:p>
          <a:p>
            <a:r>
              <a:rPr lang="hr-HR" i="1" u="sng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hr-HR" i="1" u="sng">
                <a:solidFill>
                  <a:srgbClr val="002060"/>
                </a:solidFill>
                <a:hlinkClick r:id="rId2"/>
              </a:rPr>
              <a:t>://www.antonija-horvatek.from.hr/</a:t>
            </a:r>
            <a:r>
              <a:rPr lang="hr-HR" i="1">
                <a:solidFill>
                  <a:srgbClr val="002060"/>
                </a:solidFill>
              </a:rPr>
              <a:t> </a:t>
            </a:r>
            <a:endParaRPr lang="hr-HR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40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231</Words>
  <Application>Microsoft Office PowerPoint</Application>
  <PresentationFormat>Prikaz na zaslonu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Office tema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dx7300_2</dc:creator>
  <cp:lastModifiedBy>Antonija Horvatek</cp:lastModifiedBy>
  <cp:revision>33</cp:revision>
  <dcterms:created xsi:type="dcterms:W3CDTF">2016-12-30T14:09:31Z</dcterms:created>
  <dcterms:modified xsi:type="dcterms:W3CDTF">2017-12-05T06:46:11Z</dcterms:modified>
</cp:coreProperties>
</file>