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60" r:id="rId5"/>
    <p:sldId id="261" r:id="rId6"/>
    <p:sldId id="262" r:id="rId7"/>
    <p:sldId id="258" r:id="rId8"/>
    <p:sldId id="263" r:id="rId9"/>
    <p:sldId id="259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9971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41297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488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5130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4148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4893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23486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4108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9196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33897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1095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095E-4737-4E60-952A-B7C590446F7D}" type="datetimeFigureOut">
              <a:rPr lang="hr-HR" smtClean="0"/>
              <a:t>7.10.2019.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1F3E-BFF1-4510-823A-06AD58771D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82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koeficijent%20slicnosti.gg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koeficijent%20slicnosti.gg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koeficijent%20slicnosti.gg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304800" y="1300088"/>
            <a:ext cx="8534400" cy="3845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r-HR" sz="44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Sličnost trokuta</a:t>
            </a:r>
            <a:endParaRPr lang="hr-HR" sz="44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hr-HR" sz="4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304800" y="4975412"/>
            <a:ext cx="8534400" cy="17839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mtClean="0">
                <a:latin typeface="Bookman Old Style" panose="02050604050505020204" pitchFamily="18" charset="0"/>
              </a:rPr>
              <a:t>Autorica: </a:t>
            </a:r>
            <a:r>
              <a:rPr lang="hr-HR" b="1" smtClean="0">
                <a:latin typeface="Bookman Old Style" panose="02050604050505020204" pitchFamily="18" charset="0"/>
              </a:rPr>
              <a:t>Karolina Rastić</a:t>
            </a:r>
          </a:p>
        </p:txBody>
      </p:sp>
    </p:spTree>
    <p:extLst>
      <p:ext uri="{BB962C8B-B14F-4D97-AF65-F5344CB8AC3E}">
        <p14:creationId xmlns:p14="http://schemas.microsoft.com/office/powerpoint/2010/main" val="462614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37859F6-F1CC-4510-ABDE-9263D5D4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FD2E7FD1-0505-4F09-9478-415748B38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5" t="15965" r="38235"/>
          <a:stretch/>
        </p:blipFill>
        <p:spPr>
          <a:xfrm>
            <a:off x="1489261" y="108864"/>
            <a:ext cx="7026089" cy="6749136"/>
          </a:xfr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AC66371A-7C7B-4CAF-9B8E-FC22518ECCAE}"/>
              </a:ext>
            </a:extLst>
          </p:cNvPr>
          <p:cNvSpPr txBox="1"/>
          <p:nvPr/>
        </p:nvSpPr>
        <p:spPr>
          <a:xfrm>
            <a:off x="4010585" y="1716118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4.18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74379F87-6D4A-46C5-9979-15CEE9EF7FAA}"/>
              </a:ext>
            </a:extLst>
          </p:cNvPr>
          <p:cNvSpPr txBox="1"/>
          <p:nvPr/>
        </p:nvSpPr>
        <p:spPr>
          <a:xfrm rot="20140402">
            <a:off x="3032074" y="3513292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4.06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F3EC5A52-EFD7-4F01-BE40-349AB9C527E5}"/>
              </a:ext>
            </a:extLst>
          </p:cNvPr>
          <p:cNvSpPr txBox="1"/>
          <p:nvPr/>
        </p:nvSpPr>
        <p:spPr>
          <a:xfrm rot="19776301">
            <a:off x="2266102" y="2022118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7.22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12731ACA-73B9-48A8-9379-EF31C695BF9A}"/>
              </a:ext>
            </a:extLst>
          </p:cNvPr>
          <p:cNvSpPr txBox="1"/>
          <p:nvPr/>
        </p:nvSpPr>
        <p:spPr>
          <a:xfrm rot="815694">
            <a:off x="7612454" y="2894315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8.36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3FCCABE4-14A7-4184-BB69-E47DF06C9CE2}"/>
              </a:ext>
            </a:extLst>
          </p:cNvPr>
          <p:cNvSpPr txBox="1"/>
          <p:nvPr/>
        </p:nvSpPr>
        <p:spPr>
          <a:xfrm rot="18982119">
            <a:off x="4668247" y="3125148"/>
            <a:ext cx="8835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14.44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4112E6E3-6A5C-49C0-9FE6-7A057ED5C9DB}"/>
              </a:ext>
            </a:extLst>
          </p:cNvPr>
          <p:cNvSpPr txBox="1"/>
          <p:nvPr/>
        </p:nvSpPr>
        <p:spPr>
          <a:xfrm rot="20682887">
            <a:off x="4813017" y="5755341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8.12</a:t>
            </a:r>
          </a:p>
        </p:txBody>
      </p:sp>
    </p:spTree>
    <p:extLst>
      <p:ext uri="{BB962C8B-B14F-4D97-AF65-F5344CB8AC3E}">
        <p14:creationId xmlns:p14="http://schemas.microsoft.com/office/powerpoint/2010/main" val="152543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E98D50D-7885-4ED0-B3F3-3B444599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E79C8420-074C-4977-B7FC-657C2E8F7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6522" r="29027" b="7956"/>
          <a:stretch/>
        </p:blipFill>
        <p:spPr>
          <a:xfrm>
            <a:off x="154214" y="1344706"/>
            <a:ext cx="8835570" cy="5029199"/>
          </a:xfr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1ADF2BF-0981-476B-AA70-59E0682FE43F}"/>
              </a:ext>
            </a:extLst>
          </p:cNvPr>
          <p:cNvSpPr txBox="1"/>
          <p:nvPr/>
        </p:nvSpPr>
        <p:spPr>
          <a:xfrm>
            <a:off x="8336172" y="3884994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22.5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546D8219-96D7-4548-A54B-93B4AE5C49B8}"/>
              </a:ext>
            </a:extLst>
          </p:cNvPr>
          <p:cNvSpPr txBox="1"/>
          <p:nvPr/>
        </p:nvSpPr>
        <p:spPr>
          <a:xfrm>
            <a:off x="4625788" y="6076463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36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ECECE24A-CADA-4D9D-B23C-1C8AEF25C79F}"/>
              </a:ext>
            </a:extLst>
          </p:cNvPr>
          <p:cNvSpPr txBox="1"/>
          <p:nvPr/>
        </p:nvSpPr>
        <p:spPr>
          <a:xfrm rot="19707011">
            <a:off x="4130212" y="3500956"/>
            <a:ext cx="8835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42.45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ED670E58-1D9F-4D1A-9EC7-5EC9FFC3D0D1}"/>
              </a:ext>
            </a:extLst>
          </p:cNvPr>
          <p:cNvSpPr txBox="1"/>
          <p:nvPr/>
        </p:nvSpPr>
        <p:spPr>
          <a:xfrm>
            <a:off x="2877470" y="3707570"/>
            <a:ext cx="572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7.5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2451EDC4-A3CA-4026-8F03-233B348AC264}"/>
              </a:ext>
            </a:extLst>
          </p:cNvPr>
          <p:cNvSpPr txBox="1"/>
          <p:nvPr/>
        </p:nvSpPr>
        <p:spPr>
          <a:xfrm>
            <a:off x="1465729" y="4706069"/>
            <a:ext cx="4956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12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B7F0EDDA-CB4F-45AA-B3EF-B651E16F7EB3}"/>
              </a:ext>
            </a:extLst>
          </p:cNvPr>
          <p:cNvSpPr txBox="1"/>
          <p:nvPr/>
        </p:nvSpPr>
        <p:spPr>
          <a:xfrm rot="19489802">
            <a:off x="1021776" y="3477168"/>
            <a:ext cx="8835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14.15</a:t>
            </a:r>
          </a:p>
        </p:txBody>
      </p:sp>
    </p:spTree>
    <p:extLst>
      <p:ext uri="{BB962C8B-B14F-4D97-AF65-F5344CB8AC3E}">
        <p14:creationId xmlns:p14="http://schemas.microsoft.com/office/powerpoint/2010/main" val="3958791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Rezervirano mjesto sadržaja 3">
                <a:extLst>
                  <a:ext uri="{FF2B5EF4-FFF2-40B4-BE49-F238E27FC236}">
                    <a16:creationId xmlns="" xmlns:a16="http://schemas.microsoft.com/office/drawing/2014/main" id="{CE3C7557-D1A8-421E-A1F9-A9A926BC5C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13130763"/>
                  </p:ext>
                </p:extLst>
              </p:nvPr>
            </p:nvGraphicFramePr>
            <p:xfrm>
              <a:off x="255494" y="1452281"/>
              <a:ext cx="8552330" cy="41282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5233">
                      <a:extLst>
                        <a:ext uri="{9D8B030D-6E8A-4147-A177-3AD203B41FA5}">
                          <a16:colId xmlns="" xmlns:a16="http://schemas.microsoft.com/office/drawing/2014/main" val="1856554314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2356047915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1356499232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1731337585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2428315154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4172197485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1548857566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123768873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3841310530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="" xmlns:a16="http://schemas.microsoft.com/office/drawing/2014/main" val="2662024157"/>
                        </a:ext>
                      </a:extLst>
                    </a:gridCol>
                  </a:tblGrid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c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a'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b'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c'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num>
                                  <m:den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num>
                                  <m:den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num>
                                  <m:den>
                                    <m:r>
                                      <a:rPr lang="hr-HR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80654650"/>
                      </a:ext>
                    </a:extLst>
                  </a:tr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solidFill>
                                <a:schemeClr val="tx1"/>
                              </a:solidFill>
                              <a:effectLst/>
                            </a:rPr>
                            <a:t>I.</a:t>
                          </a:r>
                          <a:endParaRPr lang="hr-HR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4.66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2.33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3.5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r-HR" sz="20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r-HR" sz="20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r-HR" sz="20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229999827"/>
                      </a:ext>
                    </a:extLst>
                  </a:tr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solidFill>
                                <a:schemeClr val="tx1"/>
                              </a:solidFill>
                              <a:effectLst/>
                            </a:rPr>
                            <a:t>II.</a:t>
                          </a:r>
                          <a:endParaRPr lang="hr-HR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4.18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7.22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4.06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8.36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14.44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8.12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112804997"/>
                      </a:ext>
                    </a:extLst>
                  </a:tr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solidFill>
                                <a:schemeClr val="tx1"/>
                              </a:solidFill>
                              <a:effectLst/>
                            </a:rPr>
                            <a:t>III.</a:t>
                          </a:r>
                          <a:endParaRPr lang="hr-HR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7.5 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14.15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22.5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42.45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661997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Rezervirano mjesto sadržaja 3">
                <a:extLst>
                  <a:ext uri="{FF2B5EF4-FFF2-40B4-BE49-F238E27FC236}">
                    <a16:creationId xmlns:a16="http://schemas.microsoft.com/office/drawing/2014/main" id="{CE3C7557-D1A8-421E-A1F9-A9A926BC5C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13130763"/>
                  </p:ext>
                </p:extLst>
              </p:nvPr>
            </p:nvGraphicFramePr>
            <p:xfrm>
              <a:off x="255494" y="1452281"/>
              <a:ext cx="8552330" cy="41282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5233">
                      <a:extLst>
                        <a:ext uri="{9D8B030D-6E8A-4147-A177-3AD203B41FA5}">
                          <a16:colId xmlns:a16="http://schemas.microsoft.com/office/drawing/2014/main" val="1856554314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2356047915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1356499232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1731337585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2428315154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4172197485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1548857566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123768873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3841310530"/>
                        </a:ext>
                      </a:extLst>
                    </a:gridCol>
                    <a:gridCol w="855233">
                      <a:extLst>
                        <a:ext uri="{9D8B030D-6E8A-4147-A177-3AD203B41FA5}">
                          <a16:colId xmlns:a16="http://schemas.microsoft.com/office/drawing/2014/main" val="2662024157"/>
                        </a:ext>
                      </a:extLst>
                    </a:gridCol>
                  </a:tblGrid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b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c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a'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b'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c'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2857" t="-588" r="-2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97163" t="-588" r="-10283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03571" t="-588" r="-357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0654650"/>
                      </a:ext>
                    </a:extLst>
                  </a:tr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solidFill>
                                <a:schemeClr val="tx1"/>
                              </a:solidFill>
                              <a:effectLst/>
                            </a:rPr>
                            <a:t>I.</a:t>
                          </a:r>
                          <a:endParaRPr lang="hr-HR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4.66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2.33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3.5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02857" t="-101183" r="-204286" b="-201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97163" t="-101183" r="-102837" b="-201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03571" t="-101183" r="-3571" b="-201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999827"/>
                      </a:ext>
                    </a:extLst>
                  </a:tr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solidFill>
                                <a:schemeClr val="tx1"/>
                              </a:solidFill>
                              <a:effectLst/>
                            </a:rPr>
                            <a:t>II.</a:t>
                          </a:r>
                          <a:endParaRPr lang="hr-HR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 4.18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7.22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4.06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8.36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14.44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8.12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12804997"/>
                      </a:ext>
                    </a:extLst>
                  </a:tr>
                  <a:tr h="1032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solidFill>
                                <a:schemeClr val="tx1"/>
                              </a:solidFill>
                              <a:effectLst/>
                            </a:rPr>
                            <a:t>III.</a:t>
                          </a:r>
                          <a:endParaRPr lang="hr-HR" sz="20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7.5 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14.15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12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22.5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42.45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36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3 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hr-HR" sz="2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19973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020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61BE268-BAAE-48BE-B134-DBE48177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630169"/>
            <a:ext cx="7103166" cy="1423917"/>
          </a:xfrm>
        </p:spPr>
        <p:txBody>
          <a:bodyPr>
            <a:normAutofit/>
          </a:bodyPr>
          <a:lstStyle/>
          <a:p>
            <a:pPr algn="ctr"/>
            <a:r>
              <a:rPr lang="hr-HR" sz="6000" dirty="0">
                <a:solidFill>
                  <a:srgbClr val="C00000"/>
                </a:solidFill>
              </a:rPr>
              <a:t>Sličnost trokuta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7B101CF-C4FB-4F30-A9A0-6DD8D370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550504"/>
            <a:ext cx="8600661" cy="4717774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r-HR" sz="3200" dirty="0"/>
              <a:t>Dva su trokuta </a:t>
            </a:r>
            <a:r>
              <a:rPr lang="hr-HR" sz="3200" b="1" dirty="0">
                <a:solidFill>
                  <a:srgbClr val="FF0000"/>
                </a:solidFill>
              </a:rPr>
              <a:t>slična</a:t>
            </a:r>
            <a:r>
              <a:rPr lang="hr-HR" sz="3200" dirty="0"/>
              <a:t> ako su kutovi jednog trokuta sukladni odgovarajućim kutovima drugog trokuta i ako su omjeri duljina svih triju odgovarajućih stranica tih trokuta međusobno jednaki.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E628F92-5C97-4358-AEF3-0B7D243E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212">
            <a:off x="-49584" y="113812"/>
            <a:ext cx="2907126" cy="16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44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hlinkClick r:id="rId2" action="ppaction://hlinkfile"/>
            <a:extLst>
              <a:ext uri="{FF2B5EF4-FFF2-40B4-BE49-F238E27FC236}">
                <a16:creationId xmlns="" xmlns:a16="http://schemas.microsoft.com/office/drawing/2014/main" id="{8E9F2886-8707-4A19-80C5-5912B19EF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22759" r="28985"/>
          <a:stretch/>
        </p:blipFill>
        <p:spPr>
          <a:xfrm>
            <a:off x="0" y="0"/>
            <a:ext cx="9144000" cy="474056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CF6D4834-ECD0-4B8C-B4D8-4E91FD9836AE}"/>
              </a:ext>
            </a:extLst>
          </p:cNvPr>
          <p:cNvSpPr txBox="1"/>
          <p:nvPr/>
        </p:nvSpPr>
        <p:spPr>
          <a:xfrm>
            <a:off x="344557" y="14974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endParaRPr lang="hr-HR" i="1" dirty="0"/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CB1A264-2024-4C75-BAF8-6CE948383F07}"/>
              </a:ext>
            </a:extLst>
          </p:cNvPr>
          <p:cNvSpPr txBox="1"/>
          <p:nvPr/>
        </p:nvSpPr>
        <p:spPr>
          <a:xfrm>
            <a:off x="1994453" y="390276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r>
              <a:rPr lang="hr-HR" dirty="0"/>
              <a:t>’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06112A35-EA3F-420F-B77E-9D0916DCCA1F}"/>
              </a:ext>
            </a:extLst>
          </p:cNvPr>
          <p:cNvSpPr txBox="1"/>
          <p:nvPr/>
        </p:nvSpPr>
        <p:spPr>
          <a:xfrm>
            <a:off x="660669" y="7288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endParaRPr lang="hr-HR" i="1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7C817052-2F5A-4252-BD4D-4EFF884D0A55}"/>
              </a:ext>
            </a:extLst>
          </p:cNvPr>
          <p:cNvSpPr txBox="1"/>
          <p:nvPr/>
        </p:nvSpPr>
        <p:spPr>
          <a:xfrm>
            <a:off x="3238216" y="131283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r>
              <a:rPr lang="hr-HR" i="1" dirty="0"/>
              <a:t>’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0AD40F98-1852-464C-B00B-DB001DB3006B}"/>
              </a:ext>
            </a:extLst>
          </p:cNvPr>
          <p:cNvSpPr txBox="1"/>
          <p:nvPr/>
        </p:nvSpPr>
        <p:spPr>
          <a:xfrm rot="529354">
            <a:off x="7951303" y="92592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r>
              <a:rPr lang="hr-HR" i="1" dirty="0"/>
              <a:t>’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1DE406E9-C5FC-4C1D-A4F3-3CE5A45D85B1}"/>
              </a:ext>
            </a:extLst>
          </p:cNvPr>
          <p:cNvSpPr txBox="1"/>
          <p:nvPr/>
        </p:nvSpPr>
        <p:spPr>
          <a:xfrm rot="529354">
            <a:off x="2124167" y="3903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endParaRPr lang="hr-H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="" xmlns:a16="http://schemas.microsoft.com/office/drawing/2014/main" id="{CADEECB8-BE9D-4D34-A01C-4BBC0362253B}"/>
                  </a:ext>
                </a:extLst>
              </p:cNvPr>
              <p:cNvSpPr txBox="1"/>
              <p:nvPr/>
            </p:nvSpPr>
            <p:spPr>
              <a:xfrm>
                <a:off x="4749796" y="4087431"/>
                <a:ext cx="3175356" cy="9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CADEECB8-BE9D-4D34-A01C-4BBC0362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796" y="4087431"/>
                <a:ext cx="3175356" cy="934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="" xmlns:a16="http://schemas.microsoft.com/office/drawing/2014/main" id="{963EA6A5-3526-4C87-8A5E-41E0BFF0CBC4}"/>
                  </a:ext>
                </a:extLst>
              </p:cNvPr>
              <p:cNvSpPr txBox="1"/>
              <p:nvPr/>
            </p:nvSpPr>
            <p:spPr>
              <a:xfrm>
                <a:off x="4563431" y="3233981"/>
                <a:ext cx="3548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963EA6A5-3526-4C87-8A5E-41E0BFF0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31" y="3233981"/>
                <a:ext cx="35480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="" xmlns:a16="http://schemas.microsoft.com/office/drawing/2014/main" id="{A758EF73-F471-47DA-AEC3-9B67379C5833}"/>
                  </a:ext>
                </a:extLst>
              </p:cNvPr>
              <p:cNvSpPr txBox="1"/>
              <p:nvPr/>
            </p:nvSpPr>
            <p:spPr>
              <a:xfrm>
                <a:off x="2681829" y="5975380"/>
                <a:ext cx="3334658" cy="58477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~∆</m:t>
                      </m:r>
                      <m:sSup>
                        <m:sSupPr>
                          <m:ctrlPr>
                            <a:rPr lang="hr-HR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hr-HR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hr-H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hr-H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r-HR" sz="3200" dirty="0"/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id="{A758EF73-F471-47DA-AEC3-9B67379C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29" y="5975380"/>
                <a:ext cx="333465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49471E23-D951-4F00-BEE4-90D96FA676BB}"/>
              </a:ext>
            </a:extLst>
          </p:cNvPr>
          <p:cNvSpPr txBox="1"/>
          <p:nvPr/>
        </p:nvSpPr>
        <p:spPr>
          <a:xfrm rot="21259275">
            <a:off x="6572113" y="5388423"/>
            <a:ext cx="255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koeficijent sličnosti</a:t>
            </a: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="" xmlns:a16="http://schemas.microsoft.com/office/drawing/2014/main" id="{7FBA2BA2-3F66-4AFA-BE1B-E7F1B28CEA85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7540487" y="4861040"/>
            <a:ext cx="286443" cy="5285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13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hlinkClick r:id="rId2" action="ppaction://hlinkfile"/>
            <a:extLst>
              <a:ext uri="{FF2B5EF4-FFF2-40B4-BE49-F238E27FC236}">
                <a16:creationId xmlns="" xmlns:a16="http://schemas.microsoft.com/office/drawing/2014/main" id="{8E9F2886-8707-4A19-80C5-5912B19EF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22759" r="28985"/>
          <a:stretch/>
        </p:blipFill>
        <p:spPr>
          <a:xfrm>
            <a:off x="0" y="0"/>
            <a:ext cx="9144000" cy="474056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CF6D4834-ECD0-4B8C-B4D8-4E91FD9836AE}"/>
              </a:ext>
            </a:extLst>
          </p:cNvPr>
          <p:cNvSpPr txBox="1"/>
          <p:nvPr/>
        </p:nvSpPr>
        <p:spPr>
          <a:xfrm>
            <a:off x="344557" y="14974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endParaRPr lang="hr-HR" i="1" dirty="0"/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CB1A264-2024-4C75-BAF8-6CE948383F07}"/>
              </a:ext>
            </a:extLst>
          </p:cNvPr>
          <p:cNvSpPr txBox="1"/>
          <p:nvPr/>
        </p:nvSpPr>
        <p:spPr>
          <a:xfrm>
            <a:off x="1994453" y="390276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r>
              <a:rPr lang="hr-HR" dirty="0"/>
              <a:t>’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06112A35-EA3F-420F-B77E-9D0916DCCA1F}"/>
              </a:ext>
            </a:extLst>
          </p:cNvPr>
          <p:cNvSpPr txBox="1"/>
          <p:nvPr/>
        </p:nvSpPr>
        <p:spPr>
          <a:xfrm>
            <a:off x="660669" y="7288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endParaRPr lang="hr-HR" i="1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7C817052-2F5A-4252-BD4D-4EFF884D0A55}"/>
              </a:ext>
            </a:extLst>
          </p:cNvPr>
          <p:cNvSpPr txBox="1"/>
          <p:nvPr/>
        </p:nvSpPr>
        <p:spPr>
          <a:xfrm>
            <a:off x="3238216" y="131283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r>
              <a:rPr lang="hr-HR" i="1" dirty="0"/>
              <a:t>’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0AD40F98-1852-464C-B00B-DB001DB3006B}"/>
              </a:ext>
            </a:extLst>
          </p:cNvPr>
          <p:cNvSpPr txBox="1"/>
          <p:nvPr/>
        </p:nvSpPr>
        <p:spPr>
          <a:xfrm rot="529354">
            <a:off x="7951303" y="92592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r>
              <a:rPr lang="hr-HR" i="1" dirty="0"/>
              <a:t>’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1DE406E9-C5FC-4C1D-A4F3-3CE5A45D85B1}"/>
              </a:ext>
            </a:extLst>
          </p:cNvPr>
          <p:cNvSpPr txBox="1"/>
          <p:nvPr/>
        </p:nvSpPr>
        <p:spPr>
          <a:xfrm rot="529354">
            <a:off x="2124167" y="3903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endParaRPr lang="hr-H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="" xmlns:a16="http://schemas.microsoft.com/office/drawing/2014/main" id="{CADEECB8-BE9D-4D34-A01C-4BBC0362253B}"/>
                  </a:ext>
                </a:extLst>
              </p:cNvPr>
              <p:cNvSpPr txBox="1"/>
              <p:nvPr/>
            </p:nvSpPr>
            <p:spPr>
              <a:xfrm>
                <a:off x="4749796" y="4087431"/>
                <a:ext cx="3175356" cy="9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CADEECB8-BE9D-4D34-A01C-4BBC0362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796" y="4087431"/>
                <a:ext cx="3175356" cy="934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="" xmlns:a16="http://schemas.microsoft.com/office/drawing/2014/main" id="{963EA6A5-3526-4C87-8A5E-41E0BFF0CBC4}"/>
                  </a:ext>
                </a:extLst>
              </p:cNvPr>
              <p:cNvSpPr txBox="1"/>
              <p:nvPr/>
            </p:nvSpPr>
            <p:spPr>
              <a:xfrm>
                <a:off x="4563431" y="3233981"/>
                <a:ext cx="3548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963EA6A5-3526-4C87-8A5E-41E0BFF0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31" y="3233981"/>
                <a:ext cx="35480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D7B101CF-C4FB-4F30-A9A0-6DD8D370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60" y="5022174"/>
            <a:ext cx="8600661" cy="180229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mtClean="0"/>
              <a:t>Npr.  ako je koeficijent sličnosti  </a:t>
            </a:r>
            <a:r>
              <a:rPr lang="hr-HR" smtClean="0">
                <a:solidFill>
                  <a:srgbClr val="FF0000"/>
                </a:solidFill>
              </a:rPr>
              <a:t>k = 2</a:t>
            </a:r>
            <a:r>
              <a:rPr lang="hr-HR" smtClean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mtClean="0"/>
              <a:t>onda se stranice prvog trokuta trebaju </a:t>
            </a:r>
            <a:r>
              <a:rPr lang="hr-HR" smtClean="0">
                <a:solidFill>
                  <a:srgbClr val="FF0000"/>
                </a:solidFill>
              </a:rPr>
              <a:t>povećati</a:t>
            </a:r>
            <a:r>
              <a:rPr lang="hr-HR" smtClean="0"/>
              <a:t> </a:t>
            </a:r>
            <a:r>
              <a:rPr lang="hr-HR" smtClean="0">
                <a:solidFill>
                  <a:srgbClr val="FF0000"/>
                </a:solidFill>
              </a:rPr>
              <a:t>dva puta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mtClean="0"/>
              <a:t>da bismo dobili drugi trokut.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38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hlinkClick r:id="rId2" action="ppaction://hlinkfile"/>
            <a:extLst>
              <a:ext uri="{FF2B5EF4-FFF2-40B4-BE49-F238E27FC236}">
                <a16:creationId xmlns="" xmlns:a16="http://schemas.microsoft.com/office/drawing/2014/main" id="{8E9F2886-8707-4A19-80C5-5912B19EF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22759" r="28985"/>
          <a:stretch/>
        </p:blipFill>
        <p:spPr>
          <a:xfrm>
            <a:off x="0" y="0"/>
            <a:ext cx="9144000" cy="474056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CF6D4834-ECD0-4B8C-B4D8-4E91FD9836AE}"/>
              </a:ext>
            </a:extLst>
          </p:cNvPr>
          <p:cNvSpPr txBox="1"/>
          <p:nvPr/>
        </p:nvSpPr>
        <p:spPr>
          <a:xfrm>
            <a:off x="344557" y="14974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endParaRPr lang="hr-HR" i="1" dirty="0"/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CB1A264-2024-4C75-BAF8-6CE948383F07}"/>
              </a:ext>
            </a:extLst>
          </p:cNvPr>
          <p:cNvSpPr txBox="1"/>
          <p:nvPr/>
        </p:nvSpPr>
        <p:spPr>
          <a:xfrm>
            <a:off x="1994453" y="390276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α</a:t>
            </a:r>
            <a:r>
              <a:rPr lang="hr-HR" dirty="0"/>
              <a:t>’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06112A35-EA3F-420F-B77E-9D0916DCCA1F}"/>
              </a:ext>
            </a:extLst>
          </p:cNvPr>
          <p:cNvSpPr txBox="1"/>
          <p:nvPr/>
        </p:nvSpPr>
        <p:spPr>
          <a:xfrm>
            <a:off x="660669" y="72887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endParaRPr lang="hr-HR" i="1" dirty="0"/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7C817052-2F5A-4252-BD4D-4EFF884D0A55}"/>
              </a:ext>
            </a:extLst>
          </p:cNvPr>
          <p:cNvSpPr txBox="1"/>
          <p:nvPr/>
        </p:nvSpPr>
        <p:spPr>
          <a:xfrm>
            <a:off x="3238216" y="131283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</a:t>
            </a:r>
            <a:r>
              <a:rPr lang="hr-HR" i="1" dirty="0"/>
              <a:t>’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0AD40F98-1852-464C-B00B-DB001DB3006B}"/>
              </a:ext>
            </a:extLst>
          </p:cNvPr>
          <p:cNvSpPr txBox="1"/>
          <p:nvPr/>
        </p:nvSpPr>
        <p:spPr>
          <a:xfrm rot="529354">
            <a:off x="7951303" y="92592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r>
              <a:rPr lang="hr-HR" i="1" dirty="0"/>
              <a:t>’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1DE406E9-C5FC-4C1D-A4F3-3CE5A45D85B1}"/>
              </a:ext>
            </a:extLst>
          </p:cNvPr>
          <p:cNvSpPr txBox="1"/>
          <p:nvPr/>
        </p:nvSpPr>
        <p:spPr>
          <a:xfrm rot="529354">
            <a:off x="2124167" y="3903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β</a:t>
            </a:r>
            <a:endParaRPr lang="hr-H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>
                <a:extLst>
                  <a:ext uri="{FF2B5EF4-FFF2-40B4-BE49-F238E27FC236}">
                    <a16:creationId xmlns="" xmlns:a16="http://schemas.microsoft.com/office/drawing/2014/main" id="{CADEECB8-BE9D-4D34-A01C-4BBC0362253B}"/>
                  </a:ext>
                </a:extLst>
              </p:cNvPr>
              <p:cNvSpPr txBox="1"/>
              <p:nvPr/>
            </p:nvSpPr>
            <p:spPr>
              <a:xfrm>
                <a:off x="4749796" y="4087431"/>
                <a:ext cx="3175356" cy="9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hr-H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2" name="TekstniOkvir 11">
                <a:extLst>
                  <a:ext uri="{FF2B5EF4-FFF2-40B4-BE49-F238E27FC236}">
                    <a16:creationId xmlns:a16="http://schemas.microsoft.com/office/drawing/2014/main" id="{CADEECB8-BE9D-4D34-A01C-4BBC0362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796" y="4087431"/>
                <a:ext cx="3175356" cy="934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>
                <a:extLst>
                  <a:ext uri="{FF2B5EF4-FFF2-40B4-BE49-F238E27FC236}">
                    <a16:creationId xmlns="" xmlns:a16="http://schemas.microsoft.com/office/drawing/2014/main" id="{963EA6A5-3526-4C87-8A5E-41E0BFF0CBC4}"/>
                  </a:ext>
                </a:extLst>
              </p:cNvPr>
              <p:cNvSpPr txBox="1"/>
              <p:nvPr/>
            </p:nvSpPr>
            <p:spPr>
              <a:xfrm>
                <a:off x="4563431" y="3233981"/>
                <a:ext cx="3548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13" name="TekstniOkvir 12">
                <a:extLst>
                  <a:ext uri="{FF2B5EF4-FFF2-40B4-BE49-F238E27FC236}">
                    <a16:creationId xmlns:a16="http://schemas.microsoft.com/office/drawing/2014/main" id="{963EA6A5-3526-4C87-8A5E-41E0BFF0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31" y="3233981"/>
                <a:ext cx="35480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D7B101CF-C4FB-4F30-A9A0-6DD8D370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60" y="5022174"/>
            <a:ext cx="8600661" cy="180229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mtClean="0"/>
              <a:t>Npr.  ako je koeficijent sličnosti </a:t>
            </a:r>
            <a:r>
              <a:rPr lang="hr-HR" smtClean="0">
                <a:solidFill>
                  <a:srgbClr val="FF0000"/>
                </a:solidFill>
              </a:rPr>
              <a:t>k =      </a:t>
            </a:r>
            <a:r>
              <a:rPr lang="hr-HR" smtClean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mtClean="0"/>
              <a:t>onda se stranice prvog trokuta trebaju </a:t>
            </a:r>
            <a:r>
              <a:rPr lang="hr-HR" smtClean="0">
                <a:solidFill>
                  <a:srgbClr val="FF0000"/>
                </a:solidFill>
              </a:rPr>
              <a:t>smanjiti na pola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mtClean="0"/>
              <a:t>da bismo dobili drugi trokut.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>
                <a:extLst>
                  <a:ext uri="{FF2B5EF4-FFF2-40B4-BE49-F238E27FC236}">
                    <a16:creationId xmlns="" xmlns:a16="http://schemas.microsoft.com/office/drawing/2014/main" id="{CADEECB8-BE9D-4D34-A01C-4BBC0362253B}"/>
                  </a:ext>
                </a:extLst>
              </p:cNvPr>
              <p:cNvSpPr txBox="1"/>
              <p:nvPr/>
            </p:nvSpPr>
            <p:spPr>
              <a:xfrm>
                <a:off x="5054596" y="4923559"/>
                <a:ext cx="754533" cy="93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kstniOkvir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DEECB8-BE9D-4D34-A01C-4BBC0362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596" y="4923559"/>
                <a:ext cx="754533" cy="9347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F88DE34-3229-494E-9300-8447AAF1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622"/>
            <a:ext cx="7886700" cy="1325563"/>
          </a:xfrm>
        </p:spPr>
        <p:txBody>
          <a:bodyPr/>
          <a:lstStyle/>
          <a:p>
            <a:r>
              <a:rPr lang="hr-HR" dirty="0"/>
              <a:t>Postoji li veza između sukladnosti i sličnosti?</a:t>
            </a:r>
          </a:p>
        </p:txBody>
      </p:sp>
      <p:sp>
        <p:nvSpPr>
          <p:cNvPr id="4" name="Jednakokračni trokut 3">
            <a:extLst>
              <a:ext uri="{FF2B5EF4-FFF2-40B4-BE49-F238E27FC236}">
                <a16:creationId xmlns="" xmlns:a16="http://schemas.microsoft.com/office/drawing/2014/main" id="{46F308F0-59F2-4E67-8088-EE783A0C17BB}"/>
              </a:ext>
            </a:extLst>
          </p:cNvPr>
          <p:cNvSpPr/>
          <p:nvPr/>
        </p:nvSpPr>
        <p:spPr>
          <a:xfrm>
            <a:off x="1961321" y="2040832"/>
            <a:ext cx="2226366" cy="1630018"/>
          </a:xfrm>
          <a:prstGeom prst="triangle">
            <a:avLst>
              <a:gd name="adj" fmla="val 22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Jednakokračni trokut 4">
            <a:extLst>
              <a:ext uri="{FF2B5EF4-FFF2-40B4-BE49-F238E27FC236}">
                <a16:creationId xmlns="" xmlns:a16="http://schemas.microsoft.com/office/drawing/2014/main" id="{F1E91D66-881B-4F76-BADD-F3F54BF21FB1}"/>
              </a:ext>
            </a:extLst>
          </p:cNvPr>
          <p:cNvSpPr/>
          <p:nvPr/>
        </p:nvSpPr>
        <p:spPr>
          <a:xfrm>
            <a:off x="5188225" y="2040832"/>
            <a:ext cx="2226366" cy="1630018"/>
          </a:xfrm>
          <a:prstGeom prst="triangle">
            <a:avLst>
              <a:gd name="adj" fmla="val 2202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0E18362A-9D6E-46CF-A54A-17FCCD9AEDCA}"/>
              </a:ext>
            </a:extLst>
          </p:cNvPr>
          <p:cNvSpPr txBox="1"/>
          <p:nvPr/>
        </p:nvSpPr>
        <p:spPr>
          <a:xfrm>
            <a:off x="1242392" y="4174435"/>
            <a:ext cx="665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smtClean="0"/>
              <a:t>Sukladni trokuti su ujedno i slični,</a:t>
            </a:r>
          </a:p>
          <a:p>
            <a:pPr algn="ctr">
              <a:lnSpc>
                <a:spcPct val="150000"/>
              </a:lnSpc>
            </a:pPr>
            <a:r>
              <a:rPr lang="hr-HR" sz="2800" smtClean="0"/>
              <a:t>s </a:t>
            </a:r>
            <a:r>
              <a:rPr lang="hr-HR" sz="2800" dirty="0"/>
              <a:t>koeficijentom </a:t>
            </a:r>
            <a:r>
              <a:rPr lang="hr-HR" sz="2800"/>
              <a:t>sličnosti jedan </a:t>
            </a:r>
            <a:r>
              <a:rPr lang="hr-HR" sz="2800" dirty="0"/>
              <a:t>(</a:t>
            </a:r>
            <a:r>
              <a:rPr lang="hr-HR" sz="2800" i="1" dirty="0"/>
              <a:t>k</a:t>
            </a:r>
            <a:r>
              <a:rPr lang="hr-HR" sz="2800" dirty="0"/>
              <a:t>=1).</a:t>
            </a:r>
          </a:p>
        </p:txBody>
      </p:sp>
    </p:spTree>
    <p:extLst>
      <p:ext uri="{BB962C8B-B14F-4D97-AF65-F5344CB8AC3E}">
        <p14:creationId xmlns:p14="http://schemas.microsoft.com/office/powerpoint/2010/main" val="3703557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56F0BAA-32D9-4B36-B3C5-322BDBE84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Domaća zadaća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Str. 7.</a:t>
            </a:r>
          </a:p>
          <a:p>
            <a:pPr marL="0" indent="0">
              <a:buNone/>
            </a:pPr>
            <a:r>
              <a:rPr lang="hr-HR" dirty="0"/>
              <a:t>Zadaci: 124., 125.</a:t>
            </a:r>
          </a:p>
        </p:txBody>
      </p:sp>
    </p:spTree>
    <p:extLst>
      <p:ext uri="{BB962C8B-B14F-4D97-AF65-F5344CB8AC3E}">
        <p14:creationId xmlns:p14="http://schemas.microsoft.com/office/powerpoint/2010/main" val="357447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adržaja 4">
            <a:extLst>
              <a:ext uri="{FF2B5EF4-FFF2-40B4-BE49-F238E27FC236}">
                <a16:creationId xmlns="" xmlns:a16="http://schemas.microsoft.com/office/drawing/2014/main" id="{0E70B464-C759-4FC1-9556-109DE8543D8C}"/>
              </a:ext>
            </a:extLst>
          </p:cNvPr>
          <p:cNvSpPr txBox="1">
            <a:spLocks/>
          </p:cNvSpPr>
          <p:nvPr/>
        </p:nvSpPr>
        <p:spPr>
          <a:xfrm>
            <a:off x="169633" y="582425"/>
            <a:ext cx="8839200" cy="61225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>
                <a:latin typeface="Calibri"/>
                <a:ea typeface="Calibri"/>
                <a:cs typeface="Times New Roman"/>
              </a:rPr>
              <a:t>Najtoplije zahvaljujem </a:t>
            </a:r>
            <a:r>
              <a:rPr lang="hr-HR" smtClean="0">
                <a:latin typeface="Calibri"/>
                <a:ea typeface="Calibri"/>
                <a:cs typeface="Times New Roman"/>
              </a:rPr>
              <a:t>kolegici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b="1" smtClean="0">
                <a:latin typeface="Calibri"/>
                <a:ea typeface="Calibri"/>
                <a:cs typeface="Times New Roman"/>
              </a:rPr>
              <a:t>Karolini Rastić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mtClean="0">
                <a:latin typeface="Calibri"/>
                <a:ea typeface="Calibri"/>
                <a:cs typeface="Times New Roman"/>
              </a:rPr>
              <a:t>na </a:t>
            </a:r>
            <a:r>
              <a:rPr lang="hr-HR">
                <a:latin typeface="Calibri"/>
                <a:ea typeface="Calibri"/>
                <a:cs typeface="Times New Roman"/>
              </a:rPr>
              <a:t>slanju </a:t>
            </a:r>
            <a:r>
              <a:rPr lang="hr-HR" smtClean="0">
                <a:latin typeface="Calibri"/>
                <a:ea typeface="Calibri"/>
                <a:cs typeface="Times New Roman"/>
              </a:rPr>
              <a:t>materijala  </a:t>
            </a:r>
            <a:r>
              <a:rPr lang="hr-HR">
                <a:latin typeface="Calibri"/>
                <a:ea typeface="Calibri"/>
                <a:cs typeface="Times New Roman"/>
              </a:rPr>
              <a:t>i dozvoli </a:t>
            </a:r>
            <a:endParaRPr lang="hr-HR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mtClean="0">
                <a:latin typeface="Calibri"/>
                <a:ea typeface="Calibri"/>
                <a:cs typeface="Times New Roman"/>
              </a:rPr>
              <a:t>da materijal objavim na svojim web stranicama.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>
                <a:latin typeface="Calibri"/>
                <a:ea typeface="Calibri"/>
                <a:cs typeface="Times New Roman"/>
              </a:rPr>
              <a:t> 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302125" algn="l"/>
              </a:tabLst>
            </a:pPr>
            <a:r>
              <a:rPr lang="hr-HR">
                <a:latin typeface="Calibri"/>
                <a:ea typeface="Calibri"/>
                <a:cs typeface="Times New Roman"/>
              </a:rPr>
              <a:t>	</a:t>
            </a:r>
            <a:r>
              <a:rPr lang="hr-HR" sz="2000">
                <a:latin typeface="Calibri"/>
                <a:ea typeface="Calibri"/>
                <a:cs typeface="Times New Roman"/>
              </a:rPr>
              <a:t>Antonija Horvatek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302125" algn="l"/>
              </a:tabLst>
            </a:pPr>
            <a:r>
              <a:rPr lang="hr-HR" sz="2800">
                <a:latin typeface="Brush Script MT"/>
                <a:ea typeface="Calibri"/>
                <a:cs typeface="Times New Roman"/>
              </a:rPr>
              <a:t>	Matematika na dlanu</a:t>
            </a:r>
            <a:endParaRPr lang="hr-HR" sz="2000">
              <a:latin typeface="Calibri"/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tabLst>
                <a:tab pos="4302125" algn="l"/>
              </a:tabLst>
            </a:pPr>
            <a:r>
              <a:rPr lang="hr-HR" sz="2000">
                <a:latin typeface="Calibri"/>
                <a:ea typeface="Calibri"/>
                <a:cs typeface="Times New Roman"/>
              </a:rPr>
              <a:t>	</a:t>
            </a:r>
            <a:r>
              <a:rPr lang="hr-HR" sz="2000" i="1" u="sng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http://www.antonija-horvatek.from.hr/</a:t>
            </a:r>
            <a:r>
              <a:rPr lang="hr-HR" sz="2000" i="1">
                <a:latin typeface="Calibri"/>
                <a:ea typeface="Calibri"/>
                <a:cs typeface="Times New Roman"/>
              </a:rPr>
              <a:t> </a:t>
            </a:r>
            <a:endParaRPr lang="hr-H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="" xmlns:a16="http://schemas.microsoft.com/office/drawing/2014/main" id="{14FD454F-8165-4A05-80AE-76C9A28F7D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2518">
            <a:off x="529666" y="6082"/>
            <a:ext cx="3655893" cy="3316050"/>
          </a:xfrm>
        </p:spPr>
      </p:pic>
      <p:pic>
        <p:nvPicPr>
          <p:cNvPr id="10" name="Rezervirano mjesto sadržaja 9">
            <a:extLst>
              <a:ext uri="{FF2B5EF4-FFF2-40B4-BE49-F238E27FC236}">
                <a16:creationId xmlns="" xmlns:a16="http://schemas.microsoft.com/office/drawing/2014/main" id="{BDBF3D3F-9B6F-43EF-82BB-792D8B83A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" y="3843130"/>
            <a:ext cx="3942000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CF1BDD45-98F8-47FC-9323-7E9093133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2"/>
          <a:stretch/>
        </p:blipFill>
        <p:spPr>
          <a:xfrm>
            <a:off x="4826092" y="3843130"/>
            <a:ext cx="3973179" cy="26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07B35ABE-8BAA-46AA-9BFF-77C87437B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80" y="251792"/>
            <a:ext cx="3236802" cy="3337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A85DA3B6-03A7-4044-BCF5-8CC9D3B0B8F9}"/>
              </a:ext>
            </a:extLst>
          </p:cNvPr>
          <p:cNvSpPr txBox="1"/>
          <p:nvPr/>
        </p:nvSpPr>
        <p:spPr>
          <a:xfrm>
            <a:off x="1690602" y="5742972"/>
            <a:ext cx="133402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r-HR" sz="3200" dirty="0">
                <a:highlight>
                  <a:srgbClr val="FFFF00"/>
                </a:highlight>
              </a:rPr>
              <a:t>BUKVA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7741D4A7-9D38-4756-B3FF-C74AC6111787}"/>
              </a:ext>
            </a:extLst>
          </p:cNvPr>
          <p:cNvSpPr txBox="1"/>
          <p:nvPr/>
        </p:nvSpPr>
        <p:spPr>
          <a:xfrm>
            <a:off x="5976875" y="2839177"/>
            <a:ext cx="167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highlight>
                  <a:srgbClr val="FFFF00"/>
                </a:highlight>
              </a:rPr>
              <a:t>BAGREM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5A9809BA-FA98-45CD-99FE-FC4D0E299E3B}"/>
              </a:ext>
            </a:extLst>
          </p:cNvPr>
          <p:cNvSpPr txBox="1"/>
          <p:nvPr/>
        </p:nvSpPr>
        <p:spPr>
          <a:xfrm>
            <a:off x="6168721" y="5742971"/>
            <a:ext cx="1287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highlight>
                  <a:srgbClr val="FFFF00"/>
                </a:highlight>
              </a:rPr>
              <a:t>HRAST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6DC77212-2C74-4C56-A302-BA373190703D}"/>
              </a:ext>
            </a:extLst>
          </p:cNvPr>
          <p:cNvSpPr txBox="1"/>
          <p:nvPr/>
        </p:nvSpPr>
        <p:spPr>
          <a:xfrm>
            <a:off x="1732152" y="2839176"/>
            <a:ext cx="1250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highlight>
                  <a:srgbClr val="FFFF00"/>
                </a:highlight>
              </a:rPr>
              <a:t>JAVOR</a:t>
            </a:r>
          </a:p>
        </p:txBody>
      </p:sp>
    </p:spTree>
    <p:extLst>
      <p:ext uri="{BB962C8B-B14F-4D97-AF65-F5344CB8AC3E}">
        <p14:creationId xmlns:p14="http://schemas.microsoft.com/office/powerpoint/2010/main" val="226041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8305D496-6EE4-4ED1-9092-43A961E6A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t="2850" r="19363" b="5127"/>
          <a:stretch/>
        </p:blipFill>
        <p:spPr>
          <a:xfrm>
            <a:off x="420894" y="285184"/>
            <a:ext cx="3663237" cy="5766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F2BF7235-C05E-4219-B4BC-27ADBA0A2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2939" b="11297"/>
          <a:stretch/>
        </p:blipFill>
        <p:spPr>
          <a:xfrm>
            <a:off x="4582381" y="285184"/>
            <a:ext cx="4164053" cy="2658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zervirano mjesto sadržaja 5">
            <a:extLst>
              <a:ext uri="{FF2B5EF4-FFF2-40B4-BE49-F238E27FC236}">
                <a16:creationId xmlns="" xmlns:a16="http://schemas.microsoft.com/office/drawing/2014/main" id="{FDE1F0B8-5C24-4717-8F26-C68594744C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32" y="3273290"/>
            <a:ext cx="4164002" cy="277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439B0667-9B17-40AD-A538-FD5900898584}"/>
              </a:ext>
            </a:extLst>
          </p:cNvPr>
          <p:cNvSpPr txBox="1"/>
          <p:nvPr/>
        </p:nvSpPr>
        <p:spPr>
          <a:xfrm>
            <a:off x="2000071" y="6193713"/>
            <a:ext cx="5164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Za osobe kažemo da su slične.</a:t>
            </a:r>
          </a:p>
        </p:txBody>
      </p:sp>
    </p:spTree>
    <p:extLst>
      <p:ext uri="{BB962C8B-B14F-4D97-AF65-F5344CB8AC3E}">
        <p14:creationId xmlns:p14="http://schemas.microsoft.com/office/powerpoint/2010/main" val="672293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A3D966E-89E3-4DFA-AA3D-B409A61C6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 b="12924"/>
          <a:stretch/>
        </p:blipFill>
        <p:spPr>
          <a:xfrm>
            <a:off x="5758331" y="3761618"/>
            <a:ext cx="2947573" cy="20873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9C7D8C0-18A7-45FF-8F12-E6420D8F1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6" y="236441"/>
            <a:ext cx="4833412" cy="2718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A199E8E-3C2F-42DD-A238-2EDE6E791E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b="15924"/>
          <a:stretch/>
        </p:blipFill>
        <p:spPr>
          <a:xfrm>
            <a:off x="5424688" y="925828"/>
            <a:ext cx="3082434" cy="13400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DA163826-760E-4A2F-B0F9-1F6A18C3C2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/>
          <a:stretch/>
        </p:blipFill>
        <p:spPr>
          <a:xfrm>
            <a:off x="246356" y="3222539"/>
            <a:ext cx="4833412" cy="3165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DF7BAE3F-1D69-410A-BB84-1CC0D148E7EA}"/>
              </a:ext>
            </a:extLst>
          </p:cNvPr>
          <p:cNvSpPr txBox="1"/>
          <p:nvPr/>
        </p:nvSpPr>
        <p:spPr>
          <a:xfrm>
            <a:off x="6393970" y="5926355"/>
            <a:ext cx="167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Stonehenge</a:t>
            </a:r>
          </a:p>
        </p:txBody>
      </p:sp>
    </p:spTree>
    <p:extLst>
      <p:ext uri="{BB962C8B-B14F-4D97-AF65-F5344CB8AC3E}">
        <p14:creationId xmlns:p14="http://schemas.microsoft.com/office/powerpoint/2010/main" val="304890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="" xmlns:a16="http://schemas.microsoft.com/office/drawing/2014/main" id="{F25FCBD0-AE5F-4FF5-8C2A-036E9E667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7290" r="14855" b="23144"/>
          <a:stretch/>
        </p:blipFill>
        <p:spPr>
          <a:xfrm>
            <a:off x="1076544" y="397563"/>
            <a:ext cx="6990912" cy="4691272"/>
          </a:xfrm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558A235B-3DA7-4AFD-9863-9B8D427C662C}"/>
              </a:ext>
            </a:extLst>
          </p:cNvPr>
          <p:cNvSpPr txBox="1"/>
          <p:nvPr/>
        </p:nvSpPr>
        <p:spPr>
          <a:xfrm>
            <a:off x="1339801" y="5539408"/>
            <a:ext cx="656699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3200" dirty="0"/>
              <a:t>i</a:t>
            </a:r>
            <a:r>
              <a:rPr lang="hr-HR" sz="3200" smtClean="0"/>
              <a:t>sti </a:t>
            </a:r>
            <a:r>
              <a:rPr lang="hr-HR" sz="3200" dirty="0"/>
              <a:t>oblik, ali promjena veličine = slično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2513A5F1-3954-4DB4-AEA6-A84E292344F2}"/>
              </a:ext>
            </a:extLst>
          </p:cNvPr>
          <p:cNvSpPr txBox="1"/>
          <p:nvPr/>
        </p:nvSpPr>
        <p:spPr>
          <a:xfrm>
            <a:off x="5459896" y="887896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/>
              <a:t>A</a:t>
            </a:r>
            <a:r>
              <a:rPr lang="hr-HR" dirty="0"/>
              <a:t>  </a:t>
            </a:r>
            <a:r>
              <a:rPr lang="hr-HR" sz="3600" dirty="0" err="1"/>
              <a:t>A</a:t>
            </a:r>
            <a:r>
              <a:rPr lang="hr-HR" dirty="0"/>
              <a:t>  </a:t>
            </a:r>
            <a:r>
              <a:rPr lang="hr-HR" dirty="0" err="1"/>
              <a:t>A</a:t>
            </a:r>
            <a:r>
              <a:rPr lang="hr-HR" dirty="0"/>
              <a:t>  </a:t>
            </a:r>
            <a:r>
              <a:rPr lang="hr-HR" sz="1200" dirty="0" err="1"/>
              <a:t>A</a:t>
            </a:r>
            <a:endParaRPr lang="hr-HR" sz="1200" dirty="0"/>
          </a:p>
          <a:p>
            <a:r>
              <a:rPr lang="hr-HR" sz="7200" dirty="0"/>
              <a:t>9</a:t>
            </a:r>
            <a:r>
              <a:rPr lang="hr-HR" sz="2400" dirty="0"/>
              <a:t> </a:t>
            </a:r>
            <a:r>
              <a:rPr lang="hr-HR" sz="4400" dirty="0"/>
              <a:t> 9  </a:t>
            </a:r>
            <a:r>
              <a:rPr lang="hr-HR" sz="3200" dirty="0"/>
              <a:t>9</a:t>
            </a:r>
            <a:r>
              <a:rPr lang="hr-HR" sz="7200" dirty="0"/>
              <a:t> </a:t>
            </a:r>
            <a:r>
              <a:rPr lang="hr-HR" dirty="0"/>
              <a:t>9</a:t>
            </a:r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210253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="" xmlns:a16="http://schemas.microsoft.com/office/drawing/2014/main" id="{BED06AAB-2E2E-452C-9816-7187A52D9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4" t="45028" r="15878" b="24054"/>
          <a:stretch/>
        </p:blipFill>
        <p:spPr>
          <a:xfrm>
            <a:off x="2531165" y="424069"/>
            <a:ext cx="6612835" cy="3067876"/>
          </a:xfrm>
        </p:spPr>
      </p:pic>
      <p:pic>
        <p:nvPicPr>
          <p:cNvPr id="7" name="Rezervirano mjesto sadržaja 5">
            <a:extLst>
              <a:ext uri="{FF2B5EF4-FFF2-40B4-BE49-F238E27FC236}">
                <a16:creationId xmlns="" xmlns:a16="http://schemas.microsoft.com/office/drawing/2014/main" id="{5993919C-8C27-4D55-B6E4-F76105CA7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4" t="45028" r="15878" b="24054"/>
          <a:stretch/>
        </p:blipFill>
        <p:spPr>
          <a:xfrm>
            <a:off x="284921" y="424069"/>
            <a:ext cx="3067879" cy="306787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5B51662-E779-4472-B4E9-C129143C71D0}"/>
              </a:ext>
            </a:extLst>
          </p:cNvPr>
          <p:cNvSpPr txBox="1"/>
          <p:nvPr/>
        </p:nvSpPr>
        <p:spPr>
          <a:xfrm>
            <a:off x="914400" y="3843130"/>
            <a:ext cx="28360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/>
              <a:t>A  </a:t>
            </a:r>
            <a:r>
              <a:rPr lang="hr-HR" sz="6600" dirty="0" err="1">
                <a:latin typeface="Algerian" panose="04020705040A02060702" pitchFamily="82" charset="0"/>
              </a:rPr>
              <a:t>a</a:t>
            </a:r>
            <a:r>
              <a:rPr lang="hr-HR" sz="6600" dirty="0">
                <a:latin typeface="Algerian" panose="04020705040A02060702" pitchFamily="82" charset="0"/>
              </a:rPr>
              <a:t>  </a:t>
            </a:r>
            <a:r>
              <a:rPr lang="hr-HR" sz="6600" dirty="0" err="1">
                <a:latin typeface="Blackadder ITC" panose="04020505051007020D02" pitchFamily="82" charset="0"/>
              </a:rPr>
              <a:t>A</a:t>
            </a:r>
            <a:endParaRPr lang="hr-HR" sz="6600" dirty="0">
              <a:latin typeface="Blackadder ITC" panose="04020505051007020D02" pitchFamily="82" charset="0"/>
            </a:endParaRPr>
          </a:p>
          <a:p>
            <a:r>
              <a:rPr lang="hr-HR" sz="6600" dirty="0">
                <a:latin typeface="Blackadder ITC" panose="04020505051007020D02" pitchFamily="82" charset="0"/>
              </a:rPr>
              <a:t>9  </a:t>
            </a:r>
            <a:r>
              <a:rPr lang="hr-HR" sz="6600" dirty="0">
                <a:latin typeface="Algerian" panose="04020705040A02060702" pitchFamily="82" charset="0"/>
              </a:rPr>
              <a:t>9  </a:t>
            </a:r>
            <a:r>
              <a:rPr lang="hr-HR" sz="6600" dirty="0"/>
              <a:t>9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E56358EA-B0C4-46A4-A2B6-5A291263C4F9}"/>
              </a:ext>
            </a:extLst>
          </p:cNvPr>
          <p:cNvSpPr txBox="1"/>
          <p:nvPr/>
        </p:nvSpPr>
        <p:spPr>
          <a:xfrm>
            <a:off x="3922643" y="5128592"/>
            <a:ext cx="494000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3200" dirty="0"/>
              <a:t>p</a:t>
            </a:r>
            <a:r>
              <a:rPr lang="hr-HR" sz="3200" smtClean="0"/>
              <a:t>romjena </a:t>
            </a:r>
            <a:r>
              <a:rPr lang="hr-HR" sz="3200" dirty="0"/>
              <a:t>oblika – nije slično</a:t>
            </a:r>
          </a:p>
        </p:txBody>
      </p:sp>
    </p:spTree>
    <p:extLst>
      <p:ext uri="{BB962C8B-B14F-4D97-AF65-F5344CB8AC3E}">
        <p14:creationId xmlns:p14="http://schemas.microsoft.com/office/powerpoint/2010/main" val="1167668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>
            <a:extLst>
              <a:ext uri="{FF2B5EF4-FFF2-40B4-BE49-F238E27FC236}">
                <a16:creationId xmlns="" xmlns:a16="http://schemas.microsoft.com/office/drawing/2014/main" id="{B5494B99-E5B7-46A4-A770-D7C84A785751}"/>
              </a:ext>
            </a:extLst>
          </p:cNvPr>
          <p:cNvSpPr/>
          <p:nvPr/>
        </p:nvSpPr>
        <p:spPr>
          <a:xfrm>
            <a:off x="325665" y="269351"/>
            <a:ext cx="2160000" cy="21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="" xmlns:a16="http://schemas.microsoft.com/office/drawing/2014/main" id="{284415D1-CC9A-4776-B559-65956F65D378}"/>
              </a:ext>
            </a:extLst>
          </p:cNvPr>
          <p:cNvSpPr/>
          <p:nvPr/>
        </p:nvSpPr>
        <p:spPr>
          <a:xfrm>
            <a:off x="2724145" y="269351"/>
            <a:ext cx="1440000" cy="14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omb 13">
            <a:extLst>
              <a:ext uri="{FF2B5EF4-FFF2-40B4-BE49-F238E27FC236}">
                <a16:creationId xmlns="" xmlns:a16="http://schemas.microsoft.com/office/drawing/2014/main" id="{119B73EA-7963-4364-BC43-637274366AFD}"/>
              </a:ext>
            </a:extLst>
          </p:cNvPr>
          <p:cNvSpPr/>
          <p:nvPr/>
        </p:nvSpPr>
        <p:spPr>
          <a:xfrm rot="18350263">
            <a:off x="1355175" y="3595873"/>
            <a:ext cx="914400" cy="914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omb 15">
            <a:extLst>
              <a:ext uri="{FF2B5EF4-FFF2-40B4-BE49-F238E27FC236}">
                <a16:creationId xmlns="" xmlns:a16="http://schemas.microsoft.com/office/drawing/2014/main" id="{44DB6465-84B8-46C9-A294-313B023967CF}"/>
              </a:ext>
            </a:extLst>
          </p:cNvPr>
          <p:cNvSpPr/>
          <p:nvPr/>
        </p:nvSpPr>
        <p:spPr>
          <a:xfrm rot="18350263">
            <a:off x="2544145" y="3041932"/>
            <a:ext cx="1800000" cy="18000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Valjkasto 18">
            <a:extLst>
              <a:ext uri="{FF2B5EF4-FFF2-40B4-BE49-F238E27FC236}">
                <a16:creationId xmlns="" xmlns:a16="http://schemas.microsoft.com/office/drawing/2014/main" id="{37BC8A95-4E16-4B5F-AFA0-B79F5B4FF6A7}"/>
              </a:ext>
            </a:extLst>
          </p:cNvPr>
          <p:cNvSpPr/>
          <p:nvPr/>
        </p:nvSpPr>
        <p:spPr>
          <a:xfrm>
            <a:off x="5825644" y="522451"/>
            <a:ext cx="1080000" cy="1440000"/>
          </a:xfrm>
          <a:prstGeom prst="can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Valjkasto 19">
            <a:extLst>
              <a:ext uri="{FF2B5EF4-FFF2-40B4-BE49-F238E27FC236}">
                <a16:creationId xmlns="" xmlns:a16="http://schemas.microsoft.com/office/drawing/2014/main" id="{1D831A43-613D-4C56-9812-27E1B02ADBB4}"/>
              </a:ext>
            </a:extLst>
          </p:cNvPr>
          <p:cNvSpPr/>
          <p:nvPr/>
        </p:nvSpPr>
        <p:spPr>
          <a:xfrm>
            <a:off x="7535077" y="882451"/>
            <a:ext cx="540000" cy="720000"/>
          </a:xfrm>
          <a:prstGeom prst="can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Kocka 20">
            <a:extLst>
              <a:ext uri="{FF2B5EF4-FFF2-40B4-BE49-F238E27FC236}">
                <a16:creationId xmlns="" xmlns:a16="http://schemas.microsoft.com/office/drawing/2014/main" id="{8E91AF47-235E-4A0D-BD8E-9772CFA60AC6}"/>
              </a:ext>
            </a:extLst>
          </p:cNvPr>
          <p:cNvSpPr/>
          <p:nvPr/>
        </p:nvSpPr>
        <p:spPr>
          <a:xfrm>
            <a:off x="5657225" y="2429351"/>
            <a:ext cx="1440000" cy="1440000"/>
          </a:xfrm>
          <a:prstGeom prst="cub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Kocka 21">
            <a:extLst>
              <a:ext uri="{FF2B5EF4-FFF2-40B4-BE49-F238E27FC236}">
                <a16:creationId xmlns="" xmlns:a16="http://schemas.microsoft.com/office/drawing/2014/main" id="{2A0DC97F-0098-4EDF-A804-B3A65306745C}"/>
              </a:ext>
            </a:extLst>
          </p:cNvPr>
          <p:cNvSpPr/>
          <p:nvPr/>
        </p:nvSpPr>
        <p:spPr>
          <a:xfrm>
            <a:off x="7445077" y="2642283"/>
            <a:ext cx="720000" cy="720000"/>
          </a:xfrm>
          <a:prstGeom prst="cub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Kocka 22">
            <a:extLst>
              <a:ext uri="{FF2B5EF4-FFF2-40B4-BE49-F238E27FC236}">
                <a16:creationId xmlns="" xmlns:a16="http://schemas.microsoft.com/office/drawing/2014/main" id="{BA43BB42-EDA1-4303-977C-DB17BECE667E}"/>
              </a:ext>
            </a:extLst>
          </p:cNvPr>
          <p:cNvSpPr/>
          <p:nvPr/>
        </p:nvSpPr>
        <p:spPr>
          <a:xfrm>
            <a:off x="4735143" y="4710830"/>
            <a:ext cx="2520000" cy="1260000"/>
          </a:xfrm>
          <a:prstGeom prst="cub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Kocka 23">
            <a:extLst>
              <a:ext uri="{FF2B5EF4-FFF2-40B4-BE49-F238E27FC236}">
                <a16:creationId xmlns="" xmlns:a16="http://schemas.microsoft.com/office/drawing/2014/main" id="{4C948D32-96BC-44BD-82C4-3E3E564E4D46}"/>
              </a:ext>
            </a:extLst>
          </p:cNvPr>
          <p:cNvSpPr/>
          <p:nvPr/>
        </p:nvSpPr>
        <p:spPr>
          <a:xfrm>
            <a:off x="7505115" y="4874486"/>
            <a:ext cx="1260000" cy="648000"/>
          </a:xfrm>
          <a:prstGeom prst="cub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718391FA-40ED-4416-B1AE-DC201A77B9F3}"/>
              </a:ext>
            </a:extLst>
          </p:cNvPr>
          <p:cNvSpPr txBox="1"/>
          <p:nvPr/>
        </p:nvSpPr>
        <p:spPr>
          <a:xfrm>
            <a:off x="325665" y="5198485"/>
            <a:ext cx="4097928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200" dirty="0"/>
              <a:t>i</a:t>
            </a:r>
            <a:r>
              <a:rPr lang="hr-HR" sz="3200" smtClean="0"/>
              <a:t>dentičan </a:t>
            </a:r>
            <a:r>
              <a:rPr lang="hr-HR" sz="3200" dirty="0"/>
              <a:t>oblik, ali različite veličine = slični</a:t>
            </a:r>
          </a:p>
        </p:txBody>
      </p:sp>
    </p:spTree>
    <p:extLst>
      <p:ext uri="{BB962C8B-B14F-4D97-AF65-F5344CB8AC3E}">
        <p14:creationId xmlns:p14="http://schemas.microsoft.com/office/powerpoint/2010/main" val="125245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DEA7A64-DDB7-4206-9CDE-DD4FE4B4F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346" y="301625"/>
            <a:ext cx="8714132" cy="53326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Izdvoji parove trokuta koji imaju isti oblik:</a:t>
            </a:r>
          </a:p>
        </p:txBody>
      </p:sp>
      <p:sp>
        <p:nvSpPr>
          <p:cNvPr id="5" name="Jednakokračni trokut 4">
            <a:extLst>
              <a:ext uri="{FF2B5EF4-FFF2-40B4-BE49-F238E27FC236}">
                <a16:creationId xmlns="" xmlns:a16="http://schemas.microsoft.com/office/drawing/2014/main" id="{88BF9CAC-2887-48E9-8E55-FFAC7A4BD326}"/>
              </a:ext>
            </a:extLst>
          </p:cNvPr>
          <p:cNvSpPr/>
          <p:nvPr/>
        </p:nvSpPr>
        <p:spPr>
          <a:xfrm>
            <a:off x="297346" y="1058482"/>
            <a:ext cx="1518202" cy="21601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 trokut 6">
            <a:extLst>
              <a:ext uri="{FF2B5EF4-FFF2-40B4-BE49-F238E27FC236}">
                <a16:creationId xmlns="" xmlns:a16="http://schemas.microsoft.com/office/drawing/2014/main" id="{83E0AFA1-A1B6-4AF5-843B-E8E6BFCDACD7}"/>
              </a:ext>
            </a:extLst>
          </p:cNvPr>
          <p:cNvSpPr/>
          <p:nvPr/>
        </p:nvSpPr>
        <p:spPr>
          <a:xfrm rot="1413830">
            <a:off x="3685484" y="3435511"/>
            <a:ext cx="5088836" cy="2247910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9CB1CC10-018D-4BD9-816C-3352E5969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7109" r="65507" b="4960"/>
          <a:stretch/>
        </p:blipFill>
        <p:spPr>
          <a:xfrm rot="4589536">
            <a:off x="402314" y="2341422"/>
            <a:ext cx="3032257" cy="417917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AFC0C3E4-7D03-42B9-8039-AB0BF9A3D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6" t="32041" r="39275" b="25456"/>
          <a:stretch/>
        </p:blipFill>
        <p:spPr>
          <a:xfrm>
            <a:off x="6658888" y="653859"/>
            <a:ext cx="2173357" cy="1703950"/>
          </a:xfrm>
          <a:prstGeom prst="rect">
            <a:avLst/>
          </a:prstGeom>
        </p:spPr>
      </p:pic>
      <p:sp>
        <p:nvSpPr>
          <p:cNvPr id="2" name="Elipsa 1"/>
          <p:cNvSpPr/>
          <p:nvPr/>
        </p:nvSpPr>
        <p:spPr>
          <a:xfrm>
            <a:off x="17925" y="914399"/>
            <a:ext cx="2097741" cy="2904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 rot="2092263">
            <a:off x="2427368" y="3200609"/>
            <a:ext cx="6432624" cy="2904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 trokut 11">
            <a:extLst>
              <a:ext uri="{FF2B5EF4-FFF2-40B4-BE49-F238E27FC236}">
                <a16:creationId xmlns="" xmlns:a16="http://schemas.microsoft.com/office/drawing/2014/main" id="{9D0F328A-A54C-4A12-AF2F-EBC6CF121D99}"/>
              </a:ext>
            </a:extLst>
          </p:cNvPr>
          <p:cNvSpPr/>
          <p:nvPr/>
        </p:nvSpPr>
        <p:spPr>
          <a:xfrm rot="20853748">
            <a:off x="3823087" y="853950"/>
            <a:ext cx="2471531" cy="1013791"/>
          </a:xfrm>
          <a:prstGeom prst="rt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Jednakokračni trokut 12">
            <a:extLst>
              <a:ext uri="{FF2B5EF4-FFF2-40B4-BE49-F238E27FC236}">
                <a16:creationId xmlns="" xmlns:a16="http://schemas.microsoft.com/office/drawing/2014/main" id="{FE3B744E-2D8C-4C82-9DC4-1CBD702FF576}"/>
              </a:ext>
            </a:extLst>
          </p:cNvPr>
          <p:cNvSpPr/>
          <p:nvPr/>
        </p:nvSpPr>
        <p:spPr>
          <a:xfrm rot="20321059">
            <a:off x="6659964" y="2718755"/>
            <a:ext cx="1220028" cy="179861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 rot="2092263">
            <a:off x="6279524" y="1144834"/>
            <a:ext cx="3035105" cy="1060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259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53542 -0.2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134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32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0678 0.635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3175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5104 -0.314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22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="" xmlns:a16="http://schemas.microsoft.com/office/drawing/2014/main" id="{5648EAEF-B8D4-449E-859D-2889C3057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24135" r="57722" b="22130"/>
          <a:stretch/>
        </p:blipFill>
        <p:spPr>
          <a:xfrm>
            <a:off x="0" y="265043"/>
            <a:ext cx="6771860" cy="4505740"/>
          </a:xfr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1573B310-70B6-4E64-869C-9003B0475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0" t="38242" r="34856" b="29188"/>
          <a:stretch/>
        </p:blipFill>
        <p:spPr>
          <a:xfrm>
            <a:off x="4866859" y="3956618"/>
            <a:ext cx="3810001" cy="268781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AA363B7C-8EB3-4E2A-8846-D00997BF1488}"/>
              </a:ext>
            </a:extLst>
          </p:cNvPr>
          <p:cNvSpPr txBox="1"/>
          <p:nvPr/>
        </p:nvSpPr>
        <p:spPr>
          <a:xfrm>
            <a:off x="2849244" y="1993149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8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D2B7F5D0-A7CA-42AA-898E-DC8B5E4885FE}"/>
              </a:ext>
            </a:extLst>
          </p:cNvPr>
          <p:cNvSpPr txBox="1"/>
          <p:nvPr/>
        </p:nvSpPr>
        <p:spPr>
          <a:xfrm>
            <a:off x="6043775" y="2165847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4.66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69C48149-92D7-4589-9D86-FCCEB758FE31}"/>
              </a:ext>
            </a:extLst>
          </p:cNvPr>
          <p:cNvSpPr txBox="1"/>
          <p:nvPr/>
        </p:nvSpPr>
        <p:spPr>
          <a:xfrm>
            <a:off x="3142247" y="4485929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7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8453A548-38ED-483E-BFBE-7C54BF6DCAD9}"/>
              </a:ext>
            </a:extLst>
          </p:cNvPr>
          <p:cNvSpPr txBox="1"/>
          <p:nvPr/>
        </p:nvSpPr>
        <p:spPr>
          <a:xfrm>
            <a:off x="8062500" y="5001615"/>
            <a:ext cx="7280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2.33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734AFE39-5E18-45AB-8A3C-9F00E2E2DC6B}"/>
              </a:ext>
            </a:extLst>
          </p:cNvPr>
          <p:cNvSpPr txBox="1"/>
          <p:nvPr/>
        </p:nvSpPr>
        <p:spPr>
          <a:xfrm>
            <a:off x="6204254" y="4770783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2E6DC71F-8C03-4F05-B855-6CC74A662310}"/>
              </a:ext>
            </a:extLst>
          </p:cNvPr>
          <p:cNvSpPr txBox="1"/>
          <p:nvPr/>
        </p:nvSpPr>
        <p:spPr>
          <a:xfrm>
            <a:off x="6485562" y="6299035"/>
            <a:ext cx="5725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2400" dirty="0"/>
              <a:t>3.5</a:t>
            </a:r>
          </a:p>
        </p:txBody>
      </p:sp>
      <p:sp>
        <p:nvSpPr>
          <p:cNvPr id="15" name="Naslov 14">
            <a:extLst>
              <a:ext uri="{FF2B5EF4-FFF2-40B4-BE49-F238E27FC236}">
                <a16:creationId xmlns="" xmlns:a16="http://schemas.microsoft.com/office/drawing/2014/main" id="{FF3F70B0-7244-44ED-BD61-2D4E2C6A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1081922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406</Words>
  <Application>Microsoft Office PowerPoint</Application>
  <PresentationFormat>Prikaz na zaslonu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I.</vt:lpstr>
      <vt:lpstr>II.</vt:lpstr>
      <vt:lpstr>III.</vt:lpstr>
      <vt:lpstr>PowerPointova prezentacija</vt:lpstr>
      <vt:lpstr>Sličnost trokuta</vt:lpstr>
      <vt:lpstr>PowerPointova prezentacija</vt:lpstr>
      <vt:lpstr>PowerPointova prezentacija</vt:lpstr>
      <vt:lpstr>PowerPointova prezentacija</vt:lpstr>
      <vt:lpstr>Postoji li veza između sukladnosti i sličnosti?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karolina rastić</dc:creator>
  <cp:lastModifiedBy>Antonija Horvatek</cp:lastModifiedBy>
  <cp:revision>40</cp:revision>
  <dcterms:created xsi:type="dcterms:W3CDTF">2018-01-21T17:56:15Z</dcterms:created>
  <dcterms:modified xsi:type="dcterms:W3CDTF">2019-10-07T09:44:31Z</dcterms:modified>
</cp:coreProperties>
</file>