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59" r:id="rId5"/>
    <p:sldId id="260" r:id="rId6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ila, bez rešetk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ila, s rešetkom tablic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7" d="100"/>
          <a:sy n="87" d="100"/>
        </p:scale>
        <p:origin x="-1253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/>
              <a:t>Kliknite da biste uredili stil podnaslova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/>
              <a:t>Kliknite da biste uredili stil naslova matrice</a:t>
            </a:r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/>
              <a:t>Kliknite da biste uredili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ED3032-5D03-4C57-A93F-4E40B03F1769}" type="datetimeFigureOut">
              <a:rPr lang="sr-Latn-CS" smtClean="0"/>
              <a:pPr/>
              <a:t>1.12.2017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9238A-2B21-4254-87FA-33F1A06FB83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23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12" Type="http://schemas.openxmlformats.org/officeDocument/2006/relationships/image" Target="../media/image2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1.png"/><Relationship Id="rId5" Type="http://schemas.openxmlformats.org/officeDocument/2006/relationships/image" Target="../media/image16.png"/><Relationship Id="rId10" Type="http://schemas.openxmlformats.org/officeDocument/2006/relationships/image" Target="../media/image20.png"/><Relationship Id="rId4" Type="http://schemas.openxmlformats.org/officeDocument/2006/relationships/image" Target="../media/image15.png"/><Relationship Id="rId9" Type="http://schemas.openxmlformats.org/officeDocument/2006/relationships/image" Target="../media/image7.png"/><Relationship Id="rId1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tonija-horvatek.from.hr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128824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aobljeni pravokutnik 8"/>
              <p:cNvSpPr/>
              <p:nvPr/>
            </p:nvSpPr>
            <p:spPr>
              <a:xfrm>
                <a:off x="111171" y="48160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9" name="Zaobljeni pravokutni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71" y="481605"/>
                <a:ext cx="2071702" cy="121444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obljeni pravokutnik 9"/>
          <p:cNvSpPr/>
          <p:nvPr/>
        </p:nvSpPr>
        <p:spPr>
          <a:xfrm>
            <a:off x="119129" y="47136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1A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2358407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Zaobljeni pravokutnik 21"/>
          <p:cNvSpPr/>
          <p:nvPr/>
        </p:nvSpPr>
        <p:spPr>
          <a:xfrm>
            <a:off x="2348271" y="47248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0.5</a:t>
            </a:r>
          </a:p>
          <a:p>
            <a:pPr algn="ctr"/>
            <a:endParaRPr lang="hr-HR" dirty="0"/>
          </a:p>
        </p:txBody>
      </p:sp>
      <p:sp>
        <p:nvSpPr>
          <p:cNvPr id="23" name="Zaobljeni pravokutnik 22"/>
          <p:cNvSpPr/>
          <p:nvPr/>
        </p:nvSpPr>
        <p:spPr>
          <a:xfrm>
            <a:off x="2362626" y="452097"/>
            <a:ext cx="2071702" cy="126654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B1</a:t>
            </a:r>
          </a:p>
        </p:txBody>
      </p:sp>
      <p:sp>
        <p:nvSpPr>
          <p:cNvPr id="24" name="Zaobljeni pravokutnik 23"/>
          <p:cNvSpPr/>
          <p:nvPr/>
        </p:nvSpPr>
        <p:spPr>
          <a:xfrm>
            <a:off x="4659611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aobljeni pravokutnik 24"/>
              <p:cNvSpPr/>
              <p:nvPr/>
            </p:nvSpPr>
            <p:spPr>
              <a:xfrm>
                <a:off x="4659611" y="488082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25" name="Zaobljeni pravokutni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611" y="488082"/>
                <a:ext cx="2071702" cy="121444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aobljeni pravokutnik 25"/>
          <p:cNvSpPr/>
          <p:nvPr/>
        </p:nvSpPr>
        <p:spPr>
          <a:xfrm>
            <a:off x="4656889" y="487264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5400" dirty="0"/>
              <a:t>C1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1" name="Zaobljeni pravokutnik 30"/>
          <p:cNvSpPr/>
          <p:nvPr/>
        </p:nvSpPr>
        <p:spPr>
          <a:xfrm>
            <a:off x="2385966" y="202231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aobljeni pravokutnik 27"/>
              <p:cNvSpPr/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28" name="Zaobljeni pravokutni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aobljeni pravokutnik 33"/>
          <p:cNvSpPr/>
          <p:nvPr/>
        </p:nvSpPr>
        <p:spPr>
          <a:xfrm>
            <a:off x="147577" y="202850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Zaobljeni pravokutnik 34"/>
          <p:cNvSpPr/>
          <p:nvPr/>
        </p:nvSpPr>
        <p:spPr>
          <a:xfrm>
            <a:off x="154502" y="2018258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3600" b="1" dirty="0"/>
          </a:p>
          <a:p>
            <a:pPr algn="ctr"/>
            <a:r>
              <a:rPr lang="hr-HR" sz="3600" b="1" dirty="0"/>
              <a:t>0.375</a:t>
            </a:r>
          </a:p>
          <a:p>
            <a:pPr algn="ctr"/>
            <a:endParaRPr lang="hr-HR" sz="3600" b="1" dirty="0"/>
          </a:p>
        </p:txBody>
      </p:sp>
      <p:sp>
        <p:nvSpPr>
          <p:cNvPr id="36" name="Zaobljeni pravokutnik 35"/>
          <p:cNvSpPr/>
          <p:nvPr/>
        </p:nvSpPr>
        <p:spPr>
          <a:xfrm>
            <a:off x="147577" y="202231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A2</a:t>
            </a:r>
          </a:p>
        </p:txBody>
      </p:sp>
      <p:sp>
        <p:nvSpPr>
          <p:cNvPr id="37" name="Zaobljeni pravokutnik 36"/>
          <p:cNvSpPr/>
          <p:nvPr/>
        </p:nvSpPr>
        <p:spPr>
          <a:xfrm>
            <a:off x="128824" y="356515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p:sp>
        <p:nvSpPr>
          <p:cNvPr id="38" name="Zaobljeni pravokutnik 37"/>
          <p:cNvSpPr/>
          <p:nvPr/>
        </p:nvSpPr>
        <p:spPr>
          <a:xfrm>
            <a:off x="128824" y="3565153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3600" b="1" dirty="0"/>
          </a:p>
          <a:p>
            <a:pPr algn="ctr"/>
            <a:r>
              <a:rPr lang="hr-HR" sz="3600" b="1" dirty="0"/>
              <a:t>0.2</a:t>
            </a:r>
          </a:p>
          <a:p>
            <a:pPr algn="ctr"/>
            <a:endParaRPr lang="hr-HR" sz="3600" b="1" dirty="0"/>
          </a:p>
        </p:txBody>
      </p:sp>
      <p:sp>
        <p:nvSpPr>
          <p:cNvPr id="39" name="Zaobljeni pravokutnik 38"/>
          <p:cNvSpPr/>
          <p:nvPr/>
        </p:nvSpPr>
        <p:spPr>
          <a:xfrm>
            <a:off x="128824" y="356270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A3</a:t>
            </a:r>
          </a:p>
        </p:txBody>
      </p:sp>
      <p:sp>
        <p:nvSpPr>
          <p:cNvPr id="40" name="Zaobljeni pravokutnik 39"/>
          <p:cNvSpPr/>
          <p:nvPr/>
        </p:nvSpPr>
        <p:spPr>
          <a:xfrm>
            <a:off x="119129" y="506532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aobljeni pravokutnik 40"/>
              <p:cNvSpPr/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 xmlns="">
          <p:sp>
            <p:nvSpPr>
              <p:cNvPr id="41" name="Zaobljeni pravokutni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Zaobljeni pravokutnik 41"/>
          <p:cNvSpPr/>
          <p:nvPr/>
        </p:nvSpPr>
        <p:spPr>
          <a:xfrm>
            <a:off x="119129" y="5099354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A4</a:t>
            </a:r>
          </a:p>
        </p:txBody>
      </p:sp>
      <p:sp>
        <p:nvSpPr>
          <p:cNvPr id="46" name="Zaobljeni pravokutnik 45"/>
          <p:cNvSpPr/>
          <p:nvPr/>
        </p:nvSpPr>
        <p:spPr>
          <a:xfrm>
            <a:off x="4643162" y="200981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Zaobljeni pravokutnik 48"/>
          <p:cNvSpPr/>
          <p:nvPr/>
        </p:nvSpPr>
        <p:spPr>
          <a:xfrm>
            <a:off x="2375116" y="360618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aobljeni pravokutnik 49"/>
              <p:cNvSpPr/>
              <p:nvPr/>
            </p:nvSpPr>
            <p:spPr>
              <a:xfrm>
                <a:off x="2358407" y="358481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hr-HR" sz="3600" b="1" dirty="0"/>
                  <a:t>0.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r-HR" sz="36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50" name="Zaobljeni pravokutni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407" y="3584810"/>
                <a:ext cx="2071702" cy="121444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Zaobljeni pravokutnik 50"/>
          <p:cNvSpPr/>
          <p:nvPr/>
        </p:nvSpPr>
        <p:spPr>
          <a:xfrm>
            <a:off x="2385966" y="359816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B3</a:t>
            </a:r>
          </a:p>
        </p:txBody>
      </p:sp>
      <p:sp>
        <p:nvSpPr>
          <p:cNvPr id="52" name="Zaobljeni pravokutnik 51"/>
          <p:cNvSpPr/>
          <p:nvPr/>
        </p:nvSpPr>
        <p:spPr>
          <a:xfrm>
            <a:off x="6871724" y="20092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Zaobljeni pravokutnik 57"/>
          <p:cNvSpPr/>
          <p:nvPr/>
        </p:nvSpPr>
        <p:spPr>
          <a:xfrm>
            <a:off x="6874523" y="3580187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Zaobljeni pravokutnik 58"/>
          <p:cNvSpPr/>
          <p:nvPr/>
        </p:nvSpPr>
        <p:spPr>
          <a:xfrm>
            <a:off x="6871724" y="355641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3600" b="1" dirty="0"/>
          </a:p>
          <a:p>
            <a:pPr algn="ctr"/>
            <a:r>
              <a:rPr lang="hr-HR" sz="3600" b="1" dirty="0"/>
              <a:t>4.5</a:t>
            </a:r>
          </a:p>
          <a:p>
            <a:pPr algn="ctr"/>
            <a:endParaRPr lang="hr-HR" sz="3600" b="1" dirty="0"/>
          </a:p>
        </p:txBody>
      </p:sp>
      <p:sp>
        <p:nvSpPr>
          <p:cNvPr id="60" name="Zaobljeni pravokutnik 59"/>
          <p:cNvSpPr/>
          <p:nvPr/>
        </p:nvSpPr>
        <p:spPr>
          <a:xfrm>
            <a:off x="6877397" y="3556414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D3</a:t>
            </a:r>
          </a:p>
        </p:txBody>
      </p:sp>
      <p:sp>
        <p:nvSpPr>
          <p:cNvPr id="61" name="Zaobljeni pravokutnik 60"/>
          <p:cNvSpPr/>
          <p:nvPr/>
        </p:nvSpPr>
        <p:spPr>
          <a:xfrm>
            <a:off x="4665284" y="35639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Zaobljeni pravokutnik 61"/>
              <p:cNvSpPr/>
              <p:nvPr/>
            </p:nvSpPr>
            <p:spPr>
              <a:xfrm>
                <a:off x="4659611" y="3570007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 xmlns="">
          <p:sp>
            <p:nvSpPr>
              <p:cNvPr id="62" name="Zaobljeni pravokutni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611" y="3570007"/>
                <a:ext cx="2071702" cy="1214446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Zaobljeni pravokutnik 62"/>
          <p:cNvSpPr/>
          <p:nvPr/>
        </p:nvSpPr>
        <p:spPr>
          <a:xfrm>
            <a:off x="4639170" y="355252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C3</a:t>
            </a:r>
          </a:p>
        </p:txBody>
      </p:sp>
      <p:sp>
        <p:nvSpPr>
          <p:cNvPr id="64" name="Zaobljeni pravokutnik 63"/>
          <p:cNvSpPr/>
          <p:nvPr/>
        </p:nvSpPr>
        <p:spPr>
          <a:xfrm>
            <a:off x="2375645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aobljeni pravokutnik 64"/>
              <p:cNvSpPr/>
              <p:nvPr/>
            </p:nvSpPr>
            <p:spPr>
              <a:xfrm>
                <a:off x="2360895" y="510886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hr-HR" sz="3600" b="1" i="1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̇"/>
                          <m:ctrlPr>
                            <a:rPr lang="hr-HR" sz="36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r-HR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acc>
                    </m:oMath>
                  </m:oMathPara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65" name="Zaobljeni pravokutni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895" y="5108863"/>
                <a:ext cx="2071702" cy="121444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Zaobljeni pravokutnik 65"/>
          <p:cNvSpPr/>
          <p:nvPr/>
        </p:nvSpPr>
        <p:spPr>
          <a:xfrm>
            <a:off x="2364205" y="510105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B4</a:t>
            </a:r>
          </a:p>
        </p:txBody>
      </p:sp>
      <p:sp>
        <p:nvSpPr>
          <p:cNvPr id="67" name="Zaobljeni pravokutnik 66"/>
          <p:cNvSpPr/>
          <p:nvPr/>
        </p:nvSpPr>
        <p:spPr>
          <a:xfrm>
            <a:off x="4630970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aobljeni pravokutnik 67"/>
              <p:cNvSpPr/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𝟗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hr-HR" sz="32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Zaobljeni pravokutni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Zaobljeni pravokutnik 68"/>
          <p:cNvSpPr/>
          <p:nvPr/>
        </p:nvSpPr>
        <p:spPr>
          <a:xfrm>
            <a:off x="4650363" y="508373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C4</a:t>
            </a:r>
          </a:p>
        </p:txBody>
      </p:sp>
      <p:sp>
        <p:nvSpPr>
          <p:cNvPr id="70" name="Zaobljeni pravokutnik 69"/>
          <p:cNvSpPr/>
          <p:nvPr/>
        </p:nvSpPr>
        <p:spPr>
          <a:xfrm>
            <a:off x="6900843" y="509119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aobljeni pravokutnik 70"/>
              <p:cNvSpPr/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hr-HR" sz="3600" b="1" dirty="0"/>
                  <a:t>1.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r-HR" sz="36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sz="3600" b="1" i="1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71" name="Zaobljeni pravokutni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Zaobljeni pravokutnik 71"/>
          <p:cNvSpPr/>
          <p:nvPr/>
        </p:nvSpPr>
        <p:spPr>
          <a:xfrm>
            <a:off x="6900843" y="5064477"/>
            <a:ext cx="2071702" cy="122818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D4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aobljeni pravokutnik 31"/>
              <p:cNvSpPr/>
              <p:nvPr/>
            </p:nvSpPr>
            <p:spPr>
              <a:xfrm>
                <a:off x="2337502" y="198739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hr-HR" sz="32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Zaobljeni pravokutni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502" y="1987395"/>
                <a:ext cx="2071702" cy="1214446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Zaobljeni pravokutnik 32"/>
          <p:cNvSpPr/>
          <p:nvPr/>
        </p:nvSpPr>
        <p:spPr>
          <a:xfrm>
            <a:off x="2344427" y="1984559"/>
            <a:ext cx="2106038" cy="12267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B2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aobljeni pravokutnik 46"/>
              <p:cNvSpPr/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1" i="1" smtClean="0"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hr-HR" sz="3600" b="1" i="1" smtClean="0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hr-HR" sz="3600" b="1" i="1" smtClean="0">
                          <a:latin typeface="Cambria Math" panose="02040503050406030204" pitchFamily="18" charset="0"/>
                        </a:rPr>
                        <m:t>𝟖</m:t>
                      </m:r>
                      <m:acc>
                        <m:accPr>
                          <m:chr m:val="̇"/>
                          <m:ctrlPr>
                            <a:rPr lang="hr-HR" sz="36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r-HR" sz="36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acc>
                    </m:oMath>
                  </m:oMathPara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47" name="Zaobljeni pravokutni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Zaobljeni pravokutnik 47"/>
          <p:cNvSpPr/>
          <p:nvPr/>
        </p:nvSpPr>
        <p:spPr>
          <a:xfrm>
            <a:off x="4656889" y="20092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C2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3481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aobljeni pravokutnik 52"/>
              <p:cNvSpPr/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53" name="Zaobljeni pravokutni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Zaobljeni pravokutnik 53"/>
          <p:cNvSpPr/>
          <p:nvPr/>
        </p:nvSpPr>
        <p:spPr>
          <a:xfrm>
            <a:off x="6880799" y="198511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D2</a:t>
            </a:r>
          </a:p>
        </p:txBody>
      </p:sp>
      <p:sp>
        <p:nvSpPr>
          <p:cNvPr id="29" name="Zaobljeni pravokutnik 28"/>
          <p:cNvSpPr/>
          <p:nvPr/>
        </p:nvSpPr>
        <p:spPr>
          <a:xfrm>
            <a:off x="6851182" y="493928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1889013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23" grpId="0" animBg="1"/>
      <p:bldP spid="23" grpId="1" animBg="1"/>
      <p:bldP spid="23" grpId="2" animBg="1"/>
      <p:bldP spid="26" grpId="0" animBg="1"/>
      <p:bldP spid="26" grpId="1" animBg="1"/>
      <p:bldP spid="26" grpId="2" animBg="1"/>
      <p:bldP spid="36" grpId="0" animBg="1"/>
      <p:bldP spid="36" grpId="1" animBg="1"/>
      <p:bldP spid="36" grpId="2" animBg="1"/>
      <p:bldP spid="39" grpId="0" animBg="1"/>
      <p:bldP spid="39" grpId="1" animBg="1"/>
      <p:bldP spid="39" grpId="2" animBg="1"/>
      <p:bldP spid="42" grpId="0" animBg="1"/>
      <p:bldP spid="42" grpId="1" animBg="1"/>
      <p:bldP spid="42" grpId="2" animBg="1"/>
      <p:bldP spid="51" grpId="0" animBg="1"/>
      <p:bldP spid="51" grpId="1" animBg="1"/>
      <p:bldP spid="51" grpId="2" animBg="1"/>
      <p:bldP spid="60" grpId="0" animBg="1"/>
      <p:bldP spid="60" grpId="1" animBg="1"/>
      <p:bldP spid="60" grpId="2" animBg="1"/>
      <p:bldP spid="63" grpId="0" animBg="1"/>
      <p:bldP spid="63" grpId="1" animBg="1"/>
      <p:bldP spid="63" grpId="2" animBg="1"/>
      <p:bldP spid="66" grpId="0" animBg="1"/>
      <p:bldP spid="66" grpId="1" animBg="1"/>
      <p:bldP spid="66" grpId="2" animBg="1"/>
      <p:bldP spid="69" grpId="0" animBg="1"/>
      <p:bldP spid="69" grpId="1" animBg="1"/>
      <p:bldP spid="69" grpId="2" animBg="1"/>
      <p:bldP spid="72" grpId="0" animBg="1"/>
      <p:bldP spid="72" grpId="1" animBg="1"/>
      <p:bldP spid="72" grpId="2" animBg="1"/>
      <p:bldP spid="33" grpId="0" animBg="1"/>
      <p:bldP spid="33" grpId="1" animBg="1"/>
      <p:bldP spid="33" grpId="2" animBg="1"/>
      <p:bldP spid="48" grpId="0" animBg="1"/>
      <p:bldP spid="48" grpId="1" animBg="1"/>
      <p:bldP spid="48" grpId="2" animBg="1"/>
      <p:bldP spid="54" grpId="0" animBg="1"/>
      <p:bldP spid="54" grpId="1" animBg="1"/>
      <p:bldP spid="54" grpId="2" animBg="1"/>
      <p:bldP spid="29" grpId="0" animBg="1"/>
      <p:bldP spid="29" grpId="1" animBg="1"/>
      <p:bldP spid="29" grpId="2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aobljeni pravokutnik 7"/>
          <p:cNvSpPr/>
          <p:nvPr/>
        </p:nvSpPr>
        <p:spPr>
          <a:xfrm>
            <a:off x="128824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Zaobljeni pravokutnik 8"/>
              <p:cNvSpPr/>
              <p:nvPr/>
            </p:nvSpPr>
            <p:spPr>
              <a:xfrm>
                <a:off x="111171" y="48160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9" name="Zaobljeni pravokutnik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171" y="481605"/>
                <a:ext cx="2071702" cy="1214446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aobljeni pravokutnik 9"/>
          <p:cNvSpPr/>
          <p:nvPr/>
        </p:nvSpPr>
        <p:spPr>
          <a:xfrm>
            <a:off x="129141" y="49010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1A</a:t>
            </a:r>
          </a:p>
        </p:txBody>
      </p:sp>
      <p:sp>
        <p:nvSpPr>
          <p:cNvPr id="21" name="Zaobljeni pravokutnik 20"/>
          <p:cNvSpPr/>
          <p:nvPr/>
        </p:nvSpPr>
        <p:spPr>
          <a:xfrm>
            <a:off x="2358407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2" name="Zaobljeni pravokutnik 21"/>
          <p:cNvSpPr/>
          <p:nvPr/>
        </p:nvSpPr>
        <p:spPr>
          <a:xfrm>
            <a:off x="2348271" y="47248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3600" b="1" dirty="0"/>
              <a:t>0.01</a:t>
            </a:r>
          </a:p>
          <a:p>
            <a:pPr algn="ctr"/>
            <a:endParaRPr lang="hr-HR" dirty="0"/>
          </a:p>
        </p:txBody>
      </p:sp>
      <p:sp>
        <p:nvSpPr>
          <p:cNvPr id="23" name="Zaobljeni pravokutnik 22"/>
          <p:cNvSpPr/>
          <p:nvPr/>
        </p:nvSpPr>
        <p:spPr>
          <a:xfrm>
            <a:off x="2355685" y="429510"/>
            <a:ext cx="2071702" cy="126654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B1</a:t>
            </a:r>
          </a:p>
        </p:txBody>
      </p:sp>
      <p:sp>
        <p:nvSpPr>
          <p:cNvPr id="24" name="Zaobljeni pravokutnik 23"/>
          <p:cNvSpPr/>
          <p:nvPr/>
        </p:nvSpPr>
        <p:spPr>
          <a:xfrm>
            <a:off x="4659611" y="4963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Zaobljeni pravokutnik 24"/>
              <p:cNvSpPr/>
              <p:nvPr/>
            </p:nvSpPr>
            <p:spPr>
              <a:xfrm>
                <a:off x="4659611" y="488082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25" name="Zaobljeni pravokutnik 2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611" y="488082"/>
                <a:ext cx="2071702" cy="1214446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Zaobljeni pravokutnik 25"/>
          <p:cNvSpPr/>
          <p:nvPr/>
        </p:nvSpPr>
        <p:spPr>
          <a:xfrm>
            <a:off x="4656889" y="48747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5400" dirty="0"/>
              <a:t>C1</a:t>
            </a: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31" name="Zaobljeni pravokutnik 30"/>
          <p:cNvSpPr/>
          <p:nvPr/>
        </p:nvSpPr>
        <p:spPr>
          <a:xfrm>
            <a:off x="2385966" y="202231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Zaobljeni pravokutnik 27"/>
              <p:cNvSpPr/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𝟏𝟎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28" name="Zaobljeni pravokutnik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1318" y="504915"/>
                <a:ext cx="2071702" cy="1214446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aobljeni pravokutnik 33"/>
          <p:cNvSpPr/>
          <p:nvPr/>
        </p:nvSpPr>
        <p:spPr>
          <a:xfrm>
            <a:off x="147577" y="202850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5" name="Zaobljeni pravokutnik 34"/>
          <p:cNvSpPr/>
          <p:nvPr/>
        </p:nvSpPr>
        <p:spPr>
          <a:xfrm>
            <a:off x="154502" y="2018258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3600" b="1" dirty="0"/>
          </a:p>
          <a:p>
            <a:pPr algn="ctr"/>
            <a:r>
              <a:rPr lang="hr-HR" sz="3600" b="1" dirty="0"/>
              <a:t>0.6</a:t>
            </a:r>
          </a:p>
          <a:p>
            <a:pPr algn="ctr"/>
            <a:endParaRPr lang="hr-HR" sz="3600" b="1" dirty="0"/>
          </a:p>
        </p:txBody>
      </p:sp>
      <p:sp>
        <p:nvSpPr>
          <p:cNvPr id="36" name="Zaobljeni pravokutnik 35"/>
          <p:cNvSpPr/>
          <p:nvPr/>
        </p:nvSpPr>
        <p:spPr>
          <a:xfrm>
            <a:off x="168229" y="2018258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A2</a:t>
            </a:r>
          </a:p>
        </p:txBody>
      </p:sp>
      <p:sp>
        <p:nvSpPr>
          <p:cNvPr id="37" name="Zaobljeni pravokutnik 36"/>
          <p:cNvSpPr/>
          <p:nvPr/>
        </p:nvSpPr>
        <p:spPr>
          <a:xfrm>
            <a:off x="128824" y="356515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Zaobljeni pravokutnik 37"/>
              <p:cNvSpPr/>
              <p:nvPr/>
            </p:nvSpPr>
            <p:spPr>
              <a:xfrm>
                <a:off x="128824" y="356515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hr-HR" sz="3600" b="1" dirty="0"/>
              </a:p>
              <a:p>
                <a:pPr algn="ctr"/>
                <a:r>
                  <a:rPr lang="hr-HR" sz="3600" b="1" dirty="0"/>
                  <a:t>0.1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r-HR" sz="36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hr-HR" sz="3600" b="1" i="1" smtClean="0">
                            <a:latin typeface="Cambria Math" panose="02040503050406030204" pitchFamily="18" charset="0"/>
                          </a:rPr>
                          <m:t>𝟔</m:t>
                        </m:r>
                      </m:e>
                    </m:acc>
                  </m:oMath>
                </a14:m>
                <a:endParaRPr lang="hr-HR" sz="3600" b="1" dirty="0"/>
              </a:p>
              <a:p>
                <a:pPr algn="ctr"/>
                <a:endParaRPr lang="hr-HR" sz="3600" b="1" dirty="0"/>
              </a:p>
            </p:txBody>
          </p:sp>
        </mc:Choice>
        <mc:Fallback xmlns="">
          <p:sp>
            <p:nvSpPr>
              <p:cNvPr id="38" name="Zaobljeni pravokutnik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824" y="3565153"/>
                <a:ext cx="2071702" cy="1214446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Zaobljeni pravokutnik 38"/>
          <p:cNvSpPr/>
          <p:nvPr/>
        </p:nvSpPr>
        <p:spPr>
          <a:xfrm>
            <a:off x="121413" y="355725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A3</a:t>
            </a:r>
          </a:p>
        </p:txBody>
      </p:sp>
      <p:sp>
        <p:nvSpPr>
          <p:cNvPr id="40" name="Zaobljeni pravokutnik 39"/>
          <p:cNvSpPr/>
          <p:nvPr/>
        </p:nvSpPr>
        <p:spPr>
          <a:xfrm>
            <a:off x="119129" y="506532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Zaobljeni pravokutnik 40"/>
              <p:cNvSpPr/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 xmlns="">
          <p:sp>
            <p:nvSpPr>
              <p:cNvPr id="41" name="Zaobljeni pravokutnik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353" y="5096901"/>
                <a:ext cx="2071702" cy="1214446"/>
              </a:xfrm>
              <a:prstGeom prst="round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Zaobljeni pravokutnik 41"/>
          <p:cNvSpPr/>
          <p:nvPr/>
        </p:nvSpPr>
        <p:spPr>
          <a:xfrm>
            <a:off x="132922" y="507322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A4</a:t>
            </a:r>
          </a:p>
        </p:txBody>
      </p:sp>
      <p:sp>
        <p:nvSpPr>
          <p:cNvPr id="46" name="Zaobljeni pravokutnik 45"/>
          <p:cNvSpPr/>
          <p:nvPr/>
        </p:nvSpPr>
        <p:spPr>
          <a:xfrm>
            <a:off x="4643162" y="2009812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49" name="Zaobljeni pravokutnik 48"/>
          <p:cNvSpPr/>
          <p:nvPr/>
        </p:nvSpPr>
        <p:spPr>
          <a:xfrm>
            <a:off x="2375116" y="3606183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Zaobljeni pravokutnik 49"/>
              <p:cNvSpPr/>
              <p:nvPr/>
            </p:nvSpPr>
            <p:spPr>
              <a:xfrm>
                <a:off x="2358407" y="358481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hr-HR" sz="3600" b="1" dirty="0"/>
                  <a:t>1.8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r-HR" sz="36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acc>
                  </m:oMath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50" name="Zaobljeni pravokutnik 4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8407" y="3584810"/>
                <a:ext cx="2071702" cy="1214446"/>
              </a:xfrm>
              <a:prstGeom prst="round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Zaobljeni pravokutnik 50"/>
          <p:cNvSpPr/>
          <p:nvPr/>
        </p:nvSpPr>
        <p:spPr>
          <a:xfrm>
            <a:off x="2364080" y="358481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B3</a:t>
            </a:r>
          </a:p>
        </p:txBody>
      </p:sp>
      <p:sp>
        <p:nvSpPr>
          <p:cNvPr id="52" name="Zaobljeni pravokutnik 51"/>
          <p:cNvSpPr/>
          <p:nvPr/>
        </p:nvSpPr>
        <p:spPr>
          <a:xfrm>
            <a:off x="6871724" y="200920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8" name="Zaobljeni pravokutnik 57"/>
          <p:cNvSpPr/>
          <p:nvPr/>
        </p:nvSpPr>
        <p:spPr>
          <a:xfrm>
            <a:off x="6874523" y="3580187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9" name="Zaobljeni pravokutnik 58"/>
          <p:cNvSpPr/>
          <p:nvPr/>
        </p:nvSpPr>
        <p:spPr>
          <a:xfrm>
            <a:off x="6871724" y="3556414"/>
            <a:ext cx="2071702" cy="1214446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 sz="3600" b="1" dirty="0"/>
          </a:p>
          <a:p>
            <a:pPr algn="ctr"/>
            <a:r>
              <a:rPr lang="hr-HR" sz="3600" b="1" dirty="0"/>
              <a:t>0.5</a:t>
            </a:r>
          </a:p>
          <a:p>
            <a:pPr algn="ctr"/>
            <a:endParaRPr lang="hr-HR" sz="3600" b="1" dirty="0"/>
          </a:p>
        </p:txBody>
      </p:sp>
      <p:sp>
        <p:nvSpPr>
          <p:cNvPr id="60" name="Zaobljeni pravokutnik 59"/>
          <p:cNvSpPr/>
          <p:nvPr/>
        </p:nvSpPr>
        <p:spPr>
          <a:xfrm>
            <a:off x="6873864" y="3586679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D3</a:t>
            </a:r>
          </a:p>
        </p:txBody>
      </p:sp>
      <p:sp>
        <p:nvSpPr>
          <p:cNvPr id="61" name="Zaobljeni pravokutnik 60"/>
          <p:cNvSpPr/>
          <p:nvPr/>
        </p:nvSpPr>
        <p:spPr>
          <a:xfrm>
            <a:off x="4665284" y="356398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Zaobljeni pravokutnik 61"/>
              <p:cNvSpPr/>
              <p:nvPr/>
            </p:nvSpPr>
            <p:spPr>
              <a:xfrm>
                <a:off x="4659611" y="3570007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𝟏𝟎𝟎</m:t>
                          </m:r>
                        </m:den>
                      </m:f>
                    </m:oMath>
                  </m:oMathPara>
                </a14:m>
                <a:endParaRPr lang="hr-HR" sz="3200" dirty="0"/>
              </a:p>
            </p:txBody>
          </p:sp>
        </mc:Choice>
        <mc:Fallback xmlns="">
          <p:sp>
            <p:nvSpPr>
              <p:cNvPr id="62" name="Zaobljeni pravokutnik 6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611" y="3570007"/>
                <a:ext cx="2071702" cy="1214446"/>
              </a:xfrm>
              <a:prstGeom prst="round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Zaobljeni pravokutnik 62"/>
          <p:cNvSpPr/>
          <p:nvPr/>
        </p:nvSpPr>
        <p:spPr>
          <a:xfrm>
            <a:off x="4648575" y="354164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C3</a:t>
            </a:r>
          </a:p>
        </p:txBody>
      </p:sp>
      <p:sp>
        <p:nvSpPr>
          <p:cNvPr id="64" name="Zaobljeni pravokutnik 63"/>
          <p:cNvSpPr/>
          <p:nvPr/>
        </p:nvSpPr>
        <p:spPr>
          <a:xfrm>
            <a:off x="2375645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Zaobljeni pravokutnik 64"/>
              <p:cNvSpPr/>
              <p:nvPr/>
            </p:nvSpPr>
            <p:spPr>
              <a:xfrm>
                <a:off x="2360895" y="510886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600" b="1" i="1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hr-HR" sz="3600" b="1" i="1">
                          <a:latin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̇"/>
                          <m:ctrlPr>
                            <a:rPr lang="hr-HR" sz="3600" b="1" i="1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r-HR" sz="3600" b="1" i="1">
                              <a:latin typeface="Cambria Math" panose="02040503050406030204" pitchFamily="18" charset="0"/>
                            </a:rPr>
                            <m:t>𝟑</m:t>
                          </m:r>
                        </m:e>
                      </m:acc>
                    </m:oMath>
                  </m:oMathPara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65" name="Zaobljeni pravokutnik 6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0895" y="5108863"/>
                <a:ext cx="2071702" cy="1214446"/>
              </a:xfrm>
              <a:prstGeom prst="round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Zaobljeni pravokutnik 65"/>
          <p:cNvSpPr/>
          <p:nvPr/>
        </p:nvSpPr>
        <p:spPr>
          <a:xfrm>
            <a:off x="2364205" y="510105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B4</a:t>
            </a:r>
          </a:p>
        </p:txBody>
      </p:sp>
      <p:sp>
        <p:nvSpPr>
          <p:cNvPr id="67" name="Zaobljeni pravokutnik 66"/>
          <p:cNvSpPr/>
          <p:nvPr/>
        </p:nvSpPr>
        <p:spPr>
          <a:xfrm>
            <a:off x="4630970" y="509690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8" name="Zaobljeni pravokutnik 67"/>
              <p:cNvSpPr/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hr-H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hr-HR" sz="32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</m:t>
                      </m:r>
                      <m:acc>
                        <m:accPr>
                          <m:chr m:val="̇"/>
                          <m:ctrlPr>
                            <a:rPr lang="hr-HR" sz="32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𝟎</m:t>
                          </m:r>
                        </m:e>
                      </m:acc>
                      <m:acc>
                        <m:accPr>
                          <m:chr m:val="̇"/>
                          <m:ctrlPr>
                            <a:rPr lang="hr-HR" sz="3200" b="1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hr-HR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𝟗</m:t>
                          </m:r>
                        </m:e>
                      </m:acc>
                    </m:oMath>
                  </m:oMathPara>
                </a14:m>
                <a:endParaRPr lang="hr-HR" sz="3200" b="1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68" name="Zaobljeni pravokutnik 6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0363" y="5101050"/>
                <a:ext cx="2071702" cy="1214446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Zaobljeni pravokutnik 68"/>
          <p:cNvSpPr/>
          <p:nvPr/>
        </p:nvSpPr>
        <p:spPr>
          <a:xfrm>
            <a:off x="4640667" y="5088044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C4</a:t>
            </a:r>
          </a:p>
        </p:txBody>
      </p:sp>
      <p:sp>
        <p:nvSpPr>
          <p:cNvPr id="70" name="Zaobljeni pravokutnik 69"/>
          <p:cNvSpPr/>
          <p:nvPr/>
        </p:nvSpPr>
        <p:spPr>
          <a:xfrm>
            <a:off x="6900843" y="5091196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Zaobljeni pravokutnik 70"/>
              <p:cNvSpPr/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71" name="Zaobljeni pravokutnik 7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9403" y="5078213"/>
                <a:ext cx="2071702" cy="1214446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2" name="Zaobljeni pravokutnik 71"/>
          <p:cNvSpPr/>
          <p:nvPr/>
        </p:nvSpPr>
        <p:spPr>
          <a:xfrm>
            <a:off x="6898007" y="5078213"/>
            <a:ext cx="2071702" cy="1228181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D4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r-Latn-C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Zaobljeni pravokutnik 31"/>
              <p:cNvSpPr/>
              <p:nvPr/>
            </p:nvSpPr>
            <p:spPr>
              <a:xfrm>
                <a:off x="2337502" y="1987395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hr-HR" sz="3200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2" name="Zaobljeni pravokutnik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7502" y="1987395"/>
                <a:ext cx="2071702" cy="1214446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Zaobljeni pravokutnik 32"/>
          <p:cNvSpPr/>
          <p:nvPr/>
        </p:nvSpPr>
        <p:spPr>
          <a:xfrm>
            <a:off x="2339997" y="1970373"/>
            <a:ext cx="2106038" cy="1226764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B2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Zaobljeni pravokutnik 46"/>
              <p:cNvSpPr/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hr-HR" sz="3600" b="1" dirty="0"/>
                  <a:t>3.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hr-HR" sz="3600" b="1" i="1">
                            <a:latin typeface="Cambria Math"/>
                          </a:rPr>
                        </m:ctrlPr>
                      </m:accPr>
                      <m:e>
                        <m:r>
                          <a:rPr lang="hr-HR" sz="3600" b="1" i="1" smtClean="0">
                            <a:latin typeface="Cambria Math" panose="02040503050406030204" pitchFamily="18" charset="0"/>
                          </a:rPr>
                          <m:t>𝟑</m:t>
                        </m:r>
                      </m:e>
                    </m:acc>
                  </m:oMath>
                </a14:m>
                <a:endParaRPr lang="hr-HR" sz="3600" b="1" dirty="0"/>
              </a:p>
            </p:txBody>
          </p:sp>
        </mc:Choice>
        <mc:Fallback xmlns="">
          <p:sp>
            <p:nvSpPr>
              <p:cNvPr id="47" name="Zaobljeni pravokutnik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2410" y="2009812"/>
                <a:ext cx="2071702" cy="1214446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Zaobljeni pravokutnik 47"/>
          <p:cNvSpPr/>
          <p:nvPr/>
        </p:nvSpPr>
        <p:spPr>
          <a:xfrm>
            <a:off x="4656889" y="1991841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C2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34817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Zaobljeni pravokutnik 52"/>
              <p:cNvSpPr/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hr-HR" sz="32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hr-HR" sz="32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</m:oMath>
                  </m:oMathPara>
                </a14:m>
                <a:endParaRPr lang="hr-HR" sz="3200" b="1" dirty="0"/>
              </a:p>
            </p:txBody>
          </p:sp>
        </mc:Choice>
        <mc:Fallback xmlns="">
          <p:sp>
            <p:nvSpPr>
              <p:cNvPr id="53" name="Zaobljeni pravokutnik 5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0972" y="1995470"/>
                <a:ext cx="2071702" cy="1214446"/>
              </a:xfrm>
              <a:prstGeom prst="round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Zaobljeni pravokutnik 53"/>
          <p:cNvSpPr/>
          <p:nvPr/>
        </p:nvSpPr>
        <p:spPr>
          <a:xfrm>
            <a:off x="6868284" y="2010070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D2</a:t>
            </a:r>
          </a:p>
        </p:txBody>
      </p:sp>
      <p:sp>
        <p:nvSpPr>
          <p:cNvPr id="29" name="Zaobljeni pravokutnik 28"/>
          <p:cNvSpPr/>
          <p:nvPr/>
        </p:nvSpPr>
        <p:spPr>
          <a:xfrm>
            <a:off x="6858596" y="525265"/>
            <a:ext cx="2071702" cy="1214446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/>
              <a:t>D1</a:t>
            </a:r>
          </a:p>
        </p:txBody>
      </p:sp>
    </p:spTree>
    <p:extLst>
      <p:ext uri="{BB962C8B-B14F-4D97-AF65-F5344CB8AC3E}">
        <p14:creationId xmlns:p14="http://schemas.microsoft.com/office/powerpoint/2010/main" val="575817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45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2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91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2" fill="hold">
                      <p:stCondLst>
                        <p:cond delay="0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9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8" fill="hold">
                      <p:stCondLst>
                        <p:cond delay="0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15" restart="whenNotActive" fill="hold" evtFilter="cancelBubble" nodeType="interactiveSeq">
                <p:stCondLst>
                  <p:cond evt="onClick" delay="0">
                    <p:tgtEl>
                      <p:spTgt spid="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6" fill="hold">
                      <p:stCondLst>
                        <p:cond delay="0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"/>
                  </p:tgtEl>
                </p:cond>
              </p:nextCondLst>
            </p:seq>
            <p:seq concurrent="1" nextAc="seek">
              <p:cTn id="121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2" fill="hold">
                      <p:stCondLst>
                        <p:cond delay="0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  <p:seq concurrent="1" nextAc="seek">
              <p:cTn id="127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8" fill="hold">
                      <p:stCondLst>
                        <p:cond delay="0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133" restart="whenNotActive" fill="hold" evtFilter="cancelBubble" nodeType="interactiveSeq">
                <p:stCondLst>
                  <p:cond evt="onClick" delay="0">
                    <p:tgtEl>
                      <p:spTgt spid="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4" fill="hold">
                      <p:stCondLst>
                        <p:cond delay="0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"/>
                  </p:tgtEl>
                </p:cond>
              </p:nextCondLst>
            </p:seq>
            <p:seq concurrent="1" nextAc="seek">
              <p:cTn id="139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0" fill="hold">
                      <p:stCondLst>
                        <p:cond delay="0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45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6" fill="hold">
                      <p:stCondLst>
                        <p:cond delay="0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15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8" fill="hold">
                      <p:stCondLst>
                        <p:cond delay="0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163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4" fill="hold">
                      <p:stCondLst>
                        <p:cond delay="0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16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0" fill="hold">
                      <p:stCondLst>
                        <p:cond delay="0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8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2" fill="hold">
                      <p:stCondLst>
                        <p:cond delay="0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  <p:seq concurrent="1" nextAc="seek">
              <p:cTn id="191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2" fill="hold">
                      <p:stCondLst>
                        <p:cond delay="0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196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7" fill="hold">
                      <p:stCondLst>
                        <p:cond delay="0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20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2" fill="hold">
                      <p:stCondLst>
                        <p:cond delay="0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06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7" fill="hold">
                      <p:stCondLst>
                        <p:cond delay="0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211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2" fill="hold">
                      <p:stCondLst>
                        <p:cond delay="0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21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7" fill="hold">
                      <p:stCondLst>
                        <p:cond delay="0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226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7" fill="hold">
                      <p:stCondLst>
                        <p:cond delay="0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3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7" fill="hold">
                      <p:stCondLst>
                        <p:cond delay="0"/>
                      </p:stCondLst>
                      <p:childTnLst>
                        <p:par>
                          <p:cTn id="238" fill="hold">
                            <p:stCondLst>
                              <p:cond delay="0"/>
                            </p:stCondLst>
                            <p:childTnLst>
                              <p:par>
                                <p:cTn id="23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241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2" fill="hold">
                      <p:stCondLst>
                        <p:cond delay="0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46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7" fill="hold">
                      <p:stCondLst>
                        <p:cond delay="0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251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2" fill="hold">
                      <p:stCondLst>
                        <p:cond delay="0"/>
                      </p:stCondLst>
                      <p:childTnLst>
                        <p:par>
                          <p:cTn id="253" fill="hold">
                            <p:stCondLst>
                              <p:cond delay="0"/>
                            </p:stCondLst>
                            <p:childTnLst>
                              <p:par>
                                <p:cTn id="254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0" grpId="2" animBg="1"/>
      <p:bldP spid="23" grpId="0" animBg="1"/>
      <p:bldP spid="23" grpId="1" animBg="1"/>
      <p:bldP spid="23" grpId="2" animBg="1"/>
      <p:bldP spid="26" grpId="0" animBg="1"/>
      <p:bldP spid="26" grpId="1" animBg="1"/>
      <p:bldP spid="26" grpId="2" animBg="1"/>
      <p:bldP spid="36" grpId="0" animBg="1"/>
      <p:bldP spid="36" grpId="1" animBg="1"/>
      <p:bldP spid="36" grpId="2" animBg="1"/>
      <p:bldP spid="39" grpId="0" animBg="1"/>
      <p:bldP spid="39" grpId="1" animBg="1"/>
      <p:bldP spid="39" grpId="2" animBg="1"/>
      <p:bldP spid="42" grpId="0" animBg="1"/>
      <p:bldP spid="42" grpId="1" animBg="1"/>
      <p:bldP spid="42" grpId="2" animBg="1"/>
      <p:bldP spid="51" grpId="0" animBg="1"/>
      <p:bldP spid="51" grpId="1" animBg="1"/>
      <p:bldP spid="51" grpId="2" animBg="1"/>
      <p:bldP spid="60" grpId="0" animBg="1"/>
      <p:bldP spid="60" grpId="1" animBg="1"/>
      <p:bldP spid="60" grpId="2" animBg="1"/>
      <p:bldP spid="63" grpId="0" animBg="1"/>
      <p:bldP spid="63" grpId="1" animBg="1"/>
      <p:bldP spid="63" grpId="2" animBg="1"/>
      <p:bldP spid="66" grpId="0" animBg="1"/>
      <p:bldP spid="66" grpId="1" animBg="1"/>
      <p:bldP spid="66" grpId="2" animBg="1"/>
      <p:bldP spid="69" grpId="0" animBg="1"/>
      <p:bldP spid="69" grpId="1" animBg="1"/>
      <p:bldP spid="69" grpId="2" animBg="1"/>
      <p:bldP spid="72" grpId="0" animBg="1"/>
      <p:bldP spid="72" grpId="1" animBg="1"/>
      <p:bldP spid="72" grpId="2" animBg="1"/>
      <p:bldP spid="33" grpId="0" animBg="1"/>
      <p:bldP spid="33" grpId="1" animBg="1"/>
      <p:bldP spid="33" grpId="2" animBg="1"/>
      <p:bldP spid="48" grpId="0" animBg="1"/>
      <p:bldP spid="48" grpId="1" animBg="1"/>
      <p:bldP spid="48" grpId="2" animBg="1"/>
      <p:bldP spid="54" grpId="0" animBg="1"/>
      <p:bldP spid="54" grpId="1" animBg="1"/>
      <p:bldP spid="54" grpId="2" animBg="1"/>
      <p:bldP spid="29" grpId="0" animBg="1"/>
      <p:bldP spid="29" grpId="1" animBg="1"/>
      <p:bldP spid="29" grpId="2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556027" y="1619508"/>
            <a:ext cx="8031942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>
                <a:solidFill>
                  <a:srgbClr val="002060"/>
                </a:solidFill>
              </a:rPr>
              <a:t>Kada se pokrene prezentacija vide se sve kartice.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Na </a:t>
            </a:r>
            <a:r>
              <a:rPr lang="hr-HR" sz="2400">
                <a:solidFill>
                  <a:srgbClr val="002060"/>
                </a:solidFill>
              </a:rPr>
              <a:t>klik se zatvore i učitelj otvara one parove koje učenici traže.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Oni </a:t>
            </a:r>
            <a:r>
              <a:rPr lang="hr-HR" sz="2400">
                <a:solidFill>
                  <a:srgbClr val="002060"/>
                </a:solidFill>
              </a:rPr>
              <a:t>moraju reći jesu li otkrili par ili ne.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Ako </a:t>
            </a:r>
            <a:r>
              <a:rPr lang="hr-HR" sz="2400">
                <a:solidFill>
                  <a:srgbClr val="002060"/>
                </a:solidFill>
              </a:rPr>
              <a:t>je par, ostaju otvorene,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a ako </a:t>
            </a:r>
            <a:r>
              <a:rPr lang="hr-HR" sz="2400">
                <a:solidFill>
                  <a:srgbClr val="002060"/>
                </a:solidFill>
              </a:rPr>
              <a:t>nije učitelj ih klikom zatvara, itd.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Učenici </a:t>
            </a:r>
            <a:r>
              <a:rPr lang="hr-HR" sz="2400">
                <a:solidFill>
                  <a:srgbClr val="002060"/>
                </a:solidFill>
              </a:rPr>
              <a:t>se mogu rasporediti u grupe (redove) </a:t>
            </a:r>
            <a:endParaRPr lang="hr-HR" sz="2400" smtClean="0">
              <a:solidFill>
                <a:srgbClr val="002060"/>
              </a:solidFill>
            </a:endParaRPr>
          </a:p>
          <a:p>
            <a:pPr algn="ctr"/>
            <a:r>
              <a:rPr lang="hr-HR" sz="2400" smtClean="0">
                <a:solidFill>
                  <a:srgbClr val="002060"/>
                </a:solidFill>
              </a:rPr>
              <a:t>i </a:t>
            </a:r>
            <a:r>
              <a:rPr lang="hr-HR" sz="2400">
                <a:solidFill>
                  <a:srgbClr val="002060"/>
                </a:solidFill>
              </a:rPr>
              <a:t>bilježiti rezultat.</a:t>
            </a:r>
          </a:p>
        </p:txBody>
      </p:sp>
    </p:spTree>
    <p:extLst>
      <p:ext uri="{BB962C8B-B14F-4D97-AF65-F5344CB8AC3E}">
        <p14:creationId xmlns:p14="http://schemas.microsoft.com/office/powerpoint/2010/main" val="35778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3118205" y="1619508"/>
            <a:ext cx="2907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400" smtClean="0">
                <a:solidFill>
                  <a:srgbClr val="002060"/>
                </a:solidFill>
              </a:rPr>
              <a:t>Autorica prezentacije:</a:t>
            </a:r>
            <a:endParaRPr lang="hr-HR" sz="2400">
              <a:solidFill>
                <a:srgbClr val="002060"/>
              </a:solidFill>
            </a:endParaRPr>
          </a:p>
        </p:txBody>
      </p:sp>
      <p:sp>
        <p:nvSpPr>
          <p:cNvPr id="3" name="TekstniOkvir 2"/>
          <p:cNvSpPr txBox="1"/>
          <p:nvPr/>
        </p:nvSpPr>
        <p:spPr>
          <a:xfrm>
            <a:off x="2705958" y="2607295"/>
            <a:ext cx="375936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3200" b="1" smtClean="0">
                <a:solidFill>
                  <a:srgbClr val="002060"/>
                </a:solidFill>
              </a:rPr>
              <a:t>B o ž i c a    B o r b a š</a:t>
            </a:r>
            <a:endParaRPr lang="hr-HR" sz="3200" b="1">
              <a:solidFill>
                <a:srgbClr val="002060"/>
              </a:solidFill>
            </a:endParaRPr>
          </a:p>
        </p:txBody>
      </p:sp>
      <p:sp>
        <p:nvSpPr>
          <p:cNvPr id="4" name="TekstniOkvir 3"/>
          <p:cNvSpPr txBox="1"/>
          <p:nvPr/>
        </p:nvSpPr>
        <p:spPr>
          <a:xfrm>
            <a:off x="3098497" y="3687415"/>
            <a:ext cx="297427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200">
                <a:solidFill>
                  <a:srgbClr val="002060"/>
                </a:solidFill>
              </a:rPr>
              <a:t> OŠ Milka Cepelića, Vuka</a:t>
            </a:r>
          </a:p>
        </p:txBody>
      </p:sp>
    </p:spTree>
    <p:extLst>
      <p:ext uri="{BB962C8B-B14F-4D97-AF65-F5344CB8AC3E}">
        <p14:creationId xmlns:p14="http://schemas.microsoft.com/office/powerpoint/2010/main" val="4228562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259813" y="2204864"/>
            <a:ext cx="49348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000">
                <a:solidFill>
                  <a:srgbClr val="002060"/>
                </a:solidFill>
              </a:rPr>
              <a:t>Najtoplije zahvaljujem </a:t>
            </a:r>
            <a:r>
              <a:rPr lang="hr-HR" sz="2000" smtClean="0">
                <a:solidFill>
                  <a:srgbClr val="002060"/>
                </a:solidFill>
              </a:rPr>
              <a:t>kolegici  Božici Borbaš  </a:t>
            </a:r>
          </a:p>
          <a:p>
            <a:pPr algn="ctr"/>
            <a:r>
              <a:rPr lang="hr-HR" sz="2000" smtClean="0">
                <a:solidFill>
                  <a:srgbClr val="002060"/>
                </a:solidFill>
              </a:rPr>
              <a:t>na </a:t>
            </a:r>
            <a:r>
              <a:rPr lang="hr-HR" sz="2000">
                <a:solidFill>
                  <a:srgbClr val="002060"/>
                </a:solidFill>
              </a:rPr>
              <a:t>slanju materijala </a:t>
            </a:r>
            <a:r>
              <a:rPr lang="hr-HR" sz="2000" smtClean="0">
                <a:solidFill>
                  <a:srgbClr val="002060"/>
                </a:solidFill>
              </a:rPr>
              <a:t>i </a:t>
            </a:r>
            <a:r>
              <a:rPr lang="hr-HR" sz="2000">
                <a:solidFill>
                  <a:srgbClr val="002060"/>
                </a:solidFill>
              </a:rPr>
              <a:t>dozvoli da ih objavim </a:t>
            </a:r>
            <a:endParaRPr lang="hr-HR" sz="2000" smtClean="0">
              <a:solidFill>
                <a:srgbClr val="002060"/>
              </a:solidFill>
            </a:endParaRPr>
          </a:p>
          <a:p>
            <a:pPr algn="ctr"/>
            <a:r>
              <a:rPr lang="hr-HR" sz="2000" smtClean="0">
                <a:solidFill>
                  <a:srgbClr val="002060"/>
                </a:solidFill>
              </a:rPr>
              <a:t>na </a:t>
            </a:r>
            <a:r>
              <a:rPr lang="hr-HR" sz="2000">
                <a:solidFill>
                  <a:srgbClr val="002060"/>
                </a:solidFill>
              </a:rPr>
              <a:t>svojim web </a:t>
            </a:r>
            <a:r>
              <a:rPr lang="hr-HR" sz="2000" smtClean="0">
                <a:solidFill>
                  <a:srgbClr val="002060"/>
                </a:solidFill>
              </a:rPr>
              <a:t>stranicama</a:t>
            </a:r>
            <a:r>
              <a:rPr lang="hr-HR" sz="200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4427983" y="3506197"/>
            <a:ext cx="393376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mtClean="0">
                <a:solidFill>
                  <a:srgbClr val="002060"/>
                </a:solidFill>
              </a:rPr>
              <a:t>Antonija </a:t>
            </a:r>
            <a:r>
              <a:rPr lang="hr-HR">
                <a:solidFill>
                  <a:srgbClr val="002060"/>
                </a:solidFill>
              </a:rPr>
              <a:t>Horvatek</a:t>
            </a:r>
          </a:p>
          <a:p>
            <a:r>
              <a:rPr lang="hr-HR" sz="2000" smtClean="0">
                <a:solidFill>
                  <a:srgbClr val="002060"/>
                </a:solidFill>
                <a:latin typeface="Brush Script MT" panose="03060802040406070304" pitchFamily="66" charset="0"/>
              </a:rPr>
              <a:t>Matematika na dlanu</a:t>
            </a:r>
            <a:endParaRPr lang="hr-HR" sz="2000">
              <a:solidFill>
                <a:srgbClr val="002060"/>
              </a:solidFill>
              <a:latin typeface="Brush Script MT" panose="03060802040406070304" pitchFamily="66" charset="0"/>
            </a:endParaRPr>
          </a:p>
          <a:p>
            <a:r>
              <a:rPr lang="hr-HR" i="1" u="sng" smtClean="0">
                <a:solidFill>
                  <a:srgbClr val="002060"/>
                </a:solidFill>
                <a:hlinkClick r:id="rId2"/>
              </a:rPr>
              <a:t>http</a:t>
            </a:r>
            <a:r>
              <a:rPr lang="hr-HR" i="1" u="sng">
                <a:solidFill>
                  <a:srgbClr val="002060"/>
                </a:solidFill>
                <a:hlinkClick r:id="rId2"/>
              </a:rPr>
              <a:t>://www.antonija-horvatek.from.hr/</a:t>
            </a:r>
            <a:r>
              <a:rPr lang="hr-HR" i="1">
                <a:solidFill>
                  <a:srgbClr val="002060"/>
                </a:solidFill>
              </a:rPr>
              <a:t> </a:t>
            </a:r>
            <a:endParaRPr lang="hr-HR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31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269</Words>
  <Application>Microsoft Office PowerPoint</Application>
  <PresentationFormat>Prikaz na zaslonu (4:3)</PresentationFormat>
  <Paragraphs>86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5</vt:i4>
      </vt:variant>
    </vt:vector>
  </HeadingPairs>
  <TitlesOfParts>
    <vt:vector size="6" baseType="lpstr">
      <vt:lpstr>Office tema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dx7300_2</dc:creator>
  <cp:lastModifiedBy>Antonija Horvatek</cp:lastModifiedBy>
  <cp:revision>34</cp:revision>
  <dcterms:created xsi:type="dcterms:W3CDTF">2016-12-30T14:09:31Z</dcterms:created>
  <dcterms:modified xsi:type="dcterms:W3CDTF">2017-12-01T17:16:43Z</dcterms:modified>
</cp:coreProperties>
</file>