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93" d="100"/>
          <a:sy n="93" d="100"/>
        </p:scale>
        <p:origin x="-197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6C40-0E23-43CB-BAAE-41120CD0D09C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1745-878B-4D69-B74C-02C62D10F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1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6C40-0E23-43CB-BAAE-41120CD0D09C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1745-878B-4D69-B74C-02C62D10F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6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6C40-0E23-43CB-BAAE-41120CD0D09C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1745-878B-4D69-B74C-02C62D10F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6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6C40-0E23-43CB-BAAE-41120CD0D09C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1745-878B-4D69-B74C-02C62D10F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87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6C40-0E23-43CB-BAAE-41120CD0D09C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1745-878B-4D69-B74C-02C62D10F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5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6C40-0E23-43CB-BAAE-41120CD0D09C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1745-878B-4D69-B74C-02C62D10F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6C40-0E23-43CB-BAAE-41120CD0D09C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1745-878B-4D69-B74C-02C62D10F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78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6C40-0E23-43CB-BAAE-41120CD0D09C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1745-878B-4D69-B74C-02C62D10F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83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6C40-0E23-43CB-BAAE-41120CD0D09C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1745-878B-4D69-B74C-02C62D10F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92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6C40-0E23-43CB-BAAE-41120CD0D09C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1745-878B-4D69-B74C-02C62D10F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1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6C40-0E23-43CB-BAAE-41120CD0D09C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1745-878B-4D69-B74C-02C62D10F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28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96C40-0E23-43CB-BAAE-41120CD0D09C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41745-878B-4D69-B74C-02C62D10F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7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7D31921-C11B-4438-B719-2EA9A843C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315" y="2249674"/>
            <a:ext cx="4044461" cy="2358652"/>
          </a:xfrm>
        </p:spPr>
        <p:txBody>
          <a:bodyPr anchor="b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hr-HR" sz="3200" dirty="0">
                <a:latin typeface="Comic Sans MS" panose="030F0702030302020204" pitchFamily="66" charset="0"/>
              </a:rPr>
              <a:t>KOCKA I KVADAR</a:t>
            </a:r>
            <a:br>
              <a:rPr lang="hr-HR" sz="3200" dirty="0">
                <a:latin typeface="Comic Sans MS" panose="030F0702030302020204" pitchFamily="66" charset="0"/>
              </a:rPr>
            </a:br>
            <a:r>
              <a:rPr lang="hr-HR" sz="3600" dirty="0">
                <a:latin typeface="Comic Sans MS" panose="030F0702030302020204" pitchFamily="66" charset="0"/>
              </a:rPr>
              <a:t>Složeniji</a:t>
            </a:r>
            <a:br>
              <a:rPr lang="hr-HR" sz="3600" dirty="0">
                <a:latin typeface="Comic Sans MS" panose="030F0702030302020204" pitchFamily="66" charset="0"/>
              </a:rPr>
            </a:br>
            <a:r>
              <a:rPr lang="hr-HR" sz="3600" dirty="0">
                <a:latin typeface="Comic Sans MS" panose="030F0702030302020204" pitchFamily="66" charset="0"/>
              </a:rPr>
              <a:t>zadaci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 descr="Complex maths formulae on a blackboard">
            <a:extLst>
              <a:ext uri="{FF2B5EF4-FFF2-40B4-BE49-F238E27FC236}">
                <a16:creationId xmlns:a16="http://schemas.microsoft.com/office/drawing/2014/main" xmlns="" id="{6CF97300-875D-441E-B82F-CBE0C31A23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305" r="3501" b="-1"/>
          <a:stretch/>
        </p:blipFill>
        <p:spPr>
          <a:xfrm>
            <a:off x="4658258" y="975"/>
            <a:ext cx="7533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1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k 9">
            <a:extLst>
              <a:ext uri="{FF2B5EF4-FFF2-40B4-BE49-F238E27FC236}">
                <a16:creationId xmlns:a16="http://schemas.microsoft.com/office/drawing/2014/main" xmlns="" id="{50130101-F40A-4E82-A571-D41CE6712750}"/>
              </a:ext>
            </a:extLst>
          </p:cNvPr>
          <p:cNvSpPr/>
          <p:nvPr/>
        </p:nvSpPr>
        <p:spPr>
          <a:xfrm>
            <a:off x="5774464" y="2121757"/>
            <a:ext cx="1182624" cy="484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xmlns="" id="{1A9752BD-8330-41BD-9944-8BAEA1F16EF8}"/>
              </a:ext>
            </a:extLst>
          </p:cNvPr>
          <p:cNvSpPr/>
          <p:nvPr/>
        </p:nvSpPr>
        <p:spPr>
          <a:xfrm>
            <a:off x="1990930" y="2364200"/>
            <a:ext cx="1182624" cy="484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0B0EE04-C15F-4EA2-B641-4B04A6643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2933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1. </a:t>
            </a:r>
            <a:r>
              <a:rPr lang="en-US" sz="2800" dirty="0" err="1">
                <a:latin typeface="Comic Sans MS" panose="030F0702030302020204" pitchFamily="66" charset="0"/>
              </a:rPr>
              <a:t>Izračunaj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duljinu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brida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kocke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kojoj</a:t>
            </a:r>
            <a:r>
              <a:rPr lang="en-US" sz="2800" dirty="0">
                <a:latin typeface="Comic Sans MS" panose="030F0702030302020204" pitchFamily="66" charset="0"/>
              </a:rPr>
              <a:t> je </a:t>
            </a:r>
            <a:r>
              <a:rPr lang="en-US" sz="2800" dirty="0" err="1">
                <a:latin typeface="Comic Sans MS" panose="030F0702030302020204" pitchFamily="66" charset="0"/>
              </a:rPr>
              <a:t>oplošje</a:t>
            </a:r>
            <a:r>
              <a:rPr lang="en-US" sz="2800" dirty="0">
                <a:latin typeface="Comic Sans MS" panose="030F0702030302020204" pitchFamily="66" charset="0"/>
              </a:rPr>
              <a:t>:</a:t>
            </a:r>
            <a:r>
              <a:rPr lang="hr-HR" sz="2800" dirty="0">
                <a:latin typeface="Comic Sans MS" panose="030F0702030302020204" pitchFamily="66" charset="0"/>
              </a:rPr>
              <a:t/>
            </a:r>
            <a:br>
              <a:rPr lang="hr-HR" sz="2800" dirty="0">
                <a:latin typeface="Comic Sans MS" panose="030F0702030302020204" pitchFamily="66" charset="0"/>
              </a:rPr>
            </a:br>
            <a:r>
              <a:rPr lang="en-US" sz="2800" dirty="0">
                <a:latin typeface="Comic Sans MS" panose="030F0702030302020204" pitchFamily="66" charset="0"/>
              </a:rPr>
              <a:t/>
            </a:r>
            <a:br>
              <a:rPr lang="en-US" sz="2800" dirty="0">
                <a:latin typeface="Comic Sans MS" panose="030F0702030302020204" pitchFamily="66" charset="0"/>
              </a:rPr>
            </a:br>
            <a:r>
              <a:rPr lang="en-US" sz="2800" dirty="0">
                <a:latin typeface="Comic Sans MS" panose="030F0702030302020204" pitchFamily="66" charset="0"/>
              </a:rPr>
              <a:t>a) O=726 </a:t>
            </a:r>
            <a:r>
              <a:rPr lang="hr-HR" sz="2800" dirty="0">
                <a:latin typeface="Comic Sans MS" panose="030F0702030302020204" pitchFamily="66" charset="0"/>
              </a:rPr>
              <a:t>cm</a:t>
            </a:r>
            <a:r>
              <a:rPr lang="en-US" sz="2800" baseline="30000" dirty="0">
                <a:latin typeface="Comic Sans MS" panose="030F0702030302020204" pitchFamily="66" charset="0"/>
              </a:rPr>
              <a:t>2</a:t>
            </a:r>
            <a:endParaRPr lang="en-US" sz="60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xmlns="" id="{27528426-5E01-44E7-A92E-CB9585084B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17450" y="2262822"/>
                <a:ext cx="7083669" cy="4351338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O=6a</a:t>
                </a:r>
                <a:r>
                  <a:rPr lang="hr-HR" baseline="30000" dirty="0">
                    <a:latin typeface="Comic Sans MS" panose="030F0702030302020204" pitchFamily="66" charset="0"/>
                  </a:rPr>
                  <a:t>2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726= 6a</a:t>
                </a:r>
                <a:r>
                  <a:rPr lang="hr-HR" baseline="30000" dirty="0">
                    <a:latin typeface="Comic Sans MS" panose="030F0702030302020204" pitchFamily="66" charset="0"/>
                  </a:rPr>
                  <a:t>2</a:t>
                </a:r>
                <a:endParaRPr lang="hr-HR" dirty="0"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6a</a:t>
                </a:r>
                <a:r>
                  <a:rPr lang="hr-HR" baseline="30000" dirty="0">
                    <a:latin typeface="Comic Sans MS" panose="030F0702030302020204" pitchFamily="66" charset="0"/>
                  </a:rPr>
                  <a:t>2</a:t>
                </a:r>
                <a:r>
                  <a:rPr lang="hr-HR" dirty="0">
                    <a:latin typeface="Comic Sans MS" panose="030F0702030302020204" pitchFamily="66" charset="0"/>
                  </a:rPr>
                  <a:t>=726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a</a:t>
                </a:r>
                <a:r>
                  <a:rPr lang="hr-HR" baseline="30000" dirty="0">
                    <a:latin typeface="Comic Sans MS" panose="030F0702030302020204" pitchFamily="66" charset="0"/>
                  </a:rPr>
                  <a:t>2</a:t>
                </a:r>
                <a:r>
                  <a:rPr lang="hr-HR" dirty="0">
                    <a:latin typeface="Comic Sans MS" panose="030F0702030302020204" pitchFamily="66" charset="0"/>
                  </a:rPr>
                  <a:t>=121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a=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121</m:t>
                        </m:r>
                      </m:e>
                    </m:rad>
                  </m:oMath>
                </a14:m>
                <a:endParaRPr lang="hr-HR" dirty="0"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a=11 cm</a:t>
                </a:r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27528426-5E01-44E7-A92E-CB9585084B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17450" y="2262822"/>
                <a:ext cx="7083669" cy="4351338"/>
              </a:xfrm>
              <a:blipFill>
                <a:blip r:embed="rId2"/>
                <a:stretch>
                  <a:fillRect l="-1807"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kstniOkvir 4">
            <a:extLst>
              <a:ext uri="{FF2B5EF4-FFF2-40B4-BE49-F238E27FC236}">
                <a16:creationId xmlns:a16="http://schemas.microsoft.com/office/drawing/2014/main" xmlns="" id="{64762E7D-83B5-4B0E-8997-038B917E33D0}"/>
              </a:ext>
            </a:extLst>
          </p:cNvPr>
          <p:cNvSpPr txBox="1"/>
          <p:nvPr/>
        </p:nvSpPr>
        <p:spPr>
          <a:xfrm>
            <a:off x="3562556" y="3837494"/>
            <a:ext cx="9254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800" dirty="0">
                <a:latin typeface="Comic Sans MS" panose="030F0702030302020204" pitchFamily="66" charset="0"/>
              </a:rPr>
              <a:t>/:6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zervirano mjesto sadržaja 2">
                <a:extLst>
                  <a:ext uri="{FF2B5EF4-FFF2-40B4-BE49-F238E27FC236}">
                    <a16:creationId xmlns:a16="http://schemas.microsoft.com/office/drawing/2014/main" xmlns="" id="{ED1D0EF1-19C8-4DCB-AEA0-4B5419A0FAC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34775" y="2059106"/>
                <a:ext cx="3709416" cy="475876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O=6a</a:t>
                </a:r>
                <a:r>
                  <a:rPr lang="hr-HR" baseline="30000" dirty="0">
                    <a:latin typeface="Comic Sans MS" panose="030F0702030302020204" pitchFamily="66" charset="0"/>
                  </a:rPr>
                  <a:t>2</a:t>
                </a:r>
              </a:p>
              <a:p>
                <a:pPr marL="0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72= 6a</a:t>
                </a:r>
                <a:r>
                  <a:rPr lang="hr-HR" baseline="30000" dirty="0">
                    <a:latin typeface="Comic Sans MS" panose="030F0702030302020204" pitchFamily="66" charset="0"/>
                  </a:rPr>
                  <a:t>2</a:t>
                </a:r>
                <a:endParaRPr lang="hr-HR" dirty="0"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6a</a:t>
                </a:r>
                <a:r>
                  <a:rPr lang="hr-HR" baseline="30000" dirty="0">
                    <a:latin typeface="Comic Sans MS" panose="030F0702030302020204" pitchFamily="66" charset="0"/>
                  </a:rPr>
                  <a:t>2</a:t>
                </a:r>
                <a:r>
                  <a:rPr lang="hr-HR" dirty="0">
                    <a:latin typeface="Comic Sans MS" panose="030F0702030302020204" pitchFamily="66" charset="0"/>
                  </a:rPr>
                  <a:t>=72</a:t>
                </a:r>
              </a:p>
              <a:p>
                <a:pPr marL="0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a</a:t>
                </a:r>
                <a:r>
                  <a:rPr lang="hr-HR" baseline="30000" dirty="0">
                    <a:latin typeface="Comic Sans MS" panose="030F0702030302020204" pitchFamily="66" charset="0"/>
                  </a:rPr>
                  <a:t>2</a:t>
                </a:r>
                <a:r>
                  <a:rPr lang="hr-HR" dirty="0">
                    <a:latin typeface="Comic Sans MS" panose="030F0702030302020204" pitchFamily="66" charset="0"/>
                  </a:rPr>
                  <a:t>=12</a:t>
                </a:r>
              </a:p>
              <a:p>
                <a:pPr marL="0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a=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i="1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</m:rad>
                  </m:oMath>
                </a14:m>
                <a:endParaRPr lang="hr-HR" dirty="0"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a=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4∙3</m:t>
                        </m:r>
                      </m:e>
                    </m:rad>
                  </m:oMath>
                </a14:m>
                <a:endParaRPr lang="hr-HR" dirty="0"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a=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hr-HR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i="1">
                            <a:latin typeface="Cambria Math" panose="02040503050406030204" pitchFamily="18" charset="0"/>
                          </a:rPr>
                          <m:t>3 </m:t>
                        </m:r>
                      </m:e>
                    </m:rad>
                    <m:r>
                      <a:rPr lang="hr-HR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Rezervirano mjesto sadržaja 2">
                <a:extLst>
                  <a:ext uri="{FF2B5EF4-FFF2-40B4-BE49-F238E27FC236}">
                    <a16:creationId xmlns:a16="http://schemas.microsoft.com/office/drawing/2014/main" id="{ED1D0EF1-19C8-4DCB-AEA0-4B5419A0F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4775" y="2059106"/>
                <a:ext cx="3709416" cy="4758769"/>
              </a:xfrm>
              <a:prstGeom prst="rect">
                <a:avLst/>
              </a:prstGeom>
              <a:blipFill>
                <a:blip r:embed="rId3"/>
                <a:stretch>
                  <a:fillRect l="-29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niOkvir 7">
            <a:extLst>
              <a:ext uri="{FF2B5EF4-FFF2-40B4-BE49-F238E27FC236}">
                <a16:creationId xmlns:a16="http://schemas.microsoft.com/office/drawing/2014/main" xmlns="" id="{4CD411F4-6192-4521-BEC0-ED7016608A13}"/>
              </a:ext>
            </a:extLst>
          </p:cNvPr>
          <p:cNvSpPr txBox="1"/>
          <p:nvPr/>
        </p:nvSpPr>
        <p:spPr>
          <a:xfrm>
            <a:off x="7286823" y="3421369"/>
            <a:ext cx="10267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800" dirty="0">
                <a:latin typeface="Comic Sans MS" panose="030F0702030302020204" pitchFamily="66" charset="0"/>
              </a:rPr>
              <a:t>/:6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pic>
        <p:nvPicPr>
          <p:cNvPr id="12" name="Slika 11">
            <a:extLst>
              <a:ext uri="{FF2B5EF4-FFF2-40B4-BE49-F238E27FC236}">
                <a16:creationId xmlns:a16="http://schemas.microsoft.com/office/drawing/2014/main" xmlns="" id="{E5D62B04-376A-4B81-B462-F88607147D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371" y="1027906"/>
            <a:ext cx="1737360" cy="1821180"/>
          </a:xfrm>
          <a:prstGeom prst="rect">
            <a:avLst/>
          </a:prstGeom>
        </p:spPr>
      </p:pic>
      <p:sp>
        <p:nvSpPr>
          <p:cNvPr id="14" name="TekstniOkvir 13">
            <a:extLst>
              <a:ext uri="{FF2B5EF4-FFF2-40B4-BE49-F238E27FC236}">
                <a16:creationId xmlns:a16="http://schemas.microsoft.com/office/drawing/2014/main" xmlns="" id="{26160502-1614-43D6-8068-19C1690B2B19}"/>
              </a:ext>
            </a:extLst>
          </p:cNvPr>
          <p:cNvSpPr txBox="1"/>
          <p:nvPr/>
        </p:nvSpPr>
        <p:spPr>
          <a:xfrm>
            <a:off x="5115659" y="1357338"/>
            <a:ext cx="60974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800" dirty="0">
                <a:latin typeface="Comic Sans MS" panose="030F0702030302020204" pitchFamily="66" charset="0"/>
              </a:rPr>
              <a:t>b)O=72 cm</a:t>
            </a:r>
            <a:r>
              <a:rPr lang="hr-HR" sz="2800" baseline="30000" dirty="0">
                <a:latin typeface="Comic Sans MS" panose="030F0702030302020204" pitchFamily="66" charset="0"/>
              </a:rPr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603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>
            <a:extLst>
              <a:ext uri="{FF2B5EF4-FFF2-40B4-BE49-F238E27FC236}">
                <a16:creationId xmlns:a16="http://schemas.microsoft.com/office/drawing/2014/main" xmlns="" id="{D1DC49C7-F7A0-4118-A4F5-80F775C6AEF7}"/>
              </a:ext>
            </a:extLst>
          </p:cNvPr>
          <p:cNvSpPr/>
          <p:nvPr/>
        </p:nvSpPr>
        <p:spPr>
          <a:xfrm>
            <a:off x="5260848" y="1763586"/>
            <a:ext cx="1182624" cy="484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xmlns="" id="{715283A3-0212-4153-9C61-E472A4806D9C}"/>
              </a:ext>
            </a:extLst>
          </p:cNvPr>
          <p:cNvSpPr/>
          <p:nvPr/>
        </p:nvSpPr>
        <p:spPr>
          <a:xfrm>
            <a:off x="1690731" y="1521143"/>
            <a:ext cx="1182624" cy="484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0B0EE04-C15F-4EA2-B641-4B04A6643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>
                <a:latin typeface="Comic Sans MS" panose="030F0702030302020204" pitchFamily="66" charset="0"/>
              </a:rPr>
              <a:t>2</a:t>
            </a:r>
            <a:r>
              <a:rPr lang="en-US" sz="2800" dirty="0">
                <a:latin typeface="Comic Sans MS" panose="030F0702030302020204" pitchFamily="66" charset="0"/>
              </a:rPr>
              <a:t>. </a:t>
            </a:r>
            <a:r>
              <a:rPr lang="en-US" sz="2800" dirty="0" err="1">
                <a:latin typeface="Comic Sans MS" panose="030F0702030302020204" pitchFamily="66" charset="0"/>
              </a:rPr>
              <a:t>Izračunaj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hr-HR" sz="2800" dirty="0">
                <a:latin typeface="Comic Sans MS" panose="030F0702030302020204" pitchFamily="66" charset="0"/>
              </a:rPr>
              <a:t>obujam </a:t>
            </a:r>
            <a:r>
              <a:rPr lang="en-US" sz="2800" dirty="0" err="1">
                <a:latin typeface="Comic Sans MS" panose="030F0702030302020204" pitchFamily="66" charset="0"/>
              </a:rPr>
              <a:t>kocke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kojoj</a:t>
            </a:r>
            <a:r>
              <a:rPr lang="en-US" sz="2800" dirty="0">
                <a:latin typeface="Comic Sans MS" panose="030F0702030302020204" pitchFamily="66" charset="0"/>
              </a:rPr>
              <a:t> je </a:t>
            </a:r>
            <a:r>
              <a:rPr lang="en-US" sz="2800" dirty="0" err="1">
                <a:latin typeface="Comic Sans MS" panose="030F0702030302020204" pitchFamily="66" charset="0"/>
              </a:rPr>
              <a:t>oplošje</a:t>
            </a:r>
            <a:r>
              <a:rPr lang="hr-HR" sz="2800" dirty="0">
                <a:latin typeface="Comic Sans MS" panose="030F0702030302020204" pitchFamily="66" charset="0"/>
              </a:rPr>
              <a:t> </a:t>
            </a:r>
            <a:r>
              <a:rPr lang="en-US" sz="2800" dirty="0">
                <a:latin typeface="Comic Sans MS" panose="030F0702030302020204" pitchFamily="66" charset="0"/>
              </a:rPr>
              <a:t>O=</a:t>
            </a:r>
            <a:r>
              <a:rPr lang="hr-HR" sz="2800" dirty="0">
                <a:latin typeface="Comic Sans MS" panose="030F0702030302020204" pitchFamily="66" charset="0"/>
              </a:rPr>
              <a:t>270</a:t>
            </a:r>
            <a:r>
              <a:rPr lang="en-US" sz="2800" dirty="0">
                <a:latin typeface="Comic Sans MS" panose="030F0702030302020204" pitchFamily="66" charset="0"/>
              </a:rPr>
              <a:t> cm</a:t>
            </a:r>
            <a:r>
              <a:rPr lang="en-US" sz="2800" baseline="30000" dirty="0">
                <a:latin typeface="Comic Sans MS" panose="030F0702030302020204" pitchFamily="66" charset="0"/>
              </a:rPr>
              <a:t>2</a:t>
            </a:r>
            <a:r>
              <a:rPr lang="hr-HR" sz="2800" dirty="0">
                <a:latin typeface="Comic Sans MS" panose="030F0702030302020204" pitchFamily="66" charset="0"/>
              </a:rPr>
              <a:t>.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hr-HR" sz="2800" dirty="0">
                <a:latin typeface="Comic Sans MS" panose="030F0702030302020204" pitchFamily="66" charset="0"/>
              </a:rPr>
              <a:t>           </a:t>
            </a:r>
            <a:endParaRPr lang="en-US" sz="60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xmlns="" id="{27528426-5E01-44E7-A92E-CB9585084B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8486" y="1440745"/>
                <a:ext cx="7839808" cy="518370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O=6a</a:t>
                </a:r>
                <a:r>
                  <a:rPr lang="hr-HR" baseline="30000" dirty="0">
                    <a:latin typeface="Comic Sans MS" panose="030F0702030302020204" pitchFamily="66" charset="0"/>
                  </a:rPr>
                  <a:t>2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270= 6a</a:t>
                </a:r>
                <a:r>
                  <a:rPr lang="hr-HR" baseline="30000" dirty="0">
                    <a:latin typeface="Comic Sans MS" panose="030F0702030302020204" pitchFamily="66" charset="0"/>
                  </a:rPr>
                  <a:t>2</a:t>
                </a:r>
                <a:endParaRPr lang="hr-HR" dirty="0"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6a</a:t>
                </a:r>
                <a:r>
                  <a:rPr lang="hr-HR" baseline="30000" dirty="0">
                    <a:latin typeface="Comic Sans MS" panose="030F0702030302020204" pitchFamily="66" charset="0"/>
                  </a:rPr>
                  <a:t>2</a:t>
                </a:r>
                <a:r>
                  <a:rPr lang="hr-HR" dirty="0">
                    <a:latin typeface="Comic Sans MS" panose="030F0702030302020204" pitchFamily="66" charset="0"/>
                  </a:rPr>
                  <a:t>=270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a</a:t>
                </a:r>
                <a:r>
                  <a:rPr lang="hr-HR" baseline="30000" dirty="0">
                    <a:latin typeface="Comic Sans MS" panose="030F0702030302020204" pitchFamily="66" charset="0"/>
                  </a:rPr>
                  <a:t>2</a:t>
                </a:r>
                <a:r>
                  <a:rPr lang="hr-HR" dirty="0">
                    <a:latin typeface="Comic Sans MS" panose="030F0702030302020204" pitchFamily="66" charset="0"/>
                  </a:rPr>
                  <a:t>=45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a=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45</m:t>
                        </m:r>
                      </m:e>
                    </m:rad>
                  </m:oMath>
                </a14:m>
                <a:endParaRPr lang="hr-HR" dirty="0"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a=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  <m:r>
                          <a:rPr lang="hr-H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hr-HR" dirty="0"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a=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hr-HR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hr-HR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  <m:r>
                      <a:rPr lang="hr-HR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27528426-5E01-44E7-A92E-CB9585084B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8486" y="1440745"/>
                <a:ext cx="7839808" cy="5183708"/>
              </a:xfrm>
              <a:blipFill>
                <a:blip r:embed="rId2"/>
                <a:stretch>
                  <a:fillRect l="-1633" b="-25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kstniOkvir 4">
            <a:extLst>
              <a:ext uri="{FF2B5EF4-FFF2-40B4-BE49-F238E27FC236}">
                <a16:creationId xmlns:a16="http://schemas.microsoft.com/office/drawing/2014/main" xmlns="" id="{64762E7D-83B5-4B0E-8997-038B917E33D0}"/>
              </a:ext>
            </a:extLst>
          </p:cNvPr>
          <p:cNvSpPr txBox="1"/>
          <p:nvPr/>
        </p:nvSpPr>
        <p:spPr>
          <a:xfrm>
            <a:off x="3151403" y="3006122"/>
            <a:ext cx="139260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800" dirty="0">
                <a:latin typeface="Comic Sans MS" panose="030F0702030302020204" pitchFamily="66" charset="0"/>
              </a:rPr>
              <a:t>/:6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zervirano mjesto sadržaja 2">
                <a:extLst>
                  <a:ext uri="{FF2B5EF4-FFF2-40B4-BE49-F238E27FC236}">
                    <a16:creationId xmlns:a16="http://schemas.microsoft.com/office/drawing/2014/main" xmlns="" id="{ED1D0EF1-19C8-4DCB-AEA0-4B5419A0FAC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74971" y="1690688"/>
                <a:ext cx="3709416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V=a</a:t>
                </a:r>
                <a:r>
                  <a:rPr lang="hr-HR" baseline="30000" dirty="0">
                    <a:latin typeface="Comic Sans MS" panose="030F0702030302020204" pitchFamily="66" charset="0"/>
                  </a:rPr>
                  <a:t>3</a:t>
                </a:r>
              </a:p>
              <a:p>
                <a:pPr marL="0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V=a</a:t>
                </a:r>
                <a:r>
                  <a:rPr lang="hr-HR" baseline="30000" dirty="0">
                    <a:latin typeface="Comic Sans MS" panose="030F0702030302020204" pitchFamily="66" charset="0"/>
                  </a:rPr>
                  <a:t>2</a:t>
                </a:r>
                <a:r>
                  <a:rPr lang="hr-HR" dirty="0">
                    <a:latin typeface="Comic Sans MS" panose="030F0702030302020204" pitchFamily="66" charset="0"/>
                  </a:rPr>
                  <a:t>•a</a:t>
                </a:r>
              </a:p>
              <a:p>
                <a:pPr marL="0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V=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r-H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(3</m:t>
                        </m:r>
                        <m:rad>
                          <m:radPr>
                            <m:degHide m:val="on"/>
                            <m:ctrlPr>
                              <a:rPr lang="hr-HR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hr-H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hr-H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hr-HR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hr-HR" dirty="0"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V=9•5•3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hr-HR" dirty="0"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:r>
                  <a:rPr lang="hr-HR" dirty="0">
                    <a:latin typeface="Comic Sans MS" panose="030F0702030302020204" pitchFamily="66" charset="0"/>
                  </a:rPr>
                  <a:t>V=135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  <m:r>
                      <a:rPr lang="hr-HR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hr-HR" b="0" i="1" baseline="3000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hr-HR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Rezervirano mjesto sadržaja 2">
                <a:extLst>
                  <a:ext uri="{FF2B5EF4-FFF2-40B4-BE49-F238E27FC236}">
                    <a16:creationId xmlns:a16="http://schemas.microsoft.com/office/drawing/2014/main" id="{ED1D0EF1-19C8-4DCB-AEA0-4B5419A0F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971" y="1690688"/>
                <a:ext cx="3709416" cy="4351338"/>
              </a:xfrm>
              <a:prstGeom prst="rect">
                <a:avLst/>
              </a:prstGeom>
              <a:blipFill>
                <a:blip r:embed="rId3"/>
                <a:stretch>
                  <a:fillRect l="-3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Slika 9">
            <a:extLst>
              <a:ext uri="{FF2B5EF4-FFF2-40B4-BE49-F238E27FC236}">
                <a16:creationId xmlns:a16="http://schemas.microsoft.com/office/drawing/2014/main" xmlns="" id="{8AC03A94-24C7-440B-ADC6-EB267B3ABC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5088" y="1856930"/>
            <a:ext cx="2308860" cy="275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16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>
            <a:extLst>
              <a:ext uri="{FF2B5EF4-FFF2-40B4-BE49-F238E27FC236}">
                <a16:creationId xmlns:a16="http://schemas.microsoft.com/office/drawing/2014/main" xmlns="" id="{D1DC49C7-F7A0-4118-A4F5-80F775C6AEF7}"/>
              </a:ext>
            </a:extLst>
          </p:cNvPr>
          <p:cNvSpPr/>
          <p:nvPr/>
        </p:nvSpPr>
        <p:spPr>
          <a:xfrm>
            <a:off x="1615601" y="1909162"/>
            <a:ext cx="1182624" cy="484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0B0EE04-C15F-4EA2-B641-4B04A6643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>
                <a:latin typeface="Comic Sans MS" panose="030F0702030302020204" pitchFamily="66" charset="0"/>
              </a:rPr>
              <a:t>3</a:t>
            </a:r>
            <a:r>
              <a:rPr lang="en-US" sz="2800" dirty="0">
                <a:latin typeface="Comic Sans MS" panose="030F0702030302020204" pitchFamily="66" charset="0"/>
              </a:rPr>
              <a:t>. </a:t>
            </a:r>
            <a:r>
              <a:rPr lang="en-US" sz="2800" dirty="0" err="1">
                <a:latin typeface="Comic Sans MS" panose="030F0702030302020204" pitchFamily="66" charset="0"/>
              </a:rPr>
              <a:t>Izračunaj</a:t>
            </a:r>
            <a:r>
              <a:rPr lang="hr-HR" sz="2800" dirty="0">
                <a:latin typeface="Comic Sans MS" panose="030F0702030302020204" pitchFamily="66" charset="0"/>
              </a:rPr>
              <a:t> nepoznatu duljinu brida </a:t>
            </a:r>
            <a:r>
              <a:rPr lang="en-US" sz="2800" dirty="0">
                <a:latin typeface="Comic Sans MS" panose="030F0702030302020204" pitchFamily="66" charset="0"/>
              </a:rPr>
              <a:t>k</a:t>
            </a:r>
            <a:r>
              <a:rPr lang="hr-HR" sz="2800" dirty="0" err="1">
                <a:latin typeface="Comic Sans MS" panose="030F0702030302020204" pitchFamily="66" charset="0"/>
              </a:rPr>
              <a:t>vadra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koj</a:t>
            </a:r>
            <a:r>
              <a:rPr lang="hr-HR" sz="2800" dirty="0" err="1">
                <a:latin typeface="Comic Sans MS" panose="030F0702030302020204" pitchFamily="66" charset="0"/>
              </a:rPr>
              <a:t>emu</a:t>
            </a:r>
            <a:r>
              <a:rPr lang="en-US" sz="2800" dirty="0">
                <a:latin typeface="Comic Sans MS" panose="030F0702030302020204" pitchFamily="66" charset="0"/>
              </a:rPr>
              <a:t> je o</a:t>
            </a:r>
            <a:r>
              <a:rPr lang="hr-HR" sz="2800" dirty="0">
                <a:latin typeface="Comic Sans MS" panose="030F0702030302020204" pitchFamily="66" charset="0"/>
              </a:rPr>
              <a:t>bujam V</a:t>
            </a:r>
            <a:r>
              <a:rPr lang="en-US" sz="2800" dirty="0">
                <a:latin typeface="Comic Sans MS" panose="030F0702030302020204" pitchFamily="66" charset="0"/>
              </a:rPr>
              <a:t>=</a:t>
            </a:r>
            <a:r>
              <a:rPr lang="hr-HR" sz="2800" dirty="0">
                <a:latin typeface="Comic Sans MS" panose="030F0702030302020204" pitchFamily="66" charset="0"/>
              </a:rPr>
              <a:t>270</a:t>
            </a:r>
            <a:r>
              <a:rPr lang="en-US" sz="2800" dirty="0">
                <a:latin typeface="Comic Sans MS" panose="030F0702030302020204" pitchFamily="66" charset="0"/>
              </a:rPr>
              <a:t> cm</a:t>
            </a:r>
            <a:r>
              <a:rPr lang="hr-HR" sz="2800" baseline="30000" dirty="0">
                <a:latin typeface="Comic Sans MS" panose="030F0702030302020204" pitchFamily="66" charset="0"/>
              </a:rPr>
              <a:t>3</a:t>
            </a:r>
            <a:r>
              <a:rPr lang="hr-HR" sz="2800" dirty="0">
                <a:latin typeface="Comic Sans MS" panose="030F0702030302020204" pitchFamily="66" charset="0"/>
              </a:rPr>
              <a:t>, a=5 cm i c=3 cm.         </a:t>
            </a:r>
            <a:endParaRPr lang="en-US" sz="6000" baseline="30000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xmlns="" id="{64762E7D-83B5-4B0E-8997-038B917E33D0}"/>
              </a:ext>
            </a:extLst>
          </p:cNvPr>
          <p:cNvSpPr txBox="1"/>
          <p:nvPr/>
        </p:nvSpPr>
        <p:spPr>
          <a:xfrm>
            <a:off x="3272698" y="4232730"/>
            <a:ext cx="153256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800" dirty="0">
                <a:latin typeface="Comic Sans MS" panose="030F0702030302020204" pitchFamily="66" charset="0"/>
              </a:rPr>
              <a:t>/:15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6" name="Rezervirano mjesto sadržaja 2">
            <a:extLst>
              <a:ext uri="{FF2B5EF4-FFF2-40B4-BE49-F238E27FC236}">
                <a16:creationId xmlns:a16="http://schemas.microsoft.com/office/drawing/2014/main" xmlns="" id="{ED1D0EF1-19C8-4DCB-AEA0-4B5419A0FACE}"/>
              </a:ext>
            </a:extLst>
          </p:cNvPr>
          <p:cNvSpPr txBox="1">
            <a:spLocks/>
          </p:cNvSpPr>
          <p:nvPr/>
        </p:nvSpPr>
        <p:spPr>
          <a:xfrm>
            <a:off x="1615601" y="1783327"/>
            <a:ext cx="370941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V=</a:t>
            </a:r>
            <a:r>
              <a:rPr lang="hr-HR" dirty="0" err="1">
                <a:latin typeface="Comic Sans MS" panose="030F0702030302020204" pitchFamily="66" charset="0"/>
              </a:rPr>
              <a:t>abc</a:t>
            </a:r>
            <a:endParaRPr lang="hr-HR" baseline="300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270=5•b•3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270=15b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15b=270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b=18 cm</a:t>
            </a:r>
            <a:endParaRPr lang="hr-HR" baseline="30000" dirty="0">
              <a:latin typeface="Comic Sans MS" panose="030F0702030302020204" pitchFamily="66" charset="0"/>
            </a:endParaRPr>
          </a:p>
        </p:txBody>
      </p:sp>
      <p:pic>
        <p:nvPicPr>
          <p:cNvPr id="14" name="Slika 13" descr="Slika na kojoj se prikazuje tekst, atletska disciplina&#10;&#10;Opis je automatski generiran">
            <a:extLst>
              <a:ext uri="{FF2B5EF4-FFF2-40B4-BE49-F238E27FC236}">
                <a16:creationId xmlns:a16="http://schemas.microsoft.com/office/drawing/2014/main" xmlns="" id="{FC6CA506-A5C8-4433-861D-5C4D5F342F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673" y="1150223"/>
            <a:ext cx="5239481" cy="543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47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>
            <a:extLst>
              <a:ext uri="{FF2B5EF4-FFF2-40B4-BE49-F238E27FC236}">
                <a16:creationId xmlns:a16="http://schemas.microsoft.com/office/drawing/2014/main" xmlns="" id="{D30F5BE7-9F50-4547-B809-2F020E38BB67}"/>
              </a:ext>
            </a:extLst>
          </p:cNvPr>
          <p:cNvSpPr/>
          <p:nvPr/>
        </p:nvSpPr>
        <p:spPr>
          <a:xfrm>
            <a:off x="4910503" y="1809771"/>
            <a:ext cx="2526792" cy="484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xmlns="" id="{D1DC49C7-F7A0-4118-A4F5-80F775C6AEF7}"/>
              </a:ext>
            </a:extLst>
          </p:cNvPr>
          <p:cNvSpPr/>
          <p:nvPr/>
        </p:nvSpPr>
        <p:spPr>
          <a:xfrm>
            <a:off x="1615601" y="1783327"/>
            <a:ext cx="1182624" cy="484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0B0EE04-C15F-4EA2-B641-4B04A6643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>
                <a:latin typeface="Comic Sans MS" panose="030F0702030302020204" pitchFamily="66" charset="0"/>
              </a:rPr>
              <a:t>3</a:t>
            </a:r>
            <a:r>
              <a:rPr lang="en-US" sz="2800" dirty="0">
                <a:latin typeface="Comic Sans MS" panose="030F0702030302020204" pitchFamily="66" charset="0"/>
              </a:rPr>
              <a:t>. </a:t>
            </a:r>
            <a:r>
              <a:rPr lang="en-US" sz="2800" dirty="0" err="1">
                <a:latin typeface="Comic Sans MS" panose="030F0702030302020204" pitchFamily="66" charset="0"/>
              </a:rPr>
              <a:t>Izračunaj</a:t>
            </a:r>
            <a:r>
              <a:rPr lang="hr-HR" sz="2800" dirty="0">
                <a:latin typeface="Comic Sans MS" panose="030F0702030302020204" pitchFamily="66" charset="0"/>
              </a:rPr>
              <a:t> oplošje </a:t>
            </a:r>
            <a:r>
              <a:rPr lang="en-US" sz="2800" dirty="0">
                <a:latin typeface="Comic Sans MS" panose="030F0702030302020204" pitchFamily="66" charset="0"/>
              </a:rPr>
              <a:t>k</a:t>
            </a:r>
            <a:r>
              <a:rPr lang="hr-HR" sz="2800" dirty="0" err="1">
                <a:latin typeface="Comic Sans MS" panose="030F0702030302020204" pitchFamily="66" charset="0"/>
              </a:rPr>
              <a:t>vadra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koj</a:t>
            </a:r>
            <a:r>
              <a:rPr lang="hr-HR" sz="2800" dirty="0" err="1">
                <a:latin typeface="Comic Sans MS" panose="030F0702030302020204" pitchFamily="66" charset="0"/>
              </a:rPr>
              <a:t>emu</a:t>
            </a:r>
            <a:r>
              <a:rPr lang="en-US" sz="2800" dirty="0">
                <a:latin typeface="Comic Sans MS" panose="030F0702030302020204" pitchFamily="66" charset="0"/>
              </a:rPr>
              <a:t> je o</a:t>
            </a:r>
            <a:r>
              <a:rPr lang="hr-HR" sz="2800" dirty="0">
                <a:latin typeface="Comic Sans MS" panose="030F0702030302020204" pitchFamily="66" charset="0"/>
              </a:rPr>
              <a:t>bujam V</a:t>
            </a:r>
            <a:r>
              <a:rPr lang="en-US" sz="2800" dirty="0">
                <a:latin typeface="Comic Sans MS" panose="030F0702030302020204" pitchFamily="66" charset="0"/>
              </a:rPr>
              <a:t>=</a:t>
            </a:r>
            <a:r>
              <a:rPr lang="hr-HR" sz="2800" dirty="0">
                <a:latin typeface="Comic Sans MS" panose="030F0702030302020204" pitchFamily="66" charset="0"/>
              </a:rPr>
              <a:t>648</a:t>
            </a:r>
            <a:r>
              <a:rPr lang="en-US" sz="2800" dirty="0">
                <a:latin typeface="Comic Sans MS" panose="030F0702030302020204" pitchFamily="66" charset="0"/>
              </a:rPr>
              <a:t> cm</a:t>
            </a:r>
            <a:r>
              <a:rPr lang="hr-HR" sz="2800" baseline="30000" dirty="0">
                <a:latin typeface="Comic Sans MS" panose="030F0702030302020204" pitchFamily="66" charset="0"/>
              </a:rPr>
              <a:t>3</a:t>
            </a:r>
            <a:r>
              <a:rPr lang="hr-HR" sz="2800" dirty="0">
                <a:latin typeface="Comic Sans MS" panose="030F0702030302020204" pitchFamily="66" charset="0"/>
              </a:rPr>
              <a:t>, b=12 cm i c=9 cm.         </a:t>
            </a:r>
            <a:endParaRPr lang="en-US" sz="6000" baseline="30000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xmlns="" id="{64762E7D-83B5-4B0E-8997-038B917E33D0}"/>
              </a:ext>
            </a:extLst>
          </p:cNvPr>
          <p:cNvSpPr txBox="1"/>
          <p:nvPr/>
        </p:nvSpPr>
        <p:spPr>
          <a:xfrm>
            <a:off x="3263836" y="4146909"/>
            <a:ext cx="11588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800" dirty="0">
                <a:latin typeface="Comic Sans MS" panose="030F0702030302020204" pitchFamily="66" charset="0"/>
              </a:rPr>
              <a:t>/:108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6" name="Rezervirano mjesto sadržaja 2">
            <a:extLst>
              <a:ext uri="{FF2B5EF4-FFF2-40B4-BE49-F238E27FC236}">
                <a16:creationId xmlns:a16="http://schemas.microsoft.com/office/drawing/2014/main" xmlns="" id="{ED1D0EF1-19C8-4DCB-AEA0-4B5419A0FACE}"/>
              </a:ext>
            </a:extLst>
          </p:cNvPr>
          <p:cNvSpPr txBox="1">
            <a:spLocks/>
          </p:cNvSpPr>
          <p:nvPr/>
        </p:nvSpPr>
        <p:spPr>
          <a:xfrm>
            <a:off x="1541969" y="1690688"/>
            <a:ext cx="370941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V=</a:t>
            </a:r>
            <a:r>
              <a:rPr lang="hr-HR" dirty="0" err="1">
                <a:latin typeface="Comic Sans MS" panose="030F0702030302020204" pitchFamily="66" charset="0"/>
              </a:rPr>
              <a:t>abc</a:t>
            </a:r>
            <a:endParaRPr lang="hr-HR" baseline="300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648=a•12•9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648=108a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108a=648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a=6 cm</a:t>
            </a:r>
            <a:endParaRPr lang="hr-HR" baseline="30000" dirty="0">
              <a:latin typeface="Comic Sans MS" panose="030F0702030302020204" pitchFamily="66" charset="0"/>
            </a:endParaRPr>
          </a:p>
        </p:txBody>
      </p:sp>
      <p:pic>
        <p:nvPicPr>
          <p:cNvPr id="14" name="Slika 13" descr="Slika na kojoj se prikazuje tekst, atletska disciplina&#10;&#10;Opis je automatski generiran">
            <a:extLst>
              <a:ext uri="{FF2B5EF4-FFF2-40B4-BE49-F238E27FC236}">
                <a16:creationId xmlns:a16="http://schemas.microsoft.com/office/drawing/2014/main" xmlns="" id="{FC6CA506-A5C8-4433-861D-5C4D5F342F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299" y="1133446"/>
            <a:ext cx="3471701" cy="3597945"/>
          </a:xfrm>
          <a:prstGeom prst="rect">
            <a:avLst/>
          </a:prstGeom>
        </p:spPr>
      </p:pic>
      <p:sp>
        <p:nvSpPr>
          <p:cNvPr id="7" name="Rezervirano mjesto sadržaja 2">
            <a:extLst>
              <a:ext uri="{FF2B5EF4-FFF2-40B4-BE49-F238E27FC236}">
                <a16:creationId xmlns:a16="http://schemas.microsoft.com/office/drawing/2014/main" xmlns="" id="{EC6EBFF1-597D-4071-A9B3-660CD4A3CB64}"/>
              </a:ext>
            </a:extLst>
          </p:cNvPr>
          <p:cNvSpPr txBox="1">
            <a:spLocks/>
          </p:cNvSpPr>
          <p:nvPr/>
        </p:nvSpPr>
        <p:spPr>
          <a:xfrm>
            <a:off x="4890700" y="1690688"/>
            <a:ext cx="39525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O=2(</a:t>
            </a:r>
            <a:r>
              <a:rPr lang="hr-HR" dirty="0" err="1">
                <a:latin typeface="Comic Sans MS" panose="030F0702030302020204" pitchFamily="66" charset="0"/>
              </a:rPr>
              <a:t>ab+ac+bc</a:t>
            </a:r>
            <a:r>
              <a:rPr lang="hr-HR" dirty="0">
                <a:latin typeface="Comic Sans MS" panose="030F0702030302020204" pitchFamily="66" charset="0"/>
              </a:rPr>
              <a:t>)</a:t>
            </a:r>
            <a:endParaRPr lang="hr-HR" baseline="300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O=2(6•12 + 6•9 + 12•9)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O=2(72 + 54 + 108)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O=2•234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O=468 cm</a:t>
            </a:r>
            <a:r>
              <a:rPr lang="hr-HR" baseline="30000" dirty="0">
                <a:latin typeface="Comic Sans MS" panose="030F0702030302020204" pitchFamily="66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2671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>
            <a:extLst>
              <a:ext uri="{FF2B5EF4-FFF2-40B4-BE49-F238E27FC236}">
                <a16:creationId xmlns:a16="http://schemas.microsoft.com/office/drawing/2014/main" xmlns="" id="{D30F5BE7-9F50-4547-B809-2F020E38BB67}"/>
              </a:ext>
            </a:extLst>
          </p:cNvPr>
          <p:cNvSpPr/>
          <p:nvPr/>
        </p:nvSpPr>
        <p:spPr>
          <a:xfrm>
            <a:off x="1097542" y="1751048"/>
            <a:ext cx="2526792" cy="484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0B0EE04-C15F-4EA2-B641-4B04A6643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>
                <a:latin typeface="Comic Sans MS" panose="030F0702030302020204" pitchFamily="66" charset="0"/>
              </a:rPr>
              <a:t>4</a:t>
            </a:r>
            <a:r>
              <a:rPr lang="en-US" sz="2800" dirty="0">
                <a:latin typeface="Comic Sans MS" panose="030F0702030302020204" pitchFamily="66" charset="0"/>
              </a:rPr>
              <a:t>. </a:t>
            </a:r>
            <a:r>
              <a:rPr lang="en-US" sz="2800" dirty="0" err="1">
                <a:latin typeface="Comic Sans MS" panose="030F0702030302020204" pitchFamily="66" charset="0"/>
              </a:rPr>
              <a:t>Izračunaj</a:t>
            </a:r>
            <a:r>
              <a:rPr lang="hr-HR" sz="2800" dirty="0">
                <a:latin typeface="Comic Sans MS" panose="030F0702030302020204" pitchFamily="66" charset="0"/>
              </a:rPr>
              <a:t> nepoznatu duljinu brida </a:t>
            </a:r>
            <a:r>
              <a:rPr lang="en-US" sz="2800" dirty="0">
                <a:latin typeface="Comic Sans MS" panose="030F0702030302020204" pitchFamily="66" charset="0"/>
              </a:rPr>
              <a:t>k</a:t>
            </a:r>
            <a:r>
              <a:rPr lang="hr-HR" sz="2800" dirty="0" err="1">
                <a:latin typeface="Comic Sans MS" panose="030F0702030302020204" pitchFamily="66" charset="0"/>
              </a:rPr>
              <a:t>vadra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koj</a:t>
            </a:r>
            <a:r>
              <a:rPr lang="hr-HR" sz="2800" dirty="0" err="1">
                <a:latin typeface="Comic Sans MS" panose="030F0702030302020204" pitchFamily="66" charset="0"/>
              </a:rPr>
              <a:t>emu</a:t>
            </a:r>
            <a:r>
              <a:rPr lang="en-US" sz="2800" dirty="0">
                <a:latin typeface="Comic Sans MS" panose="030F0702030302020204" pitchFamily="66" charset="0"/>
              </a:rPr>
              <a:t> je </a:t>
            </a:r>
            <a:r>
              <a:rPr lang="hr-HR" sz="2800" dirty="0">
                <a:latin typeface="Comic Sans MS" panose="030F0702030302020204" pitchFamily="66" charset="0"/>
              </a:rPr>
              <a:t>oplošje O</a:t>
            </a:r>
            <a:r>
              <a:rPr lang="en-US" sz="2800" dirty="0">
                <a:latin typeface="Comic Sans MS" panose="030F0702030302020204" pitchFamily="66" charset="0"/>
              </a:rPr>
              <a:t>=</a:t>
            </a:r>
            <a:r>
              <a:rPr lang="hr-HR" sz="2800" dirty="0">
                <a:latin typeface="Comic Sans MS" panose="030F0702030302020204" pitchFamily="66" charset="0"/>
              </a:rPr>
              <a:t>214</a:t>
            </a:r>
            <a:r>
              <a:rPr lang="en-US" sz="2800" dirty="0">
                <a:latin typeface="Comic Sans MS" panose="030F0702030302020204" pitchFamily="66" charset="0"/>
              </a:rPr>
              <a:t> cm</a:t>
            </a:r>
            <a:r>
              <a:rPr lang="hr-HR" sz="2800" baseline="30000" dirty="0">
                <a:latin typeface="Comic Sans MS" panose="030F0702030302020204" pitchFamily="66" charset="0"/>
              </a:rPr>
              <a:t>3</a:t>
            </a:r>
            <a:r>
              <a:rPr lang="hr-HR" sz="2800" dirty="0">
                <a:latin typeface="Comic Sans MS" panose="030F0702030302020204" pitchFamily="66" charset="0"/>
              </a:rPr>
              <a:t>, a=7cm i b=5 cm.         </a:t>
            </a:r>
            <a:endParaRPr lang="en-US" sz="6000" baseline="30000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xmlns="" id="{64762E7D-83B5-4B0E-8997-038B917E33D0}"/>
              </a:ext>
            </a:extLst>
          </p:cNvPr>
          <p:cNvSpPr txBox="1"/>
          <p:nvPr/>
        </p:nvSpPr>
        <p:spPr>
          <a:xfrm>
            <a:off x="7080532" y="4786648"/>
            <a:ext cx="11549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800" dirty="0">
                <a:latin typeface="Comic Sans MS" panose="030F0702030302020204" pitchFamily="66" charset="0"/>
              </a:rPr>
              <a:t>/:24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pic>
        <p:nvPicPr>
          <p:cNvPr id="14" name="Slika 13" descr="Slika na kojoj se prikazuje tekst, atletska disciplina&#10;&#10;Opis je automatski generiran">
            <a:extLst>
              <a:ext uri="{FF2B5EF4-FFF2-40B4-BE49-F238E27FC236}">
                <a16:creationId xmlns:a16="http://schemas.microsoft.com/office/drawing/2014/main" xmlns="" id="{FC6CA506-A5C8-4433-861D-5C4D5F342F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299" y="1133446"/>
            <a:ext cx="3471701" cy="3597945"/>
          </a:xfrm>
          <a:prstGeom prst="rect">
            <a:avLst/>
          </a:prstGeom>
        </p:spPr>
      </p:pic>
      <p:sp>
        <p:nvSpPr>
          <p:cNvPr id="7" name="Rezervirano mjesto sadržaja 2">
            <a:extLst>
              <a:ext uri="{FF2B5EF4-FFF2-40B4-BE49-F238E27FC236}">
                <a16:creationId xmlns:a16="http://schemas.microsoft.com/office/drawing/2014/main" xmlns="" id="{EC6EBFF1-597D-4071-A9B3-660CD4A3CB64}"/>
              </a:ext>
            </a:extLst>
          </p:cNvPr>
          <p:cNvSpPr txBox="1">
            <a:spLocks/>
          </p:cNvSpPr>
          <p:nvPr/>
        </p:nvSpPr>
        <p:spPr>
          <a:xfrm>
            <a:off x="1097542" y="1634826"/>
            <a:ext cx="514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O=2(</a:t>
            </a:r>
            <a:r>
              <a:rPr lang="hr-HR" dirty="0" err="1">
                <a:latin typeface="Comic Sans MS" panose="030F0702030302020204" pitchFamily="66" charset="0"/>
              </a:rPr>
              <a:t>ab+ac+bc</a:t>
            </a:r>
            <a:r>
              <a:rPr lang="hr-HR" dirty="0">
                <a:latin typeface="Comic Sans MS" panose="030F0702030302020204" pitchFamily="66" charset="0"/>
              </a:rPr>
              <a:t>)</a:t>
            </a:r>
            <a:endParaRPr lang="hr-HR" baseline="300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214=2(7•5 + 7•c + 5•c)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214=2(35 + 7c + 5c)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214=2(35+12c)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latin typeface="Comic Sans MS" panose="030F0702030302020204" pitchFamily="66" charset="0"/>
              </a:rPr>
              <a:t>214=70+24c</a:t>
            </a:r>
          </a:p>
        </p:txBody>
      </p:sp>
      <p:cxnSp>
        <p:nvCxnSpPr>
          <p:cNvPr id="4" name="Ravni poveznik 3">
            <a:extLst>
              <a:ext uri="{FF2B5EF4-FFF2-40B4-BE49-F238E27FC236}">
                <a16:creationId xmlns:a16="http://schemas.microsoft.com/office/drawing/2014/main" xmlns="" id="{725BAA47-7D44-48E2-91BB-516A259F87F1}"/>
              </a:ext>
            </a:extLst>
          </p:cNvPr>
          <p:cNvCxnSpPr/>
          <p:nvPr/>
        </p:nvCxnSpPr>
        <p:spPr>
          <a:xfrm>
            <a:off x="2897688" y="3810495"/>
            <a:ext cx="1543575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TekstniOkvir 9">
            <a:extLst>
              <a:ext uri="{FF2B5EF4-FFF2-40B4-BE49-F238E27FC236}">
                <a16:creationId xmlns:a16="http://schemas.microsoft.com/office/drawing/2014/main" xmlns="" id="{29244250-58A8-4BBF-8F8E-D0388F13E260}"/>
              </a:ext>
            </a:extLst>
          </p:cNvPr>
          <p:cNvSpPr txBox="1"/>
          <p:nvPr/>
        </p:nvSpPr>
        <p:spPr>
          <a:xfrm>
            <a:off x="5546289" y="2960389"/>
            <a:ext cx="2204450" cy="3037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sz="28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r-HR" sz="2800" dirty="0">
                <a:latin typeface="Comic Sans MS" panose="030F0702030302020204" pitchFamily="66" charset="0"/>
              </a:rPr>
              <a:t>70+24c=214</a:t>
            </a:r>
          </a:p>
          <a:p>
            <a:pPr>
              <a:lnSpc>
                <a:spcPct val="150000"/>
              </a:lnSpc>
            </a:pPr>
            <a:r>
              <a:rPr lang="hr-HR" sz="2800" dirty="0">
                <a:latin typeface="Comic Sans MS" panose="030F0702030302020204" pitchFamily="66" charset="0"/>
              </a:rPr>
              <a:t>24c=214-70</a:t>
            </a:r>
          </a:p>
          <a:p>
            <a:pPr>
              <a:lnSpc>
                <a:spcPct val="150000"/>
              </a:lnSpc>
            </a:pPr>
            <a:r>
              <a:rPr lang="hr-HR" sz="2800" dirty="0">
                <a:latin typeface="Comic Sans MS" panose="030F0702030302020204" pitchFamily="66" charset="0"/>
              </a:rPr>
              <a:t>24c=144 </a:t>
            </a:r>
          </a:p>
          <a:p>
            <a:pPr>
              <a:lnSpc>
                <a:spcPct val="150000"/>
              </a:lnSpc>
            </a:pPr>
            <a:r>
              <a:rPr lang="hr-HR" sz="2800" dirty="0">
                <a:latin typeface="Comic Sans MS" panose="030F0702030302020204" pitchFamily="66" charset="0"/>
              </a:rPr>
              <a:t>c=6 cm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3" name="Luk 12">
            <a:extLst>
              <a:ext uri="{FF2B5EF4-FFF2-40B4-BE49-F238E27FC236}">
                <a16:creationId xmlns:a16="http://schemas.microsoft.com/office/drawing/2014/main" xmlns="" id="{39D0F8EC-2E34-4278-BE9E-81BFC799255A}"/>
              </a:ext>
            </a:extLst>
          </p:cNvPr>
          <p:cNvSpPr/>
          <p:nvPr/>
        </p:nvSpPr>
        <p:spPr>
          <a:xfrm rot="10800000" flipV="1">
            <a:off x="2063827" y="4042199"/>
            <a:ext cx="594222" cy="262221"/>
          </a:xfrm>
          <a:prstGeom prst="arc">
            <a:avLst>
              <a:gd name="adj1" fmla="val 11133776"/>
              <a:gd name="adj2" fmla="val 0"/>
            </a:avLst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uk 14">
            <a:extLst>
              <a:ext uri="{FF2B5EF4-FFF2-40B4-BE49-F238E27FC236}">
                <a16:creationId xmlns:a16="http://schemas.microsoft.com/office/drawing/2014/main" xmlns="" id="{5E832E49-B8F6-48D1-B293-AB9E96649F07}"/>
              </a:ext>
            </a:extLst>
          </p:cNvPr>
          <p:cNvSpPr/>
          <p:nvPr/>
        </p:nvSpPr>
        <p:spPr>
          <a:xfrm rot="10800000" flipV="1">
            <a:off x="2063826" y="3930874"/>
            <a:ext cx="1182848" cy="484869"/>
          </a:xfrm>
          <a:prstGeom prst="arc">
            <a:avLst>
              <a:gd name="adj1" fmla="val 11133776"/>
              <a:gd name="adj2" fmla="val 0"/>
            </a:avLst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56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072605" y="836712"/>
            <a:ext cx="8229600" cy="11849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sz="2000"/>
              <a:t>	</a:t>
            </a:r>
            <a:r>
              <a:rPr lang="hr-HR" sz="4400"/>
              <a:t>Autorica prezentacije:</a:t>
            </a:r>
            <a:endParaRPr lang="hr-HR" sz="4400" dirty="0"/>
          </a:p>
          <a:p>
            <a:endParaRPr lang="hr-HR" sz="2000" dirty="0"/>
          </a:p>
          <a:p>
            <a:endParaRPr lang="hr-HR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05769" y="1916832"/>
            <a:ext cx="8229600" cy="11849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2"/>
              <a:buNone/>
            </a:pPr>
            <a:r>
              <a:rPr lang="hr-HR" sz="5400" dirty="0"/>
              <a:t>Tea </a:t>
            </a:r>
            <a:r>
              <a:rPr lang="hr-HR" sz="5400" dirty="0" err="1"/>
              <a:t>Bašković</a:t>
            </a:r>
            <a:endParaRPr lang="hr-HR" sz="5400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103115" y="3293368"/>
            <a:ext cx="8229600" cy="1728192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hr-HR" sz="2800" dirty="0"/>
              <a:t>Najtoplije zahvaljujem kolegici </a:t>
            </a:r>
            <a:r>
              <a:rPr lang="hr-HR" sz="2800"/>
              <a:t>Bašković</a:t>
            </a:r>
            <a:endParaRPr lang="hr-HR" sz="2800" dirty="0"/>
          </a:p>
          <a:p>
            <a:pPr algn="ctr">
              <a:buFont typeface="Wingdings 2"/>
              <a:buNone/>
            </a:pPr>
            <a:r>
              <a:rPr lang="hr-HR" sz="2800" dirty="0"/>
              <a:t>na </a:t>
            </a:r>
            <a:r>
              <a:rPr lang="hr-HR" sz="2800"/>
              <a:t>slanju </a:t>
            </a:r>
            <a:r>
              <a:rPr lang="hr-HR" sz="2800" smtClean="0"/>
              <a:t>prezentacije</a:t>
            </a:r>
            <a:endParaRPr lang="hr-HR" sz="2800" dirty="0"/>
          </a:p>
          <a:p>
            <a:pPr algn="ctr">
              <a:buFont typeface="Wingdings 2"/>
              <a:buNone/>
            </a:pPr>
            <a:r>
              <a:rPr lang="hr-HR" sz="2800" dirty="0"/>
              <a:t>i na dozvoli </a:t>
            </a:r>
            <a:r>
              <a:rPr lang="hr-HR" sz="2800"/>
              <a:t>da </a:t>
            </a:r>
            <a:r>
              <a:rPr lang="hr-HR" sz="2800" smtClean="0"/>
              <a:t>ju </a:t>
            </a:r>
            <a:r>
              <a:rPr lang="hr-HR" sz="2800" dirty="0"/>
              <a:t>objavim </a:t>
            </a:r>
            <a:br>
              <a:rPr lang="hr-HR" sz="2800" dirty="0"/>
            </a:br>
            <a:r>
              <a:rPr lang="hr-HR" sz="2800" dirty="0"/>
              <a:t>na svojim web stranicama.</a:t>
            </a:r>
            <a:endParaRPr lang="hr-HR" sz="5400" dirty="0"/>
          </a:p>
          <a:p>
            <a:endParaRPr lang="hr-HR" sz="2800" dirty="0"/>
          </a:p>
          <a:p>
            <a:endParaRPr lang="hr-HR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50496" y="5157192"/>
            <a:ext cx="4176464" cy="128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buNone/>
            </a:pPr>
            <a:r>
              <a:rPr lang="hr-HR" sz="2000"/>
              <a:t>Antonija Horvatek</a:t>
            </a:r>
            <a:br>
              <a:rPr lang="hr-HR" sz="2000"/>
            </a:br>
            <a:r>
              <a:rPr lang="hr-HR" sz="2400">
                <a:latin typeface="Brush Script MT"/>
                <a:ea typeface="Calibri"/>
                <a:cs typeface="Times New Roman"/>
              </a:rPr>
              <a:t>Matematika na dlanu</a:t>
            </a:r>
            <a:br>
              <a:rPr lang="hr-HR" sz="2400">
                <a:latin typeface="Brush Script MT"/>
                <a:ea typeface="Calibri"/>
                <a:cs typeface="Times New Roman"/>
              </a:rPr>
            </a:br>
            <a:r>
              <a:rPr lang="hr-HR" sz="1800" i="1" u="sng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http://www.antonija-horvatek.from.hr/</a:t>
            </a:r>
            <a:r>
              <a:rPr lang="hr-HR" sz="1800" i="1">
                <a:latin typeface="Calibri"/>
                <a:ea typeface="Calibri"/>
                <a:cs typeface="Times New Roman"/>
              </a:rPr>
              <a:t> </a:t>
            </a:r>
            <a:endParaRPr lang="hr-HR" sz="1800"/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85209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uiExpand="1" build="p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257</Words>
  <Application>Microsoft Office PowerPoint</Application>
  <PresentationFormat>Prilagođeno</PresentationFormat>
  <Paragraphs>69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Office Theme</vt:lpstr>
      <vt:lpstr>KOCKA I KVADAR Složeniji zadaci</vt:lpstr>
      <vt:lpstr>1. Izračunaj duljinu brida kocke kojoj je oplošje:  a) O=726 cm2</vt:lpstr>
      <vt:lpstr>2. Izračunaj obujam kocke kojoj je oplošje O=270 cm2.            </vt:lpstr>
      <vt:lpstr>3. Izračunaj nepoznatu duljinu brida kvadra kojemu je obujam V=270 cm3, a=5 cm i c=3 cm.         </vt:lpstr>
      <vt:lpstr>3. Izračunaj oplošje kvadra kojemu je obujam V=648 cm3, b=12 cm i c=9 cm.         </vt:lpstr>
      <vt:lpstr>4. Izračunaj nepoznatu duljinu brida kvadra kojemu je oplošje O=214 cm3, a=7cm i b=5 cm.         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Transformacije formula (kocka i kvadar)</dc:title>
  <dc:creator>Tea Bašković</dc:creator>
  <cp:lastModifiedBy>Antonija Horvatek</cp:lastModifiedBy>
  <cp:revision>12</cp:revision>
  <dcterms:created xsi:type="dcterms:W3CDTF">2021-04-27T10:26:00Z</dcterms:created>
  <dcterms:modified xsi:type="dcterms:W3CDTF">2021-05-18T15:55:59Z</dcterms:modified>
</cp:coreProperties>
</file>