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3"/>
  </p:notesMasterIdLst>
  <p:sldIdLst>
    <p:sldId id="256" r:id="rId2"/>
    <p:sldId id="257" r:id="rId3"/>
    <p:sldId id="281" r:id="rId4"/>
    <p:sldId id="282" r:id="rId5"/>
    <p:sldId id="258" r:id="rId6"/>
    <p:sldId id="262" r:id="rId7"/>
    <p:sldId id="259" r:id="rId8"/>
    <p:sldId id="263" r:id="rId9"/>
    <p:sldId id="264" r:id="rId10"/>
    <p:sldId id="283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3792" autoAdjust="0"/>
  </p:normalViewPr>
  <p:slideViewPr>
    <p:cSldViewPr snapToGrid="0">
      <p:cViewPr varScale="1">
        <p:scale>
          <a:sx n="79" d="100"/>
          <a:sy n="79" d="100"/>
        </p:scale>
        <p:origin x="-739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CF15-F281-4E59-82E0-26C872607ED5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FDF29-DA67-45EE-BAEC-6D2A618A9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5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FDF29-DA67-45EE-BAEC-6D2A618A92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38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FDF29-DA67-45EE-BAEC-6D2A618A92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1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5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8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6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4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9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6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3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D75D4-5318-4201-87EC-21904523E4C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76820-7836-4FAC-988A-B8F58EFA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0.png"/><Relationship Id="rId4" Type="http://schemas.openxmlformats.org/officeDocument/2006/relationships/image" Target="../media/image2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xmlns="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xmlns="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xmlns="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xmlns="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xmlns="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xmlns="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xmlns="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xmlns="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xmlns="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xmlns="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xmlns="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xmlns="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xmlns="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xmlns="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xmlns="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2" name="Oval 32">
            <a:extLst>
              <a:ext uri="{FF2B5EF4-FFF2-40B4-BE49-F238E27FC236}">
                <a16:creationId xmlns:a16="http://schemas.microsoft.com/office/drawing/2014/main" xmlns="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75132C-F65D-499C-887D-A7A78ECEA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415190"/>
            <a:ext cx="6959446" cy="1662475"/>
          </a:xfrm>
        </p:spPr>
        <p:txBody>
          <a:bodyPr>
            <a:normAutofit/>
          </a:bodyPr>
          <a:lstStyle/>
          <a:p>
            <a:r>
              <a:rPr lang="hr-HR" sz="4800" dirty="0">
                <a:solidFill>
                  <a:srgbClr val="FFFFFF"/>
                </a:solidFill>
              </a:rPr>
              <a:t>Pravilna četverostrana prizma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heckmate in a chess game">
            <a:extLst>
              <a:ext uri="{FF2B5EF4-FFF2-40B4-BE49-F238E27FC236}">
                <a16:creationId xmlns:a16="http://schemas.microsoft.com/office/drawing/2014/main" xmlns="" id="{7EE0BA83-E03E-48D2-9955-69FF30F854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72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3A72637-CDE7-4FA6-8C96-BBBA5DCD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hr-HR" sz="4000" b="1" dirty="0"/>
              <a:t>Rješenja zadataka za vježbu</a:t>
            </a:r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xmlns="" id="{81D793F6-A22D-4C28-9F11-254FB08E8D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31610" y="2434201"/>
                <a:ext cx="3822189" cy="3742762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hr-HR" sz="2000" dirty="0"/>
                  <a:t>O=144 cm</a:t>
                </a:r>
                <a:r>
                  <a:rPr lang="hr-HR" sz="2000" baseline="30000" dirty="0"/>
                  <a:t>2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000" dirty="0"/>
                  <a:t>O=(66+112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/>
                  <a:t>) cm</a:t>
                </a:r>
                <a:r>
                  <a:rPr lang="hr-HR" sz="2000" baseline="30000" dirty="0"/>
                  <a:t>2</a:t>
                </a:r>
                <a:endParaRPr lang="hr-HR" sz="20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000" dirty="0"/>
                  <a:t>V=224 cm</a:t>
                </a:r>
                <a:r>
                  <a:rPr lang="hr-HR" sz="2000" baseline="30000" dirty="0"/>
                  <a:t>3</a:t>
                </a:r>
                <a:endParaRPr lang="hr-HR" sz="20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000" dirty="0"/>
                  <a:t>V=784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/>
                  <a:t>cm</a:t>
                </a:r>
                <a:r>
                  <a:rPr lang="hr-HR" sz="2000" baseline="30000" dirty="0"/>
                  <a:t>3</a:t>
                </a:r>
                <a:endParaRPr lang="hr-HR" sz="20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000" dirty="0"/>
                  <a:t> O=1792 cm</a:t>
                </a:r>
                <a:r>
                  <a:rPr lang="hr-HR" sz="2000" baseline="30000" dirty="0"/>
                  <a:t>2</a:t>
                </a:r>
                <a:endParaRPr lang="hr-HR" sz="2000" dirty="0"/>
              </a:p>
              <a:p>
                <a:pPr marL="0" indent="0">
                  <a:buNone/>
                </a:pPr>
                <a:r>
                  <a:rPr lang="hr-HR" sz="2000" dirty="0"/>
                  <a:t>          V=5120 cm</a:t>
                </a:r>
                <a:r>
                  <a:rPr lang="hr-HR" sz="2000" baseline="30000" dirty="0"/>
                  <a:t>3</a:t>
                </a:r>
                <a:endParaRPr lang="hr-HR" sz="2000" dirty="0"/>
              </a:p>
              <a:p>
                <a:pPr marL="514350" indent="-514350">
                  <a:buFont typeface="+mj-lt"/>
                  <a:buAutoNum type="arabicPeriod"/>
                </a:pPr>
                <a:endParaRPr lang="hr-HR" sz="2000" dirty="0"/>
              </a:p>
              <a:p>
                <a:pPr marL="514350" indent="-514350">
                  <a:buFont typeface="+mj-lt"/>
                  <a:buAutoNum type="arabicPeriod"/>
                </a:pPr>
                <a:endParaRPr lang="hr-HR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Rezervirano mjesto sadržaja 2">
                <a:extLst>
                  <a:ext uri="{FF2B5EF4-FFF2-40B4-BE49-F238E27FC236}">
                    <a16:creationId xmlns:a16="http://schemas.microsoft.com/office/drawing/2014/main" id="{81D793F6-A22D-4C28-9F11-254FB08E8D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31610" y="2434201"/>
                <a:ext cx="3822189" cy="3742762"/>
              </a:xfrm>
              <a:blipFill>
                <a:blip r:embed="rId3"/>
                <a:stretch>
                  <a:fillRect l="-1757" t="-1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1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72605" y="836712"/>
            <a:ext cx="8229600" cy="1184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000"/>
              <a:t>	</a:t>
            </a:r>
            <a:r>
              <a:rPr lang="hr-HR" sz="4400"/>
              <a:t>Autorica prezentacije:</a:t>
            </a:r>
            <a:endParaRPr lang="hr-HR" sz="44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5769" y="1916832"/>
            <a:ext cx="8229600" cy="11849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sz="5400" dirty="0"/>
              <a:t>Tea </a:t>
            </a:r>
            <a:r>
              <a:rPr lang="hr-HR" sz="5400" dirty="0" err="1"/>
              <a:t>Bašković</a:t>
            </a:r>
            <a:endParaRPr lang="hr-HR" sz="54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03115" y="3293368"/>
            <a:ext cx="8229600" cy="17281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sz="2800" dirty="0"/>
              <a:t>Najtoplije zahvaljujem kolegici </a:t>
            </a:r>
            <a:r>
              <a:rPr lang="hr-HR" sz="2800" dirty="0" err="1"/>
              <a:t>Bašković</a:t>
            </a:r>
            <a:endParaRPr lang="hr-HR" sz="2800" dirty="0"/>
          </a:p>
          <a:p>
            <a:pPr algn="ctr">
              <a:buFont typeface="Wingdings 2"/>
              <a:buNone/>
            </a:pPr>
            <a:r>
              <a:rPr lang="hr-HR" sz="2800" dirty="0"/>
              <a:t>na slanju prezentacije</a:t>
            </a:r>
          </a:p>
          <a:p>
            <a:pPr algn="ctr">
              <a:buFont typeface="Wingdings 2"/>
              <a:buNone/>
            </a:pPr>
            <a:r>
              <a:rPr lang="hr-HR" sz="2800" dirty="0"/>
              <a:t>i na dozvoli da materijale objavim </a:t>
            </a:r>
            <a:br>
              <a:rPr lang="hr-HR" sz="2800" dirty="0"/>
            </a:br>
            <a:r>
              <a:rPr lang="hr-HR" sz="2800" dirty="0"/>
              <a:t>na svojim web stranicama.</a:t>
            </a:r>
            <a:endParaRPr lang="hr-HR" sz="54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0496" y="5157192"/>
            <a:ext cx="4176464" cy="128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None/>
            </a:pPr>
            <a:r>
              <a:rPr lang="hr-HR" sz="2000"/>
              <a:t>Antonija Horvatek</a:t>
            </a:r>
            <a:br>
              <a:rPr lang="hr-HR" sz="2000"/>
            </a:br>
            <a:r>
              <a:rPr lang="hr-HR" sz="2400">
                <a:latin typeface="Brush Script MT"/>
                <a:ea typeface="Calibri"/>
                <a:cs typeface="Times New Roman"/>
              </a:rPr>
              <a:t>Matematika na dlanu</a:t>
            </a:r>
            <a:br>
              <a:rPr lang="hr-HR" sz="2400">
                <a:latin typeface="Brush Script MT"/>
                <a:ea typeface="Calibri"/>
                <a:cs typeface="Times New Roman"/>
              </a:rPr>
            </a:br>
            <a:r>
              <a:rPr lang="hr-HR" sz="1800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http://www.antonija-horvatek.from.hr/</a:t>
            </a:r>
            <a:r>
              <a:rPr lang="hr-HR" sz="1800" i="1">
                <a:latin typeface="Calibri"/>
                <a:ea typeface="Calibri"/>
                <a:cs typeface="Times New Roman"/>
              </a:rPr>
              <a:t> </a:t>
            </a:r>
            <a:endParaRPr lang="hr-HR" sz="180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85209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uiExpand="1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AFF17-1B17-4346-82CD-EF7F580A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5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Prizme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1C5E57-5778-460E-98E6-35528AB5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36900"/>
          </a:xfrm>
        </p:spPr>
        <p:txBody>
          <a:bodyPr/>
          <a:lstStyle/>
          <a:p>
            <a:r>
              <a:rPr lang="hr-HR" dirty="0"/>
              <a:t>Prizma je geometrijsko _______ omeđena s dva sukladna __________ i nekim brojem  ____________.</a:t>
            </a:r>
          </a:p>
          <a:p>
            <a:r>
              <a:rPr lang="hr-HR" dirty="0"/>
              <a:t>Mnogokuti se nazivaju ________, a paralelogrami ___________.</a:t>
            </a:r>
          </a:p>
          <a:p>
            <a:r>
              <a:rPr lang="hr-HR" dirty="0"/>
              <a:t>Sve pobočke zajedno čine ________ prizme.</a:t>
            </a:r>
          </a:p>
          <a:p>
            <a:r>
              <a:rPr lang="hr-HR" dirty="0"/>
              <a:t>Ako su pobočke ___________, prizma se naziva uspravna.</a:t>
            </a:r>
          </a:p>
          <a:p>
            <a:r>
              <a:rPr lang="hr-HR" dirty="0"/>
              <a:t>Ako je baza _______ mnogokut, prizma se naziva pravilna.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80C2314-A488-486E-AD62-808A6AF69221}"/>
              </a:ext>
            </a:extLst>
          </p:cNvPr>
          <p:cNvSpPr txBox="1"/>
          <p:nvPr/>
        </p:nvSpPr>
        <p:spPr>
          <a:xfrm>
            <a:off x="5638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1D6EA96-E9FB-460A-B877-AF39310BE85F}"/>
              </a:ext>
            </a:extLst>
          </p:cNvPr>
          <p:cNvSpPr txBox="1"/>
          <p:nvPr/>
        </p:nvSpPr>
        <p:spPr>
          <a:xfrm>
            <a:off x="9458324" y="1704976"/>
            <a:ext cx="202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mnogokuta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127CDE-6864-4C50-9533-35600984A92F}"/>
              </a:ext>
            </a:extLst>
          </p:cNvPr>
          <p:cNvSpPr txBox="1"/>
          <p:nvPr/>
        </p:nvSpPr>
        <p:spPr>
          <a:xfrm>
            <a:off x="4691062" y="170497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tijelo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34D026A-A4AB-43B3-A359-D5E776AE8AC0}"/>
              </a:ext>
            </a:extLst>
          </p:cNvPr>
          <p:cNvSpPr txBox="1"/>
          <p:nvPr/>
        </p:nvSpPr>
        <p:spPr>
          <a:xfrm>
            <a:off x="3362325" y="2126646"/>
            <a:ext cx="2276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paralelograma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B8F99F1-1B02-4940-AADF-4BDB9C154CEE}"/>
              </a:ext>
            </a:extLst>
          </p:cNvPr>
          <p:cNvSpPr txBox="1"/>
          <p:nvPr/>
        </p:nvSpPr>
        <p:spPr>
          <a:xfrm>
            <a:off x="4791075" y="259969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baze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7B79A4B-C566-472D-AA2E-316454102689}"/>
              </a:ext>
            </a:extLst>
          </p:cNvPr>
          <p:cNvSpPr txBox="1"/>
          <p:nvPr/>
        </p:nvSpPr>
        <p:spPr>
          <a:xfrm>
            <a:off x="8677273" y="2599695"/>
            <a:ext cx="1762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pobočke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39A4BB0-421E-41EF-BEF8-D282EB0A6AE6}"/>
              </a:ext>
            </a:extLst>
          </p:cNvPr>
          <p:cNvSpPr txBox="1"/>
          <p:nvPr/>
        </p:nvSpPr>
        <p:spPr>
          <a:xfrm>
            <a:off x="5019674" y="3122915"/>
            <a:ext cx="137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pobočje</a:t>
            </a:r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DD69FBD-2032-40E4-9209-195B66D89798}"/>
              </a:ext>
            </a:extLst>
          </p:cNvPr>
          <p:cNvSpPr txBox="1"/>
          <p:nvPr/>
        </p:nvSpPr>
        <p:spPr>
          <a:xfrm>
            <a:off x="3486150" y="3673450"/>
            <a:ext cx="2028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pravokutnici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BC38B12-6C2D-4AC0-A3A2-51C3B93CA915}"/>
              </a:ext>
            </a:extLst>
          </p:cNvPr>
          <p:cNvSpPr txBox="1"/>
          <p:nvPr/>
        </p:nvSpPr>
        <p:spPr>
          <a:xfrm>
            <a:off x="2800350" y="419667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pravilan</a:t>
            </a:r>
            <a:endParaRPr lang="en-US" sz="2800" dirty="0"/>
          </a:p>
        </p:txBody>
      </p:sp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xmlns="" id="{B23D038B-E123-42FC-9B14-876C4FB9BC1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650" y="3759519"/>
            <a:ext cx="2735263" cy="308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4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EDC436-C62F-4F04-8ABD-5ADC71D8A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84215"/>
            <a:ext cx="4818888" cy="8451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Osnovni</a:t>
            </a:r>
            <a:r>
              <a:rPr lang="en-US" sz="5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pojmovi</a:t>
            </a:r>
            <a:endParaRPr lang="en-US" sz="5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xmlns="" id="{B9955844-7157-4A5E-9A10-504A716CF9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338" y="640080"/>
            <a:ext cx="4936388" cy="55778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9D6EAD-E2FB-49F9-9718-724E201CFDBF}"/>
              </a:ext>
            </a:extLst>
          </p:cNvPr>
          <p:cNvSpPr txBox="1"/>
          <p:nvPr/>
        </p:nvSpPr>
        <p:spPr>
          <a:xfrm>
            <a:off x="8499686" y="599474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6">
            <a:extLst>
              <a:ext uri="{FF2B5EF4-FFF2-40B4-BE49-F238E27FC236}">
                <a16:creationId xmlns:a16="http://schemas.microsoft.com/office/drawing/2014/main" xmlns="" id="{8F78E499-5CC2-463A-BAFC-3FA034ED0C5C}"/>
              </a:ext>
            </a:extLst>
          </p:cNvPr>
          <p:cNvSpPr txBox="1"/>
          <p:nvPr/>
        </p:nvSpPr>
        <p:spPr>
          <a:xfrm>
            <a:off x="7572445" y="6025525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osnovni brid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xmlns="" id="{FE1357A3-EF1A-4B49-85B2-844B3BE7236F}"/>
              </a:ext>
            </a:extLst>
          </p:cNvPr>
          <p:cNvSpPr txBox="1"/>
          <p:nvPr/>
        </p:nvSpPr>
        <p:spPr>
          <a:xfrm>
            <a:off x="11201702" y="200117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0643D86A-4160-4B2E-9C61-EF8978EFD704}"/>
              </a:ext>
            </a:extLst>
          </p:cNvPr>
          <p:cNvSpPr txBox="1"/>
          <p:nvPr/>
        </p:nvSpPr>
        <p:spPr>
          <a:xfrm>
            <a:off x="10897356" y="1570288"/>
            <a:ext cx="11015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bočni</a:t>
            </a:r>
          </a:p>
          <a:p>
            <a:pPr algn="ctr"/>
            <a:r>
              <a:rPr lang="hr-HR" sz="3200" dirty="0">
                <a:solidFill>
                  <a:srgbClr val="FF0000"/>
                </a:solidFill>
              </a:rPr>
              <a:t>brid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xmlns="" id="{67924BBE-27D9-42A5-8A46-865A6A2A9AA8}"/>
              </a:ext>
            </a:extLst>
          </p:cNvPr>
          <p:cNvSpPr txBox="1"/>
          <p:nvPr/>
        </p:nvSpPr>
        <p:spPr>
          <a:xfrm>
            <a:off x="5706148" y="4692421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72C9745E-F1EC-4B7C-A697-37A74114D5D4}"/>
              </a:ext>
            </a:extLst>
          </p:cNvPr>
          <p:cNvSpPr txBox="1"/>
          <p:nvPr/>
        </p:nvSpPr>
        <p:spPr>
          <a:xfrm>
            <a:off x="5039939" y="4588116"/>
            <a:ext cx="13324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visina</a:t>
            </a:r>
          </a:p>
          <a:p>
            <a:pPr algn="ctr"/>
            <a:r>
              <a:rPr lang="hr-HR" sz="3200" dirty="0">
                <a:solidFill>
                  <a:srgbClr val="FF0000"/>
                </a:solidFill>
              </a:rPr>
              <a:t>prizme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1" name="TextBox 6">
            <a:extLst>
              <a:ext uri="{FF2B5EF4-FFF2-40B4-BE49-F238E27FC236}">
                <a16:creationId xmlns:a16="http://schemas.microsoft.com/office/drawing/2014/main" xmlns="" id="{143FDA5E-FE1C-4975-9F7E-E56FE092742A}"/>
              </a:ext>
            </a:extLst>
          </p:cNvPr>
          <p:cNvSpPr txBox="1"/>
          <p:nvPr/>
        </p:nvSpPr>
        <p:spPr>
          <a:xfrm>
            <a:off x="11448148" y="58852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6">
            <a:extLst>
              <a:ext uri="{FF2B5EF4-FFF2-40B4-BE49-F238E27FC236}">
                <a16:creationId xmlns:a16="http://schemas.microsoft.com/office/drawing/2014/main" xmlns="" id="{8C1218AA-939C-4651-AA34-02E807B34C49}"/>
              </a:ext>
            </a:extLst>
          </p:cNvPr>
          <p:cNvSpPr txBox="1"/>
          <p:nvPr/>
        </p:nvSpPr>
        <p:spPr>
          <a:xfrm>
            <a:off x="11180710" y="504997"/>
            <a:ext cx="950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baza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6">
            <a:extLst>
              <a:ext uri="{FF2B5EF4-FFF2-40B4-BE49-F238E27FC236}">
                <a16:creationId xmlns:a16="http://schemas.microsoft.com/office/drawing/2014/main" xmlns="" id="{5F341D71-C802-489E-8B70-0A1F0E13331F}"/>
              </a:ext>
            </a:extLst>
          </p:cNvPr>
          <p:cNvSpPr txBox="1"/>
          <p:nvPr/>
        </p:nvSpPr>
        <p:spPr>
          <a:xfrm>
            <a:off x="5706148" y="2374189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6760F8C8-7F93-4C13-B15C-2484A0C15425}"/>
              </a:ext>
            </a:extLst>
          </p:cNvPr>
          <p:cNvSpPr txBox="1"/>
          <p:nvPr/>
        </p:nvSpPr>
        <p:spPr>
          <a:xfrm>
            <a:off x="4823251" y="2238711"/>
            <a:ext cx="15995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 err="1">
                <a:solidFill>
                  <a:srgbClr val="FF0000"/>
                </a:solidFill>
              </a:rPr>
              <a:t>pobočka</a:t>
            </a:r>
            <a:endParaRPr lang="hr-HR" sz="3200" dirty="0">
              <a:solidFill>
                <a:srgbClr val="FF0000"/>
              </a:solidFill>
            </a:endParaRPr>
          </a:p>
          <a:p>
            <a:pPr algn="ctr"/>
            <a:r>
              <a:rPr lang="hr-HR" sz="3200" dirty="0">
                <a:solidFill>
                  <a:srgbClr val="FF0000"/>
                </a:solidFill>
              </a:rPr>
              <a:t>(jedna)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7046D945-639E-4658-B5E7-55F71A3EEDE6}"/>
              </a:ext>
            </a:extLst>
          </p:cNvPr>
          <p:cNvSpPr txBox="1"/>
          <p:nvPr/>
        </p:nvSpPr>
        <p:spPr>
          <a:xfrm>
            <a:off x="592432" y="2112579"/>
            <a:ext cx="36585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Sve pobočke zajedno</a:t>
            </a:r>
          </a:p>
          <a:p>
            <a:r>
              <a:rPr lang="hr-HR" sz="3200" dirty="0">
                <a:solidFill>
                  <a:srgbClr val="FF0000"/>
                </a:solidFill>
              </a:rPr>
              <a:t>čine ________.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E8CEA0A8-41F0-4285-B595-23AEBD77A989}"/>
              </a:ext>
            </a:extLst>
          </p:cNvPr>
          <p:cNvSpPr txBox="1"/>
          <p:nvPr/>
        </p:nvSpPr>
        <p:spPr>
          <a:xfrm>
            <a:off x="1545026" y="2556015"/>
            <a:ext cx="1524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 err="1">
                <a:solidFill>
                  <a:srgbClr val="FF0000"/>
                </a:solidFill>
              </a:rPr>
              <a:t>pobočje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Prostoručno: oblik 27">
            <a:extLst>
              <a:ext uri="{FF2B5EF4-FFF2-40B4-BE49-F238E27FC236}">
                <a16:creationId xmlns:a16="http://schemas.microsoft.com/office/drawing/2014/main" xmlns="" id="{7F277E3D-4043-4A8B-A1FC-4DE817F60960}"/>
              </a:ext>
            </a:extLst>
          </p:cNvPr>
          <p:cNvSpPr/>
          <p:nvPr/>
        </p:nvSpPr>
        <p:spPr>
          <a:xfrm>
            <a:off x="7559040" y="1844040"/>
            <a:ext cx="1996440" cy="3888000"/>
          </a:xfrm>
          <a:custGeom>
            <a:avLst/>
            <a:gdLst>
              <a:gd name="connsiteX0" fmla="*/ 0 w 1996440"/>
              <a:gd name="connsiteY0" fmla="*/ 0 h 3840480"/>
              <a:gd name="connsiteX1" fmla="*/ 1988820 w 1996440"/>
              <a:gd name="connsiteY1" fmla="*/ 60960 h 3840480"/>
              <a:gd name="connsiteX2" fmla="*/ 1996440 w 1996440"/>
              <a:gd name="connsiteY2" fmla="*/ 3840480 h 3840480"/>
              <a:gd name="connsiteX3" fmla="*/ 0 w 1996440"/>
              <a:gd name="connsiteY3" fmla="*/ 3756660 h 3840480"/>
              <a:gd name="connsiteX4" fmla="*/ 0 w 1996440"/>
              <a:gd name="connsiteY4" fmla="*/ 0 h 384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6440" h="3840480">
                <a:moveTo>
                  <a:pt x="0" y="0"/>
                </a:moveTo>
                <a:lnTo>
                  <a:pt x="1988820" y="60960"/>
                </a:lnTo>
                <a:lnTo>
                  <a:pt x="1996440" y="3840480"/>
                </a:lnTo>
                <a:lnTo>
                  <a:pt x="0" y="3756660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9" name="Prostoručno: oblik 28">
            <a:extLst>
              <a:ext uri="{FF2B5EF4-FFF2-40B4-BE49-F238E27FC236}">
                <a16:creationId xmlns:a16="http://schemas.microsoft.com/office/drawing/2014/main" xmlns="" id="{99C5BFE3-B999-4A5D-8D39-418431E88C68}"/>
              </a:ext>
            </a:extLst>
          </p:cNvPr>
          <p:cNvSpPr/>
          <p:nvPr/>
        </p:nvSpPr>
        <p:spPr>
          <a:xfrm>
            <a:off x="9608820" y="1569720"/>
            <a:ext cx="1226820" cy="4130040"/>
          </a:xfrm>
          <a:custGeom>
            <a:avLst/>
            <a:gdLst>
              <a:gd name="connsiteX0" fmla="*/ 0 w 1226820"/>
              <a:gd name="connsiteY0" fmla="*/ 327660 h 4130040"/>
              <a:gd name="connsiteX1" fmla="*/ 1219200 w 1226820"/>
              <a:gd name="connsiteY1" fmla="*/ 0 h 4130040"/>
              <a:gd name="connsiteX2" fmla="*/ 1226820 w 1226820"/>
              <a:gd name="connsiteY2" fmla="*/ 3794760 h 4130040"/>
              <a:gd name="connsiteX3" fmla="*/ 0 w 1226820"/>
              <a:gd name="connsiteY3" fmla="*/ 4130040 h 4130040"/>
              <a:gd name="connsiteX4" fmla="*/ 0 w 1226820"/>
              <a:gd name="connsiteY4" fmla="*/ 327660 h 413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820" h="4130040">
                <a:moveTo>
                  <a:pt x="0" y="327660"/>
                </a:moveTo>
                <a:lnTo>
                  <a:pt x="1219200" y="0"/>
                </a:lnTo>
                <a:lnTo>
                  <a:pt x="1226820" y="3794760"/>
                </a:lnTo>
                <a:lnTo>
                  <a:pt x="0" y="4130040"/>
                </a:lnTo>
                <a:lnTo>
                  <a:pt x="0" y="327660"/>
                </a:lnTo>
                <a:close/>
              </a:path>
            </a:pathLst>
          </a:custGeom>
          <a:solidFill>
            <a:srgbClr val="FFCC00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924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EDC436-C62F-4F04-8ABD-5ADC71D8A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84215"/>
            <a:ext cx="4818888" cy="8451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</a:t>
            </a:r>
            <a:r>
              <a:rPr lang="hr-HR" sz="5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znake</a:t>
            </a:r>
            <a:endParaRPr lang="en-US" sz="5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xmlns="" id="{B9955844-7157-4A5E-9A10-504A716CF9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053" y="640080"/>
            <a:ext cx="4936388" cy="55778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9D6EAD-E2FB-49F9-9718-724E201CFDBF}"/>
              </a:ext>
            </a:extLst>
          </p:cNvPr>
          <p:cNvSpPr txBox="1"/>
          <p:nvPr/>
        </p:nvSpPr>
        <p:spPr>
          <a:xfrm>
            <a:off x="8499686" y="599474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6">
            <a:extLst>
              <a:ext uri="{FF2B5EF4-FFF2-40B4-BE49-F238E27FC236}">
                <a16:creationId xmlns:a16="http://schemas.microsoft.com/office/drawing/2014/main" xmlns="" id="{8F78E499-5CC2-463A-BAFC-3FA034ED0C5C}"/>
              </a:ext>
            </a:extLst>
          </p:cNvPr>
          <p:cNvSpPr txBox="1"/>
          <p:nvPr/>
        </p:nvSpPr>
        <p:spPr>
          <a:xfrm>
            <a:off x="8515716" y="5994748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xmlns="" id="{FE1357A3-EF1A-4B49-85B2-844B3BE7236F}"/>
              </a:ext>
            </a:extLst>
          </p:cNvPr>
          <p:cNvSpPr txBox="1"/>
          <p:nvPr/>
        </p:nvSpPr>
        <p:spPr>
          <a:xfrm>
            <a:off x="11181382" y="218405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xmlns="" id="{0643D86A-4160-4B2E-9C61-EF8978EFD704}"/>
              </a:ext>
            </a:extLst>
          </p:cNvPr>
          <p:cNvSpPr txBox="1"/>
          <p:nvPr/>
        </p:nvSpPr>
        <p:spPr>
          <a:xfrm>
            <a:off x="11227292" y="2169728"/>
            <a:ext cx="401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xmlns="" id="{67924BBE-27D9-42A5-8A46-865A6A2A9AA8}"/>
              </a:ext>
            </a:extLst>
          </p:cNvPr>
          <p:cNvSpPr txBox="1"/>
          <p:nvPr/>
        </p:nvSpPr>
        <p:spPr>
          <a:xfrm>
            <a:off x="5889028" y="4692421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72C9745E-F1EC-4B7C-A697-37A74114D5D4}"/>
              </a:ext>
            </a:extLst>
          </p:cNvPr>
          <p:cNvSpPr txBox="1"/>
          <p:nvPr/>
        </p:nvSpPr>
        <p:spPr>
          <a:xfrm>
            <a:off x="5881531" y="4679556"/>
            <a:ext cx="401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1" name="TextBox 6">
            <a:extLst>
              <a:ext uri="{FF2B5EF4-FFF2-40B4-BE49-F238E27FC236}">
                <a16:creationId xmlns:a16="http://schemas.microsoft.com/office/drawing/2014/main" xmlns="" id="{143FDA5E-FE1C-4975-9F7E-E56FE092742A}"/>
              </a:ext>
            </a:extLst>
          </p:cNvPr>
          <p:cNvSpPr txBox="1"/>
          <p:nvPr/>
        </p:nvSpPr>
        <p:spPr>
          <a:xfrm>
            <a:off x="11285588" y="64948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6">
            <a:extLst>
              <a:ext uri="{FF2B5EF4-FFF2-40B4-BE49-F238E27FC236}">
                <a16:creationId xmlns:a16="http://schemas.microsoft.com/office/drawing/2014/main" xmlns="" id="{8C1218AA-939C-4651-AA34-02E807B34C49}"/>
              </a:ext>
            </a:extLst>
          </p:cNvPr>
          <p:cNvSpPr txBox="1"/>
          <p:nvPr/>
        </p:nvSpPr>
        <p:spPr>
          <a:xfrm>
            <a:off x="11289666" y="657397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B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6">
            <a:extLst>
              <a:ext uri="{FF2B5EF4-FFF2-40B4-BE49-F238E27FC236}">
                <a16:creationId xmlns:a16="http://schemas.microsoft.com/office/drawing/2014/main" xmlns="" id="{5F341D71-C802-489E-8B70-0A1F0E13331F}"/>
              </a:ext>
            </a:extLst>
          </p:cNvPr>
          <p:cNvSpPr txBox="1"/>
          <p:nvPr/>
        </p:nvSpPr>
        <p:spPr>
          <a:xfrm>
            <a:off x="5970308" y="2374189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6760F8C8-7F93-4C13-B15C-2484A0C15425}"/>
              </a:ext>
            </a:extLst>
          </p:cNvPr>
          <p:cNvSpPr txBox="1"/>
          <p:nvPr/>
        </p:nvSpPr>
        <p:spPr>
          <a:xfrm>
            <a:off x="5996470" y="2404966"/>
            <a:ext cx="396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solidFill>
                  <a:srgbClr val="FF0000"/>
                </a:solidFill>
              </a:rPr>
              <a:t>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xmlns="" id="{C36A09EF-AD21-4767-9995-AD48525B0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7267" y="2234457"/>
            <a:ext cx="4936387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3200" dirty="0"/>
              <a:t>a – duljina osnovnog brida</a:t>
            </a:r>
          </a:p>
          <a:p>
            <a:r>
              <a:rPr lang="hr-HR" sz="3200" dirty="0"/>
              <a:t>h – visina prizme </a:t>
            </a:r>
          </a:p>
          <a:p>
            <a:pPr marL="0" indent="0">
              <a:buNone/>
            </a:pPr>
            <a:r>
              <a:rPr lang="hr-HR" sz="3200" dirty="0"/>
              <a:t>      – duljina bočnog brida</a:t>
            </a:r>
          </a:p>
          <a:p>
            <a:r>
              <a:rPr lang="hr-HR" sz="3200" dirty="0"/>
              <a:t>B – površina (jedne) baze</a:t>
            </a:r>
          </a:p>
          <a:p>
            <a:r>
              <a:rPr lang="hr-HR" sz="3200" dirty="0"/>
              <a:t>P – površina pobočja (svih</a:t>
            </a:r>
            <a:br>
              <a:rPr lang="hr-HR" sz="3200" dirty="0"/>
            </a:br>
            <a:r>
              <a:rPr lang="hr-HR" sz="3200" dirty="0"/>
              <a:t>       </a:t>
            </a:r>
            <a:r>
              <a:rPr lang="hr-HR" sz="3200" dirty="0" err="1"/>
              <a:t>pobočki</a:t>
            </a:r>
            <a:r>
              <a:rPr lang="hr-HR" sz="3200" dirty="0"/>
              <a:t> zajedno)</a:t>
            </a:r>
          </a:p>
        </p:txBody>
      </p:sp>
      <p:sp>
        <p:nvSpPr>
          <p:cNvPr id="30" name="Prostoručno: oblik 29">
            <a:extLst>
              <a:ext uri="{FF2B5EF4-FFF2-40B4-BE49-F238E27FC236}">
                <a16:creationId xmlns:a16="http://schemas.microsoft.com/office/drawing/2014/main" xmlns="" id="{057AE1D5-D032-4EB7-8F71-60E526059992}"/>
              </a:ext>
            </a:extLst>
          </p:cNvPr>
          <p:cNvSpPr/>
          <p:nvPr/>
        </p:nvSpPr>
        <p:spPr>
          <a:xfrm>
            <a:off x="7508240" y="1808480"/>
            <a:ext cx="2047240" cy="3923560"/>
          </a:xfrm>
          <a:custGeom>
            <a:avLst/>
            <a:gdLst>
              <a:gd name="connsiteX0" fmla="*/ 0 w 1996440"/>
              <a:gd name="connsiteY0" fmla="*/ 0 h 3840480"/>
              <a:gd name="connsiteX1" fmla="*/ 1988820 w 1996440"/>
              <a:gd name="connsiteY1" fmla="*/ 60960 h 3840480"/>
              <a:gd name="connsiteX2" fmla="*/ 1996440 w 1996440"/>
              <a:gd name="connsiteY2" fmla="*/ 3840480 h 3840480"/>
              <a:gd name="connsiteX3" fmla="*/ 0 w 1996440"/>
              <a:gd name="connsiteY3" fmla="*/ 3756660 h 3840480"/>
              <a:gd name="connsiteX4" fmla="*/ 0 w 1996440"/>
              <a:gd name="connsiteY4" fmla="*/ 0 h 384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6440" h="3840480">
                <a:moveTo>
                  <a:pt x="0" y="0"/>
                </a:moveTo>
                <a:lnTo>
                  <a:pt x="1988820" y="60960"/>
                </a:lnTo>
                <a:lnTo>
                  <a:pt x="1996440" y="3840480"/>
                </a:lnTo>
                <a:lnTo>
                  <a:pt x="0" y="3756660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1" name="Prostoručno: oblik 30">
            <a:extLst>
              <a:ext uri="{FF2B5EF4-FFF2-40B4-BE49-F238E27FC236}">
                <a16:creationId xmlns:a16="http://schemas.microsoft.com/office/drawing/2014/main" xmlns="" id="{9FA36D14-D0A6-4221-9FD1-61CFF59D13B7}"/>
              </a:ext>
            </a:extLst>
          </p:cNvPr>
          <p:cNvSpPr/>
          <p:nvPr/>
        </p:nvSpPr>
        <p:spPr>
          <a:xfrm>
            <a:off x="9577603" y="1531946"/>
            <a:ext cx="1258037" cy="4167814"/>
          </a:xfrm>
          <a:custGeom>
            <a:avLst/>
            <a:gdLst>
              <a:gd name="connsiteX0" fmla="*/ 0 w 1226820"/>
              <a:gd name="connsiteY0" fmla="*/ 327660 h 4130040"/>
              <a:gd name="connsiteX1" fmla="*/ 1219200 w 1226820"/>
              <a:gd name="connsiteY1" fmla="*/ 0 h 4130040"/>
              <a:gd name="connsiteX2" fmla="*/ 1226820 w 1226820"/>
              <a:gd name="connsiteY2" fmla="*/ 3794760 h 4130040"/>
              <a:gd name="connsiteX3" fmla="*/ 0 w 1226820"/>
              <a:gd name="connsiteY3" fmla="*/ 4130040 h 4130040"/>
              <a:gd name="connsiteX4" fmla="*/ 0 w 1226820"/>
              <a:gd name="connsiteY4" fmla="*/ 327660 h 413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820" h="4130040">
                <a:moveTo>
                  <a:pt x="0" y="327660"/>
                </a:moveTo>
                <a:lnTo>
                  <a:pt x="1219200" y="0"/>
                </a:lnTo>
                <a:lnTo>
                  <a:pt x="1226820" y="3794760"/>
                </a:lnTo>
                <a:lnTo>
                  <a:pt x="0" y="4130040"/>
                </a:lnTo>
                <a:lnTo>
                  <a:pt x="0" y="327660"/>
                </a:lnTo>
                <a:close/>
              </a:path>
            </a:pathLst>
          </a:custGeom>
          <a:solidFill>
            <a:srgbClr val="FFCC00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0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 uiExpand="1" build="p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xmlns="" id="{4845A0EE-C4C8-4AE1-B3C6-1261368AC0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1056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xmlns="" id="{A4C165C9-F5B1-46B3-9A56-8A6C0B8AE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639763"/>
            <a:ext cx="2462962" cy="2145478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514DBA8A-D6F7-4D71-A005-BD93840D3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01837" y="639763"/>
            <a:ext cx="2923096" cy="21454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EFAB6D7-E41A-4080-8AB2-F8BC94FD9D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8875" y="2785241"/>
            <a:ext cx="5386058" cy="30331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34F6E8-4B3C-4D5D-8575-05673F13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Nastanak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mreže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pravilne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četverostrane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prizme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Prostoručno: oblik 3">
            <a:extLst>
              <a:ext uri="{FF2B5EF4-FFF2-40B4-BE49-F238E27FC236}">
                <a16:creationId xmlns:a16="http://schemas.microsoft.com/office/drawing/2014/main" xmlns="" id="{9EF28D3F-1C77-4D9D-A700-8E8103326174}"/>
              </a:ext>
            </a:extLst>
          </p:cNvPr>
          <p:cNvSpPr/>
          <p:nvPr/>
        </p:nvSpPr>
        <p:spPr>
          <a:xfrm>
            <a:off x="6749912" y="1473742"/>
            <a:ext cx="335280" cy="477520"/>
          </a:xfrm>
          <a:custGeom>
            <a:avLst/>
            <a:gdLst>
              <a:gd name="connsiteX0" fmla="*/ 335280 w 335280"/>
              <a:gd name="connsiteY0" fmla="*/ 0 h 477520"/>
              <a:gd name="connsiteX1" fmla="*/ 81280 w 335280"/>
              <a:gd name="connsiteY1" fmla="*/ 182880 h 477520"/>
              <a:gd name="connsiteX2" fmla="*/ 0 w 335280"/>
              <a:gd name="connsiteY2" fmla="*/ 477520 h 47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477520">
                <a:moveTo>
                  <a:pt x="335280" y="0"/>
                </a:moveTo>
                <a:cubicBezTo>
                  <a:pt x="236220" y="51646"/>
                  <a:pt x="137160" y="103293"/>
                  <a:pt x="81280" y="182880"/>
                </a:cubicBezTo>
                <a:cubicBezTo>
                  <a:pt x="25400" y="262467"/>
                  <a:pt x="12700" y="369993"/>
                  <a:pt x="0" y="47752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ostoručno: oblik 9">
            <a:extLst>
              <a:ext uri="{FF2B5EF4-FFF2-40B4-BE49-F238E27FC236}">
                <a16:creationId xmlns:a16="http://schemas.microsoft.com/office/drawing/2014/main" xmlns="" id="{D4AAD084-D209-4677-BDCC-8A3EE389E405}"/>
              </a:ext>
            </a:extLst>
          </p:cNvPr>
          <p:cNvSpPr/>
          <p:nvPr/>
        </p:nvSpPr>
        <p:spPr>
          <a:xfrm flipH="1">
            <a:off x="7704951" y="1626142"/>
            <a:ext cx="358637" cy="477520"/>
          </a:xfrm>
          <a:custGeom>
            <a:avLst/>
            <a:gdLst>
              <a:gd name="connsiteX0" fmla="*/ 335280 w 335280"/>
              <a:gd name="connsiteY0" fmla="*/ 0 h 477520"/>
              <a:gd name="connsiteX1" fmla="*/ 81280 w 335280"/>
              <a:gd name="connsiteY1" fmla="*/ 182880 h 477520"/>
              <a:gd name="connsiteX2" fmla="*/ 0 w 335280"/>
              <a:gd name="connsiteY2" fmla="*/ 477520 h 47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" h="477520">
                <a:moveTo>
                  <a:pt x="335280" y="0"/>
                </a:moveTo>
                <a:cubicBezTo>
                  <a:pt x="236220" y="51646"/>
                  <a:pt x="137160" y="103293"/>
                  <a:pt x="81280" y="182880"/>
                </a:cubicBezTo>
                <a:cubicBezTo>
                  <a:pt x="25400" y="262467"/>
                  <a:pt x="12700" y="369993"/>
                  <a:pt x="0" y="47752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Luk 7">
            <a:extLst>
              <a:ext uri="{FF2B5EF4-FFF2-40B4-BE49-F238E27FC236}">
                <a16:creationId xmlns:a16="http://schemas.microsoft.com/office/drawing/2014/main" xmlns="" id="{1BE5A6CD-6332-47EC-852D-F28D9A73AD88}"/>
              </a:ext>
            </a:extLst>
          </p:cNvPr>
          <p:cNvSpPr/>
          <p:nvPr/>
        </p:nvSpPr>
        <p:spPr>
          <a:xfrm>
            <a:off x="9177524" y="1168400"/>
            <a:ext cx="1886716" cy="619760"/>
          </a:xfrm>
          <a:prstGeom prst="arc">
            <a:avLst>
              <a:gd name="adj1" fmla="val 10944004"/>
              <a:gd name="adj2" fmla="val 12999727"/>
            </a:avLst>
          </a:prstGeom>
          <a:noFill/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48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929EBCE-56BE-4A91-8EB6-846A6A99A44E}"/>
              </a:ext>
            </a:extLst>
          </p:cNvPr>
          <p:cNvSpPr/>
          <p:nvPr/>
        </p:nvSpPr>
        <p:spPr>
          <a:xfrm>
            <a:off x="6172200" y="3750986"/>
            <a:ext cx="5183188" cy="95890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27796-56C1-4719-BE94-B04ECED6D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Oplošje pravilne četverostrane prizme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ADE666-DF3D-4236-AFB2-8A5D1795D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Mreža prizme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D5E073A4-F396-4F0F-986E-23880969614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3833" y="2697080"/>
            <a:ext cx="4116516" cy="364669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4934AC4-C2D7-4574-939B-8CED9341A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Formula za oplošje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xmlns="" id="{34D8EC61-6757-431D-AF0E-4695F309D9C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3006726"/>
                <a:ext cx="5447872" cy="200528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ü"/>
                </a:pPr>
                <a:r>
                  <a:rPr lang="hr-HR" sz="5400" dirty="0"/>
                  <a:t>O=</a:t>
                </a:r>
                <a:r>
                  <a:rPr lang="hr-HR" sz="5400" dirty="0">
                    <a:highlight>
                      <a:srgbClr val="00FFFF"/>
                    </a:highlight>
                  </a:rPr>
                  <a:t>2B</a:t>
                </a:r>
                <a:r>
                  <a:rPr lang="hr-HR" sz="5400" dirty="0"/>
                  <a:t>+</a:t>
                </a:r>
                <a:r>
                  <a:rPr lang="hr-HR" sz="5400" dirty="0">
                    <a:highlight>
                      <a:srgbClr val="FFFF00"/>
                    </a:highlight>
                  </a:rPr>
                  <a:t>P</a:t>
                </a:r>
                <a:r>
                  <a:rPr lang="hr-HR" sz="5400" dirty="0"/>
                  <a:t>  </a:t>
                </a:r>
                <a:r>
                  <a:rPr lang="hr-HR" sz="3600" dirty="0"/>
                  <a:t>(općenito)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sz="5400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hr-HR" sz="5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54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4D8EC61-6757-431D-AF0E-4695F309D9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3006726"/>
                <a:ext cx="5447872" cy="2005280"/>
              </a:xfrm>
              <a:blipFill>
                <a:blip r:embed="rId3"/>
                <a:stretch>
                  <a:fillRect l="-5487" t="-12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CA9E9F83-D57C-4CF3-8E7D-7051520C1E2F}"/>
                  </a:ext>
                </a:extLst>
              </p:cNvPr>
              <p:cNvSpPr txBox="1"/>
              <p:nvPr/>
            </p:nvSpPr>
            <p:spPr>
              <a:xfrm>
                <a:off x="2370717" y="5497578"/>
                <a:ext cx="104796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hr-HR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A9E9F83-D57C-4CF3-8E7D-7051520C1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717" y="5497578"/>
                <a:ext cx="104796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5FDC818D-802A-4856-AC3B-C5E5B976E31B}"/>
                  </a:ext>
                </a:extLst>
              </p:cNvPr>
              <p:cNvSpPr txBox="1"/>
              <p:nvPr/>
            </p:nvSpPr>
            <p:spPr>
              <a:xfrm>
                <a:off x="2326693" y="3043591"/>
                <a:ext cx="104796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hr-HR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DC818D-802A-4856-AC3B-C5E5B976E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93" y="3043591"/>
                <a:ext cx="104796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657AE6D2-05BE-4B68-B939-F0894767BB59}"/>
                  </a:ext>
                </a:extLst>
              </p:cNvPr>
              <p:cNvSpPr txBox="1"/>
              <p:nvPr/>
            </p:nvSpPr>
            <p:spPr>
              <a:xfrm>
                <a:off x="1561672" y="4192761"/>
                <a:ext cx="6250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57AE6D2-05BE-4B68-B939-F0894767B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672" y="4192761"/>
                <a:ext cx="62504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F4139F63-7065-41B9-B70B-66CC425A29A2}"/>
                  </a:ext>
                </a:extLst>
              </p:cNvPr>
              <p:cNvSpPr txBox="1"/>
              <p:nvPr/>
            </p:nvSpPr>
            <p:spPr>
              <a:xfrm>
                <a:off x="2421458" y="4213718"/>
                <a:ext cx="6250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139F63-7065-41B9-B70B-66CC425A2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58" y="4213718"/>
                <a:ext cx="62504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C1C1A873-0AF6-4FED-BD0F-92F23A3A4FE2}"/>
                  </a:ext>
                </a:extLst>
              </p:cNvPr>
              <p:cNvSpPr txBox="1"/>
              <p:nvPr/>
            </p:nvSpPr>
            <p:spPr>
              <a:xfrm>
                <a:off x="3394340" y="4213718"/>
                <a:ext cx="6250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C1A873-0AF6-4FED-BD0F-92F23A3A4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340" y="4213718"/>
                <a:ext cx="625043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2CCE9E7B-E1F6-4020-BFAA-F7F959F0EA72}"/>
                  </a:ext>
                </a:extLst>
              </p:cNvPr>
              <p:cNvSpPr txBox="1"/>
              <p:nvPr/>
            </p:nvSpPr>
            <p:spPr>
              <a:xfrm>
                <a:off x="4362344" y="4213718"/>
                <a:ext cx="62504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CE9E7B-E1F6-4020-BFAA-F7F959F0E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344" y="4213718"/>
                <a:ext cx="625043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C57E952B-C474-41F3-A225-96B75C0DECEF}"/>
                  </a:ext>
                </a:extLst>
              </p:cNvPr>
              <p:cNvSpPr txBox="1"/>
              <p:nvPr/>
            </p:nvSpPr>
            <p:spPr>
              <a:xfrm>
                <a:off x="3561027" y="5121492"/>
                <a:ext cx="3322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57E952B-C474-41F3-A225-96B75C0DE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027" y="5121492"/>
                <a:ext cx="332206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C912BA0A-7D0F-4701-8342-687B3FF5DD66}"/>
                  </a:ext>
                </a:extLst>
              </p:cNvPr>
              <p:cNvSpPr txBox="1"/>
              <p:nvPr/>
            </p:nvSpPr>
            <p:spPr>
              <a:xfrm>
                <a:off x="1740167" y="3248127"/>
                <a:ext cx="3322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912BA0A-7D0F-4701-8342-687B3FF5DD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167" y="3248127"/>
                <a:ext cx="332206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C4FB4365-E682-4755-AB9D-035B798B2B42}"/>
                  </a:ext>
                </a:extLst>
              </p:cNvPr>
              <p:cNvSpPr txBox="1"/>
              <p:nvPr/>
            </p:nvSpPr>
            <p:spPr>
              <a:xfrm>
                <a:off x="5237502" y="4274206"/>
                <a:ext cx="3275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FB4365-E682-4755-AB9D-035B798B2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502" y="4274206"/>
                <a:ext cx="327590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2B434FC2-A9AE-498E-BF33-7979F2C9BE15}"/>
                  </a:ext>
                </a:extLst>
              </p:cNvPr>
              <p:cNvSpPr txBox="1"/>
              <p:nvPr/>
            </p:nvSpPr>
            <p:spPr>
              <a:xfrm>
                <a:off x="995163" y="4274206"/>
                <a:ext cx="3275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B434FC2-A9AE-498E-BF33-7979F2C9B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63" y="4274206"/>
                <a:ext cx="327590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E47A9C3E-AA0D-44FA-AC0A-58EF28D73993}"/>
                  </a:ext>
                </a:extLst>
              </p:cNvPr>
              <p:cNvSpPr txBox="1"/>
              <p:nvPr/>
            </p:nvSpPr>
            <p:spPr>
              <a:xfrm>
                <a:off x="7893665" y="3750986"/>
                <a:ext cx="1516120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6000" b="0" i="1" smtClean="0">
                          <a:highlight>
                            <a:srgbClr val="00FFFF"/>
                          </a:highligh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7A9C3E-AA0D-44FA-AC0A-58EF28D73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665" y="3750986"/>
                <a:ext cx="1516120" cy="101566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18DB3283-19C2-41F6-AB98-98EABE658759}"/>
                  </a:ext>
                </a:extLst>
              </p:cNvPr>
              <p:cNvSpPr txBox="1"/>
              <p:nvPr/>
            </p:nvSpPr>
            <p:spPr>
              <a:xfrm>
                <a:off x="9134704" y="3731356"/>
                <a:ext cx="2027886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r-HR" sz="60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hr-HR" sz="6000" b="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8DB3283-19C2-41F6-AB98-98EABE658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704" y="3731356"/>
                <a:ext cx="2027886" cy="101566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6" descr="Shape, rectangle&#10;&#10;Description automatically generated">
            <a:extLst>
              <a:ext uri="{FF2B5EF4-FFF2-40B4-BE49-F238E27FC236}">
                <a16:creationId xmlns:a16="http://schemas.microsoft.com/office/drawing/2014/main" xmlns="" id="{ED4BD9D3-E283-4E6E-A43C-12266A67D987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15171"/>
          <a:stretch/>
        </p:blipFill>
        <p:spPr>
          <a:xfrm>
            <a:off x="9515848" y="177158"/>
            <a:ext cx="2508372" cy="27728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xmlns="" id="{B14E3056-0190-46A5-A37C-4E720F398AB5}"/>
                  </a:ext>
                </a:extLst>
              </p:cNvPr>
              <p:cNvSpPr txBox="1"/>
              <p:nvPr/>
            </p:nvSpPr>
            <p:spPr>
              <a:xfrm>
                <a:off x="2689920" y="4810713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4" name="TextBox 14">
                <a:extLst>
                  <a:ext uri="{FF2B5EF4-FFF2-40B4-BE49-F238E27FC236}">
                    <a16:creationId xmlns:a16="http://schemas.microsoft.com/office/drawing/2014/main" id="{B14E3056-0190-46A5-A37C-4E720F398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920" y="4810713"/>
                <a:ext cx="332207" cy="492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xmlns="" id="{7DF71D14-6BF8-4B45-A46C-E6BE8EEB3060}"/>
                  </a:ext>
                </a:extLst>
              </p:cNvPr>
              <p:cNvSpPr txBox="1"/>
              <p:nvPr/>
            </p:nvSpPr>
            <p:spPr>
              <a:xfrm>
                <a:off x="3308901" y="5470179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14">
                <a:extLst>
                  <a:ext uri="{FF2B5EF4-FFF2-40B4-BE49-F238E27FC236}">
                    <a16:creationId xmlns:a16="http://schemas.microsoft.com/office/drawing/2014/main" id="{7DF71D14-6BF8-4B45-A46C-E6BE8EEB3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901" y="5470179"/>
                <a:ext cx="332207" cy="4924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xmlns="" id="{7B80114B-78F4-4882-973F-39B6D8A1A160}"/>
                  </a:ext>
                </a:extLst>
              </p:cNvPr>
              <p:cNvSpPr txBox="1"/>
              <p:nvPr/>
            </p:nvSpPr>
            <p:spPr>
              <a:xfrm>
                <a:off x="1961815" y="5494860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14">
                <a:extLst>
                  <a:ext uri="{FF2B5EF4-FFF2-40B4-BE49-F238E27FC236}">
                    <a16:creationId xmlns:a16="http://schemas.microsoft.com/office/drawing/2014/main" id="{7B80114B-78F4-4882-973F-39B6D8A1A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815" y="5494860"/>
                <a:ext cx="332207" cy="4924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xmlns="" id="{59E4151C-2428-49B2-BAA6-28B6F80B33B3}"/>
                  </a:ext>
                </a:extLst>
              </p:cNvPr>
              <p:cNvSpPr txBox="1"/>
              <p:nvPr/>
            </p:nvSpPr>
            <p:spPr>
              <a:xfrm>
                <a:off x="2625811" y="6087894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14">
                <a:extLst>
                  <a:ext uri="{FF2B5EF4-FFF2-40B4-BE49-F238E27FC236}">
                    <a16:creationId xmlns:a16="http://schemas.microsoft.com/office/drawing/2014/main" id="{59E4151C-2428-49B2-BAA6-28B6F80B3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811" y="6087894"/>
                <a:ext cx="332207" cy="49244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14">
                <a:extLst>
                  <a:ext uri="{FF2B5EF4-FFF2-40B4-BE49-F238E27FC236}">
                    <a16:creationId xmlns:a16="http://schemas.microsoft.com/office/drawing/2014/main" xmlns="" id="{83D3EBD6-933D-4756-8C02-8D9A61195309}"/>
                  </a:ext>
                </a:extLst>
              </p:cNvPr>
              <p:cNvSpPr txBox="1"/>
              <p:nvPr/>
            </p:nvSpPr>
            <p:spPr>
              <a:xfrm>
                <a:off x="2729302" y="2301405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8" name="TextBox 14">
                <a:extLst>
                  <a:ext uri="{FF2B5EF4-FFF2-40B4-BE49-F238E27FC236}">
                    <a16:creationId xmlns:a16="http://schemas.microsoft.com/office/drawing/2014/main" id="{83D3EBD6-933D-4756-8C02-8D9A61195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302" y="2301405"/>
                <a:ext cx="332207" cy="4924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14">
                <a:extLst>
                  <a:ext uri="{FF2B5EF4-FFF2-40B4-BE49-F238E27FC236}">
                    <a16:creationId xmlns:a16="http://schemas.microsoft.com/office/drawing/2014/main" xmlns="" id="{4721F543-1DC7-4B02-8E73-6072FB1ACEF4}"/>
                  </a:ext>
                </a:extLst>
              </p:cNvPr>
              <p:cNvSpPr txBox="1"/>
              <p:nvPr/>
            </p:nvSpPr>
            <p:spPr>
              <a:xfrm>
                <a:off x="3348283" y="2960871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14">
                <a:extLst>
                  <a:ext uri="{FF2B5EF4-FFF2-40B4-BE49-F238E27FC236}">
                    <a16:creationId xmlns:a16="http://schemas.microsoft.com/office/drawing/2014/main" id="{4721F543-1DC7-4B02-8E73-6072FB1AC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283" y="2960871"/>
                <a:ext cx="332207" cy="49244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14">
                <a:extLst>
                  <a:ext uri="{FF2B5EF4-FFF2-40B4-BE49-F238E27FC236}">
                    <a16:creationId xmlns:a16="http://schemas.microsoft.com/office/drawing/2014/main" xmlns="" id="{BB1673ED-3CDC-4A66-81C6-9F68471414E1}"/>
                  </a:ext>
                </a:extLst>
              </p:cNvPr>
              <p:cNvSpPr txBox="1"/>
              <p:nvPr/>
            </p:nvSpPr>
            <p:spPr>
              <a:xfrm>
                <a:off x="2001197" y="2985552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14">
                <a:extLst>
                  <a:ext uri="{FF2B5EF4-FFF2-40B4-BE49-F238E27FC236}">
                    <a16:creationId xmlns:a16="http://schemas.microsoft.com/office/drawing/2014/main" id="{BB1673ED-3CDC-4A66-81C6-9F6847141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97" y="2985552"/>
                <a:ext cx="332207" cy="4924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xmlns="" id="{423E62F0-213F-4FFD-8909-019B7931E8F5}"/>
                  </a:ext>
                </a:extLst>
              </p:cNvPr>
              <p:cNvSpPr txBox="1"/>
              <p:nvPr/>
            </p:nvSpPr>
            <p:spPr>
              <a:xfrm>
                <a:off x="2665193" y="3578586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14">
                <a:extLst>
                  <a:ext uri="{FF2B5EF4-FFF2-40B4-BE49-F238E27FC236}">
                    <a16:creationId xmlns:a16="http://schemas.microsoft.com/office/drawing/2014/main" id="{423E62F0-213F-4FFD-8909-019B7931E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193" y="3578586"/>
                <a:ext cx="332207" cy="49244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14">
                <a:extLst>
                  <a:ext uri="{FF2B5EF4-FFF2-40B4-BE49-F238E27FC236}">
                    <a16:creationId xmlns:a16="http://schemas.microsoft.com/office/drawing/2014/main" xmlns="" id="{06A9A7E2-3F33-4CEA-BFFD-4B47E6D5DA7C}"/>
                  </a:ext>
                </a:extLst>
              </p:cNvPr>
              <p:cNvSpPr txBox="1"/>
              <p:nvPr/>
            </p:nvSpPr>
            <p:spPr>
              <a:xfrm>
                <a:off x="4486009" y="3278099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14">
                <a:extLst>
                  <a:ext uri="{FF2B5EF4-FFF2-40B4-BE49-F238E27FC236}">
                    <a16:creationId xmlns:a16="http://schemas.microsoft.com/office/drawing/2014/main" id="{06A9A7E2-3F33-4CEA-BFFD-4B47E6D5D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009" y="3278099"/>
                <a:ext cx="332207" cy="49244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xmlns="" id="{97AC72F3-1294-436B-99CE-D6257CDD97DD}"/>
                  </a:ext>
                </a:extLst>
              </p:cNvPr>
              <p:cNvSpPr txBox="1"/>
              <p:nvPr/>
            </p:nvSpPr>
            <p:spPr>
              <a:xfrm>
                <a:off x="3585949" y="3296928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3" name="TextBox 14">
                <a:extLst>
                  <a:ext uri="{FF2B5EF4-FFF2-40B4-BE49-F238E27FC236}">
                    <a16:creationId xmlns:a16="http://schemas.microsoft.com/office/drawing/2014/main" id="{97AC72F3-1294-436B-99CE-D6257CDD9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949" y="3296928"/>
                <a:ext cx="332207" cy="49244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xmlns="" id="{9ECD0C84-3BB0-45C4-8B59-20B127679E0B}"/>
                  </a:ext>
                </a:extLst>
              </p:cNvPr>
              <p:cNvSpPr txBox="1"/>
              <p:nvPr/>
            </p:nvSpPr>
            <p:spPr>
              <a:xfrm>
                <a:off x="4508761" y="5111288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4" name="TextBox 14">
                <a:extLst>
                  <a:ext uri="{FF2B5EF4-FFF2-40B4-BE49-F238E27FC236}">
                    <a16:creationId xmlns:a16="http://schemas.microsoft.com/office/drawing/2014/main" id="{9ECD0C84-3BB0-45C4-8B59-20B127679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761" y="5111288"/>
                <a:ext cx="332207" cy="49244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14">
                <a:extLst>
                  <a:ext uri="{FF2B5EF4-FFF2-40B4-BE49-F238E27FC236}">
                    <a16:creationId xmlns:a16="http://schemas.microsoft.com/office/drawing/2014/main" xmlns="" id="{E3F30BBB-8DC2-4654-B880-EE1DFBBD7AF9}"/>
                  </a:ext>
                </a:extLst>
              </p:cNvPr>
              <p:cNvSpPr txBox="1"/>
              <p:nvPr/>
            </p:nvSpPr>
            <p:spPr>
              <a:xfrm>
                <a:off x="1636994" y="5120844"/>
                <a:ext cx="33220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14">
                <a:extLst>
                  <a:ext uri="{FF2B5EF4-FFF2-40B4-BE49-F238E27FC236}">
                    <a16:creationId xmlns:a16="http://schemas.microsoft.com/office/drawing/2014/main" id="{E3F30BBB-8DC2-4654-B880-EE1DFBBD7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994" y="5120844"/>
                <a:ext cx="332207" cy="49244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6">
            <a:extLst>
              <a:ext uri="{FF2B5EF4-FFF2-40B4-BE49-F238E27FC236}">
                <a16:creationId xmlns:a16="http://schemas.microsoft.com/office/drawing/2014/main" xmlns="" id="{CB6D35A3-A5FE-4129-9034-4AEF3C2E1D38}"/>
              </a:ext>
            </a:extLst>
          </p:cNvPr>
          <p:cNvSpPr txBox="1"/>
          <p:nvPr/>
        </p:nvSpPr>
        <p:spPr>
          <a:xfrm>
            <a:off x="2615420" y="290538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xmlns="" id="{1A8B791D-088B-48F0-946A-C8C4A390F87A}"/>
              </a:ext>
            </a:extLst>
          </p:cNvPr>
          <p:cNvSpPr txBox="1"/>
          <p:nvPr/>
        </p:nvSpPr>
        <p:spPr>
          <a:xfrm>
            <a:off x="2663643" y="5368214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xmlns="" id="{8873F7FC-DFC4-45F1-923E-429D0E5AB0F5}"/>
              </a:ext>
            </a:extLst>
          </p:cNvPr>
          <p:cNvSpPr txBox="1"/>
          <p:nvPr/>
        </p:nvSpPr>
        <p:spPr>
          <a:xfrm>
            <a:off x="1694857" y="420369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xmlns="" id="{A49C6C90-2150-4456-9736-B4A2B86415E6}"/>
              </a:ext>
            </a:extLst>
          </p:cNvPr>
          <p:cNvSpPr txBox="1"/>
          <p:nvPr/>
        </p:nvSpPr>
        <p:spPr>
          <a:xfrm>
            <a:off x="2668142" y="420369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xmlns="" id="{37C708C4-E531-402F-84F7-9F9A6B32100B}"/>
              </a:ext>
            </a:extLst>
          </p:cNvPr>
          <p:cNvSpPr txBox="1"/>
          <p:nvPr/>
        </p:nvSpPr>
        <p:spPr>
          <a:xfrm>
            <a:off x="3558298" y="420369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1" name="TextBox 6">
            <a:extLst>
              <a:ext uri="{FF2B5EF4-FFF2-40B4-BE49-F238E27FC236}">
                <a16:creationId xmlns:a16="http://schemas.microsoft.com/office/drawing/2014/main" xmlns="" id="{A2BC0F36-2EBE-4053-B408-081E9A5E2569}"/>
              </a:ext>
            </a:extLst>
          </p:cNvPr>
          <p:cNvSpPr txBox="1"/>
          <p:nvPr/>
        </p:nvSpPr>
        <p:spPr>
          <a:xfrm>
            <a:off x="4562754" y="4203698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xmlns="" id="{43218F20-F2AB-4DA9-B3BE-BC99D05BD4BC}"/>
              </a:ext>
            </a:extLst>
          </p:cNvPr>
          <p:cNvSpPr txBox="1"/>
          <p:nvPr/>
        </p:nvSpPr>
        <p:spPr>
          <a:xfrm>
            <a:off x="965114" y="4172382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3" name="TextBox 6">
            <a:extLst>
              <a:ext uri="{FF2B5EF4-FFF2-40B4-BE49-F238E27FC236}">
                <a16:creationId xmlns:a16="http://schemas.microsoft.com/office/drawing/2014/main" xmlns="" id="{52D12FAC-405F-4979-B153-7504C169DFB3}"/>
              </a:ext>
            </a:extLst>
          </p:cNvPr>
          <p:cNvSpPr txBox="1"/>
          <p:nvPr/>
        </p:nvSpPr>
        <p:spPr>
          <a:xfrm>
            <a:off x="5276299" y="423044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17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3" grpId="0" build="p"/>
      <p:bldP spid="5" grpId="0" build="p"/>
      <p:bldP spid="6" grpId="0" uiExpand="1" build="p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929EBCE-56BE-4A91-8EB6-846A6A99A44E}"/>
              </a:ext>
            </a:extLst>
          </p:cNvPr>
          <p:cNvSpPr/>
          <p:nvPr/>
        </p:nvSpPr>
        <p:spPr>
          <a:xfrm>
            <a:off x="6172200" y="3750986"/>
            <a:ext cx="5183188" cy="95890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27796-56C1-4719-BE94-B04ECED6D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Obujam (volumen) pravilne četverostrane prizme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ADE666-DF3D-4236-AFB2-8A5D1795D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Model prizme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4934AC4-C2D7-4574-939B-8CED9341A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Formula za obujam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xmlns="" id="{34D8EC61-6757-431D-AF0E-4695F309D9C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3006726"/>
                <a:ext cx="5447872" cy="20052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hr-HR" sz="5400" dirty="0"/>
                  <a:t>V=</a:t>
                </a:r>
                <a14:m>
                  <m:oMath xmlns:m="http://schemas.openxmlformats.org/officeDocument/2006/math">
                    <m:r>
                      <a:rPr lang="hr-HR" sz="5400" i="1" dirty="0" smtClean="0">
                        <a:highlight>
                          <a:srgbClr val="00FFFF"/>
                        </a:highlight>
                        <a:latin typeface="Cambria Math" panose="02040503050406030204" pitchFamily="18" charset="0"/>
                      </a:rPr>
                      <m:t>𝐵</m:t>
                    </m:r>
                    <m:r>
                      <a:rPr lang="hr-HR" sz="540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sz="54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hr-HR" sz="54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hr-HR" sz="3600" dirty="0"/>
                  <a:t>(općenito)</a:t>
                </a:r>
              </a:p>
              <a:p>
                <a:pPr marL="0" indent="0">
                  <a:buNone/>
                </a:pPr>
                <a:r>
                  <a:rPr lang="hr-HR" sz="5400" dirty="0"/>
                  <a:t>        V=</a:t>
                </a:r>
                <a:endParaRPr lang="en-US" sz="54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4D8EC61-6757-431D-AF0E-4695F309D9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3006726"/>
                <a:ext cx="5447872" cy="2005280"/>
              </a:xfrm>
              <a:blipFill>
                <a:blip r:embed="rId2"/>
                <a:stretch>
                  <a:fillRect l="-6047" t="-12462" b="-3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E47A9C3E-AA0D-44FA-AC0A-58EF28D73993}"/>
                  </a:ext>
                </a:extLst>
              </p:cNvPr>
              <p:cNvSpPr txBox="1"/>
              <p:nvPr/>
            </p:nvSpPr>
            <p:spPr>
              <a:xfrm>
                <a:off x="8005734" y="3722608"/>
                <a:ext cx="1516120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sz="6000" b="0" i="1" smtClean="0">
                              <a:highlight>
                                <a:srgbClr val="00FFFF"/>
                              </a:highligh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7A9C3E-AA0D-44FA-AC0A-58EF28D73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734" y="3722608"/>
                <a:ext cx="1516120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18DB3283-19C2-41F6-AB98-98EABE658759}"/>
                  </a:ext>
                </a:extLst>
              </p:cNvPr>
              <p:cNvSpPr txBox="1"/>
              <p:nvPr/>
            </p:nvSpPr>
            <p:spPr>
              <a:xfrm>
                <a:off x="9134704" y="3731356"/>
                <a:ext cx="944244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60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sz="60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8DB3283-19C2-41F6-AB98-98EABE658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704" y="3731356"/>
                <a:ext cx="944244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6" descr="Shape, rectangle&#10;&#10;Description automatically generated">
            <a:extLst>
              <a:ext uri="{FF2B5EF4-FFF2-40B4-BE49-F238E27FC236}">
                <a16:creationId xmlns:a16="http://schemas.microsoft.com/office/drawing/2014/main" xmlns="" id="{BD9868F8-2D46-4BB5-B650-F37F732B54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30" y="2387328"/>
            <a:ext cx="2945546" cy="420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6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3" grpId="0" build="p"/>
      <p:bldP spid="5" grpId="0" build="p"/>
      <p:bldP spid="6" grpId="0" uiExpand="1" build="p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69079-6B38-4330-B381-B511F6CE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Primjeri 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BB9FEF83-59A2-4098-B165-9BF60D87BFF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839788" y="1681163"/>
                <a:ext cx="5157787" cy="1138612"/>
              </a:xfrm>
            </p:spPr>
            <p:txBody>
              <a:bodyPr>
                <a:normAutofit/>
              </a:bodyPr>
              <a:lstStyle/>
              <a:p>
                <a:r>
                  <a:rPr lang="hr-HR" dirty="0"/>
                  <a:t>Pr.1. Izračunaj oplošje pravilne četverostrane prizme s osnovnim bridom a=9 cm i visinom h=</a:t>
                </a:r>
                <a14:m>
                  <m:oMath xmlns:m="http://schemas.openxmlformats.org/officeDocument/2006/math">
                    <m:r>
                      <a:rPr lang="hr-HR" b="1" i="1" smtClean="0"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hr-HR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hr-H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hr-HR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B9FEF83-59A2-4098-B165-9BF60D87BF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9788" y="1681163"/>
                <a:ext cx="5157787" cy="1138612"/>
              </a:xfrm>
              <a:blipFill>
                <a:blip r:embed="rId2"/>
                <a:stretch>
                  <a:fillRect l="-1891" t="-5348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="" id="{AE5772DF-C8FD-48F3-9CD5-0E6EA9FD9890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3006726"/>
                <a:ext cx="5157787" cy="329235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hr-H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𝑎h</m:t>
                    </m:r>
                  </m:oMath>
                </a14:m>
                <a:endParaRPr lang="hr-HR" b="0" dirty="0"/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=2∙</m:t>
                    </m:r>
                    <m:sSup>
                      <m:sSupPr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+4∙9∙2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=2∙81+72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=162+72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r-H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162+72</m:t>
                        </m:r>
                        <m:rad>
                          <m:radPr>
                            <m:degHide m:val="on"/>
                            <m:ctrlPr>
                              <a:rPr lang="hr-HR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sSup>
                      <m:sSupPr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E5772DF-C8FD-48F3-9CD5-0E6EA9FD98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3006726"/>
                <a:ext cx="5157787" cy="329235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xmlns="" id="{A6B91E61-EFEB-4BD6-ABE5-5F3F941C632A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6096000" y="1717712"/>
                <a:ext cx="5540339" cy="1524374"/>
              </a:xfrm>
            </p:spPr>
            <p:txBody>
              <a:bodyPr>
                <a:normAutofit/>
              </a:bodyPr>
              <a:lstStyle/>
              <a:p>
                <a:r>
                  <a:rPr lang="hr-HR" dirty="0"/>
                  <a:t>Pr.2. Izračunaj obujam pravilne četverostrane prizme s osnovnim bridom 3</a:t>
                </a:r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hr-H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hr-HR" dirty="0"/>
                  <a:t> cm i bočnim bridom </a:t>
                </a:r>
                <a14:m>
                  <m:oMath xmlns:m="http://schemas.openxmlformats.org/officeDocument/2006/math">
                    <m:r>
                      <a:rPr lang="hr-HR" b="1" i="1" smtClean="0"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hr-HR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hr-H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hr-HR" dirty="0"/>
                  <a:t>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A6B91E61-EFEB-4BD6-ABE5-5F3F941C63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6096000" y="1717712"/>
                <a:ext cx="5540339" cy="1524374"/>
              </a:xfrm>
              <a:blipFill>
                <a:blip r:embed="rId4"/>
                <a:stretch>
                  <a:fillRect l="-1650" t="-8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xmlns="" id="{FCC36A43-93E7-4316-89D0-3AA230EBCB81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3006725"/>
                <a:ext cx="5183188" cy="318293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r-HR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r-H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hr-H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√5</m:t>
                            </m:r>
                          </m:e>
                        </m:d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=9∙5∙2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=90</m:t>
                    </m:r>
                    <m:rad>
                      <m:radPr>
                        <m:degHide m:val="on"/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hr-HR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CC36A43-93E7-4316-89D0-3AA230EBCB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3006725"/>
                <a:ext cx="5183188" cy="3182937"/>
              </a:xfr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7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xmlns="" id="{1CD81A2A-6ED4-4EF4-A14C-912D31E148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5AAB8F-F1F9-464A-A72B-6B58E7D8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695" y="513775"/>
            <a:ext cx="5393361" cy="1325563"/>
          </a:xfrm>
        </p:spPr>
        <p:txBody>
          <a:bodyPr>
            <a:normAutofit/>
          </a:bodyPr>
          <a:lstStyle/>
          <a:p>
            <a:r>
              <a:rPr lang="hr-H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Zadaci za vježbu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1661932C-CA15-4E17-B115-FAE7CBEE47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085346E-28CB-4C09-AD29-A0ADD958BC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0717" y="1987005"/>
                <a:ext cx="7195957" cy="466725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hr-HR" sz="2400" dirty="0">
                    <a:solidFill>
                      <a:schemeClr val="accent6"/>
                    </a:solidFill>
                  </a:rPr>
                  <a:t>Izračunaj oplošje pravilne četverostrane prizme kojoj je osnovni brid dug 4 cm, a bočni brid 7 cm.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400" dirty="0">
                    <a:solidFill>
                      <a:srgbClr val="FF0000"/>
                    </a:solidFill>
                  </a:rPr>
                  <a:t>Izračunaj oplošje pravilne četverostrane prizme kojoj je osnovni brid dug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400" dirty="0">
                    <a:solidFill>
                      <a:srgbClr val="FF0000"/>
                    </a:solidFill>
                  </a:rPr>
                  <a:t> cm, a visina 7 cm.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400" dirty="0">
                    <a:solidFill>
                      <a:srgbClr val="FFC000"/>
                    </a:solidFill>
                  </a:rPr>
                  <a:t>Izračunaj obujam pravilne četverostrane prizme kojoj je osnovni brid dug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4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hr-HR" sz="2400" dirty="0">
                    <a:solidFill>
                      <a:srgbClr val="FFC000"/>
                    </a:solidFill>
                  </a:rPr>
                  <a:t>cm, a bočni brid 2 cm.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sz="2400" dirty="0">
                    <a:solidFill>
                      <a:srgbClr val="92D050"/>
                    </a:solidFill>
                  </a:rPr>
                  <a:t>Izračunaj obujam pravilne četverostrane prizme </a:t>
                </a:r>
              </a:p>
              <a:p>
                <a:pPr marL="0" indent="0">
                  <a:buNone/>
                </a:pPr>
                <a:r>
                  <a:rPr lang="hr-HR" sz="2400" dirty="0">
                    <a:solidFill>
                      <a:srgbClr val="92D050"/>
                    </a:solidFill>
                  </a:rPr>
                  <a:t>kojoj je osnovni brid dug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40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4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hr-HR" sz="2400" dirty="0">
                    <a:solidFill>
                      <a:srgbClr val="92D050"/>
                    </a:solidFill>
                  </a:rPr>
                  <a:t>cm, a visina 7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400" b="0" i="1">
                            <a:solidFill>
                              <a:srgbClr val="92D05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r-HR" sz="2400" b="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hr-HR" sz="2400" b="0" i="1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>
                    <a:solidFill>
                      <a:srgbClr val="92D050"/>
                    </a:solidFill>
                  </a:rPr>
                  <a:t>cm.</a:t>
                </a:r>
              </a:p>
              <a:p>
                <a:pPr marL="514350" indent="-514350">
                  <a:buFont typeface="+mj-lt"/>
                  <a:buAutoNum type="arabicPeriod" startAt="5"/>
                </a:pPr>
                <a:r>
                  <a:rPr lang="hr-HR" sz="2400" dirty="0">
                    <a:solidFill>
                      <a:srgbClr val="7030A0"/>
                    </a:solidFill>
                  </a:rPr>
                  <a:t>Izračunaj oplošje i obujam prizme sa slike.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85346E-28CB-4C09-AD29-A0ADD958BC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0717" y="1987005"/>
                <a:ext cx="7195957" cy="4667250"/>
              </a:xfrm>
              <a:blipFill>
                <a:blip r:embed="rId2"/>
                <a:stretch>
                  <a:fillRect l="-1355" t="-1958" r="-2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xmlns="" id="{8590ADD5-9383-4D3D-9047-3DA2593CCB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ectangle&#10;&#10;Description automatically generated with low confidence">
            <a:extLst>
              <a:ext uri="{FF2B5EF4-FFF2-40B4-BE49-F238E27FC236}">
                <a16:creationId xmlns:a16="http://schemas.microsoft.com/office/drawing/2014/main" xmlns="" id="{C9C6D235-1C04-4A5F-A37F-A9D77C73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114" y="1176557"/>
            <a:ext cx="3741191" cy="386090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DABE3E45-88CF-45D8-8D40-C773324D9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49CD1692-827B-4C8D-B4A1-134FD04CF4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: Shape 49">
            <a:extLst>
              <a:ext uri="{FF2B5EF4-FFF2-40B4-BE49-F238E27FC236}">
                <a16:creationId xmlns:a16="http://schemas.microsoft.com/office/drawing/2014/main" xmlns="" id="{B91ECDA9-56DC-4270-8F33-01C5637B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75F47824-961D-465D-84F9-EAE11BC61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xmlns="" id="{FEC9DA3E-C1D7-472D-B7C0-F71AE41FB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CF1AE8DF-64A6-4F6F-B16E-964755A7F807}"/>
              </a:ext>
            </a:extLst>
          </p:cNvPr>
          <p:cNvSpPr txBox="1"/>
          <p:nvPr/>
        </p:nvSpPr>
        <p:spPr>
          <a:xfrm>
            <a:off x="522608" y="6100258"/>
            <a:ext cx="41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Na sljedećem </a:t>
            </a:r>
            <a:r>
              <a:rPr lang="hr-HR" dirty="0" err="1"/>
              <a:t>slideu</a:t>
            </a:r>
            <a:r>
              <a:rPr lang="hr-HR" dirty="0"/>
              <a:t> pronaći ćeš rješenja…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5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512</Words>
  <Application>Microsoft Office PowerPoint</Application>
  <PresentationFormat>Prilagođeno</PresentationFormat>
  <Paragraphs>129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Office Theme</vt:lpstr>
      <vt:lpstr>Pravilna četverostrana prizma</vt:lpstr>
      <vt:lpstr>Prizme</vt:lpstr>
      <vt:lpstr>Osnovni pojmovi</vt:lpstr>
      <vt:lpstr>Oznake</vt:lpstr>
      <vt:lpstr>Nastanak mreže pravilne četverostrane prizme</vt:lpstr>
      <vt:lpstr>Oplošje pravilne četverostrane prizme</vt:lpstr>
      <vt:lpstr>Obujam (volumen) pravilne četverostrane prizme</vt:lpstr>
      <vt:lpstr>Primjeri </vt:lpstr>
      <vt:lpstr>Zadaci za vježbu</vt:lpstr>
      <vt:lpstr>Rješenja zadataka za vježbu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Pravilna četverostrana prizma</dc:title>
  <dc:creator>Ivan Bilic</dc:creator>
  <cp:lastModifiedBy>Antonija Horvatek</cp:lastModifiedBy>
  <cp:revision>38</cp:revision>
  <dcterms:created xsi:type="dcterms:W3CDTF">2021-05-02T19:30:13Z</dcterms:created>
  <dcterms:modified xsi:type="dcterms:W3CDTF">2021-05-18T15:36:26Z</dcterms:modified>
</cp:coreProperties>
</file>