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8" r:id="rId3"/>
    <p:sldId id="257" r:id="rId4"/>
    <p:sldId id="260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01" y="-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184DA70-C731-4C70-880D-CCD4705E623C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63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4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7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7669AF7-7BEB-44E4-9852-375E34362B5B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34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8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7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5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89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907D986-8816-4272-A432-0437A28A9828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221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6F40FBDA-CEB1-40F0-9AB9-BD9C402D70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Triangular abstract background">
            <a:extLst>
              <a:ext uri="{FF2B5EF4-FFF2-40B4-BE49-F238E27FC236}">
                <a16:creationId xmlns:a16="http://schemas.microsoft.com/office/drawing/2014/main" xmlns="" id="{5AC7FDED-64BB-4A9C-8B79-20DA3BBFA5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15730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344D4FE-ABEF-4230-9E4E-AD5782FC7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D82049-0DB0-4B1C-9170-6732EE055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461504"/>
          </a:xfrm>
        </p:spPr>
        <p:txBody>
          <a:bodyPr>
            <a:normAutofit fontScale="90000"/>
          </a:bodyPr>
          <a:lstStyle/>
          <a:p>
            <a:r>
              <a:rPr lang="hr-HR" dirty="0"/>
              <a:t>Pravilna šesterostrana prizma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9C75D68B-4B76-4907-803B-31C828A56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8" y="4623127"/>
            <a:ext cx="907084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dirty="0"/>
              <a:t>Oplošje i obujam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9325F979-D3F9-4926-81B7-7ACCB31A50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397050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C567DD95-42B7-4C98-A5A2-1A3EFBF30F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A5E6BD12-7FA8-44C6-9D03-5CB0EB86E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DB46EEA0-5755-4E1A-9D0F-30A8E1286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B74CE269-ED4E-405A-B10F-A7E8B39026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20B5899B-9417-4F17-86B4-E533FB9566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737CDB1C-BBC9-4959-87C1-D046BF3044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23FE4EA4-109C-47C4-8AAF-7C36F6F9FB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1CF8DD39-B811-4288-971A-5BE0949AE4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2BBCD84E-241A-425D-82BC-84761F66CB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CDF412-3172-48B0-8F20-291E547A7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442916"/>
            <a:ext cx="3238829" cy="32522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400" cap="all" spc="-100">
                <a:solidFill>
                  <a:srgbClr val="FFFFFF"/>
                </a:solidFill>
              </a:rPr>
              <a:t>Podsjetnik... BAZA=pravilni šesterokut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3E0046BD-DA50-4715-9EFD-B436ABA557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6AF58832-B25D-4D1A-B3A4-A77CD128AC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7" y="643464"/>
            <a:ext cx="6909241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393EE0D0-46F2-4828-B92D-C04463262C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1227" y="805446"/>
            <a:ext cx="6570161" cy="5244497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F50C7232-F50D-43A5-9387-22FDFE170E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37837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8A7E6F64-9CA3-417B-918B-FF2DB147B8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25213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6F4694F-C48D-4D23-A645-996620FEB8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4377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F1204D10-45D0-460E-8012-993ED94FBF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252137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text, clock&#10;&#10;Description automatically generated">
            <a:extLst>
              <a:ext uri="{FF2B5EF4-FFF2-40B4-BE49-F238E27FC236}">
                <a16:creationId xmlns:a16="http://schemas.microsoft.com/office/drawing/2014/main" xmlns="" id="{D0E64AD0-9865-4544-998D-B1B7068B8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40" y="1966210"/>
            <a:ext cx="3117677" cy="3274273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EF3EFE8B-4A5E-4F78-B8C1-13E22015F0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648" y="2889278"/>
            <a:ext cx="2802639" cy="163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44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B45B7-211D-4838-AC2F-D8B3EA302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80" y="439597"/>
            <a:ext cx="10058400" cy="1371600"/>
          </a:xfrm>
        </p:spPr>
        <p:txBody>
          <a:bodyPr/>
          <a:lstStyle/>
          <a:p>
            <a:r>
              <a:rPr lang="hr-HR" dirty="0"/>
              <a:t>Mreža i oplošje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CBC8035B-A5B9-4270-B55E-0C0FD09C87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1259" y="1732083"/>
            <a:ext cx="4276752" cy="4584828"/>
          </a:xfr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37EFD39-1029-4817-888F-1ADF36E41C07}"/>
              </a:ext>
            </a:extLst>
          </p:cNvPr>
          <p:cNvSpPr txBox="1"/>
          <p:nvPr/>
        </p:nvSpPr>
        <p:spPr>
          <a:xfrm>
            <a:off x="5927224" y="1236446"/>
            <a:ext cx="509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Kako računamo oplošje prizme (općenito)?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088B8881-5DEA-497D-A184-2665A19EBDE1}"/>
                  </a:ext>
                </a:extLst>
              </p:cNvPr>
              <p:cNvSpPr txBox="1"/>
              <p:nvPr/>
            </p:nvSpPr>
            <p:spPr>
              <a:xfrm>
                <a:off x="6446814" y="1775722"/>
                <a:ext cx="7176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hr-H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88B8881-5DEA-497D-A184-2665A19EB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814" y="1775722"/>
                <a:ext cx="71769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xmlns="" id="{920CFA78-A275-446D-BA5C-FBC070525755}"/>
              </a:ext>
            </a:extLst>
          </p:cNvPr>
          <p:cNvSpPr/>
          <p:nvPr/>
        </p:nvSpPr>
        <p:spPr>
          <a:xfrm>
            <a:off x="3174014" y="5269123"/>
            <a:ext cx="906011" cy="67138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970F7757-97F0-4DD5-BF24-F7AAADC085FF}"/>
              </a:ext>
            </a:extLst>
          </p:cNvPr>
          <p:cNvSpPr/>
          <p:nvPr/>
        </p:nvSpPr>
        <p:spPr>
          <a:xfrm>
            <a:off x="3174014" y="1980904"/>
            <a:ext cx="906011" cy="67138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EAFE4FB1-708D-40C2-A97F-4D3C889AD39B}"/>
              </a:ext>
            </a:extLst>
          </p:cNvPr>
          <p:cNvSpPr/>
          <p:nvPr/>
        </p:nvSpPr>
        <p:spPr>
          <a:xfrm>
            <a:off x="1359195" y="3900881"/>
            <a:ext cx="3900880" cy="40267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026652C-ED6D-4254-9384-A21EC3EBC936}"/>
              </a:ext>
            </a:extLst>
          </p:cNvPr>
          <p:cNvSpPr txBox="1"/>
          <p:nvPr/>
        </p:nvSpPr>
        <p:spPr>
          <a:xfrm>
            <a:off x="7164510" y="1775722"/>
            <a:ext cx="717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7030A0"/>
                </a:solidFill>
              </a:rPr>
              <a:t>2B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F84DD45-DDCA-4A34-B42E-4623517213F1}"/>
              </a:ext>
            </a:extLst>
          </p:cNvPr>
          <p:cNvSpPr txBox="1"/>
          <p:nvPr/>
        </p:nvSpPr>
        <p:spPr>
          <a:xfrm>
            <a:off x="7625094" y="1775722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>
                <a:solidFill>
                  <a:srgbClr val="C00000"/>
                </a:solidFill>
              </a:rPr>
              <a:t>+P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AC1C44CB-3E30-4E86-9EA2-04DFA8E9271D}"/>
                  </a:ext>
                </a:extLst>
              </p:cNvPr>
              <p:cNvSpPr txBox="1"/>
              <p:nvPr/>
            </p:nvSpPr>
            <p:spPr>
              <a:xfrm>
                <a:off x="6315690" y="2073629"/>
                <a:ext cx="3839576" cy="13553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hr-HR" sz="2800" b="0" i="1" smtClean="0">
                          <a:latin typeface="Cambria Math" panose="02040503050406030204" pitchFamily="18" charset="0"/>
                        </a:rPr>
                        <m:t>=2∙6∙</m:t>
                      </m:r>
                      <m:f>
                        <m:fPr>
                          <m:ctrlPr>
                            <a:rPr lang="hr-HR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8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hr-HR" sz="28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hr-H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hr-H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hr-H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𝑎h</m:t>
                      </m:r>
                    </m:oMath>
                  </m:oMathPara>
                </a14:m>
                <a:endParaRPr lang="hr-HR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C1C44CB-3E30-4E86-9EA2-04DFA8E92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690" y="2073629"/>
                <a:ext cx="3839576" cy="13553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3A8EC376-D882-4AFF-8095-46FFD22160BB}"/>
              </a:ext>
            </a:extLst>
          </p:cNvPr>
          <p:cNvCxnSpPr/>
          <p:nvPr/>
        </p:nvCxnSpPr>
        <p:spPr>
          <a:xfrm>
            <a:off x="7164510" y="3947898"/>
            <a:ext cx="573001" cy="3737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2ECD87AC-79B4-4796-88DA-4896D99D3F3D}"/>
              </a:ext>
            </a:extLst>
          </p:cNvPr>
          <p:cNvCxnSpPr/>
          <p:nvPr/>
        </p:nvCxnSpPr>
        <p:spPr>
          <a:xfrm>
            <a:off x="8097853" y="4272841"/>
            <a:ext cx="377505" cy="2292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EFCCBA85-B9B2-497D-AE6B-F11B151146BA}"/>
                  </a:ext>
                </a:extLst>
              </p:cNvPr>
              <p:cNvSpPr txBox="1"/>
              <p:nvPr/>
            </p:nvSpPr>
            <p:spPr>
              <a:xfrm>
                <a:off x="6429647" y="3224046"/>
                <a:ext cx="3611662" cy="14477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hr-HR" sz="2800" b="0" i="1" smtClean="0">
                          <a:latin typeface="Cambria Math" panose="02040503050406030204" pitchFamily="18" charset="0"/>
                        </a:rPr>
                        <m:t>=12∙</m:t>
                      </m:r>
                      <m:f>
                        <m:fPr>
                          <m:ctrlPr>
                            <a:rPr lang="hr-HR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8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hr-HR" sz="28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hr-H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hr-H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hr-H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𝑎h</m:t>
                      </m:r>
                    </m:oMath>
                  </m:oMathPara>
                </a14:m>
                <a:endParaRPr lang="hr-HR" sz="28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CCBA85-B9B2-497D-AE6B-F11B15114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647" y="3224046"/>
                <a:ext cx="3611662" cy="14477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AB5E1C30-0F7B-4430-BE37-8DFADED332DB}"/>
                  </a:ext>
                </a:extLst>
              </p:cNvPr>
              <p:cNvSpPr txBox="1"/>
              <p:nvPr/>
            </p:nvSpPr>
            <p:spPr>
              <a:xfrm>
                <a:off x="6446814" y="4671750"/>
                <a:ext cx="3284099" cy="81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hr-HR" sz="28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hr-HR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hr-HR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hr-H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hr-H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𝑎h</m:t>
                      </m:r>
                    </m:oMath>
                  </m:oMathPara>
                </a14:m>
                <a:endParaRPr lang="hr-HR" sz="18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5E1C30-0F7B-4430-BE37-8DFADED332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814" y="4671750"/>
                <a:ext cx="3284099" cy="81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64A99AE9-51BB-448A-B19E-FC4DD0282BAD}"/>
              </a:ext>
            </a:extLst>
          </p:cNvPr>
          <p:cNvSpPr/>
          <p:nvPr/>
        </p:nvSpPr>
        <p:spPr>
          <a:xfrm>
            <a:off x="6202507" y="4638830"/>
            <a:ext cx="3461047" cy="880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TextBox 27">
            <a:extLst>
              <a:ext uri="{FF2B5EF4-FFF2-40B4-BE49-F238E27FC236}">
                <a16:creationId xmlns="" xmlns:a16="http://schemas.microsoft.com/office/drawing/2014/main" id="{A7F353AA-2435-4A48-A595-48B625E0958C}"/>
              </a:ext>
            </a:extLst>
          </p:cNvPr>
          <p:cNvSpPr txBox="1"/>
          <p:nvPr/>
        </p:nvSpPr>
        <p:spPr>
          <a:xfrm>
            <a:off x="7348102" y="36570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3</a:t>
            </a:r>
            <a:endParaRPr lang="hr-HR" dirty="0"/>
          </a:p>
        </p:txBody>
      </p:sp>
      <p:sp>
        <p:nvSpPr>
          <p:cNvPr id="24" name="TextBox 28">
            <a:extLst>
              <a:ext uri="{FF2B5EF4-FFF2-40B4-BE49-F238E27FC236}">
                <a16:creationId xmlns="" xmlns:a16="http://schemas.microsoft.com/office/drawing/2014/main" id="{0EE8CED3-1B5B-414C-8DBD-7C1D0055D984}"/>
              </a:ext>
            </a:extLst>
          </p:cNvPr>
          <p:cNvSpPr txBox="1"/>
          <p:nvPr/>
        </p:nvSpPr>
        <p:spPr>
          <a:xfrm>
            <a:off x="8446533" y="43246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mtClean="0"/>
              <a:t>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747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8" grpId="0" animBg="1"/>
      <p:bldP spid="21" grpId="0" animBg="1"/>
      <p:bldP spid="10" grpId="0" animBg="1"/>
      <p:bldP spid="18" grpId="0"/>
      <p:bldP spid="22" grpId="0"/>
      <p:bldP spid="23" grpId="0"/>
      <p:bldP spid="29" grpId="0"/>
      <p:bldP spid="31" grpId="0"/>
      <p:bldP spid="32" grpId="0" animBg="1"/>
      <p:bldP spid="17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67301-0EE2-4240-8496-A696B1BF3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3352800" cy="1371600"/>
          </a:xfrm>
        </p:spPr>
        <p:txBody>
          <a:bodyPr/>
          <a:lstStyle/>
          <a:p>
            <a:r>
              <a:rPr lang="hr-HR" dirty="0"/>
              <a:t>Obujam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03C51B-556A-4FED-9EA3-2D937EB6A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3752" y="2270786"/>
            <a:ext cx="4754880" cy="640080"/>
          </a:xfrm>
        </p:spPr>
        <p:txBody>
          <a:bodyPr>
            <a:normAutofit fontScale="85000" lnSpcReduction="10000"/>
          </a:bodyPr>
          <a:lstStyle/>
          <a:p>
            <a:r>
              <a:rPr lang="hr-HR" sz="3200" dirty="0"/>
              <a:t>Obujam prizme općenito?</a:t>
            </a:r>
            <a:endParaRPr lang="hr-H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="" id="{48FB1F75-0D54-478D-93E4-4A138477572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772560" y="2351773"/>
                <a:ext cx="3044171" cy="4738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r-H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hr-HR" sz="320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8FB1F75-0D54-478D-93E4-4A1384775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772560" y="2351773"/>
                <a:ext cx="3044171" cy="4738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4939C4E1-FF9D-449D-A92A-3C751E4E1A24}"/>
                  </a:ext>
                </a:extLst>
              </p:cNvPr>
              <p:cNvSpPr txBox="1"/>
              <p:nvPr/>
            </p:nvSpPr>
            <p:spPr>
              <a:xfrm>
                <a:off x="7335260" y="4346793"/>
                <a:ext cx="3065455" cy="11251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hr-HR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3·</m:t>
                      </m:r>
                      <m:f>
                        <m:fPr>
                          <m:ctrlPr>
                            <a:rPr lang="hr-HR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32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r-HR" sz="32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sz="32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hr-HR" sz="320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sz="32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hr-HR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hr-HR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939C4E1-FF9D-449D-A92A-3C751E4E1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260" y="4346793"/>
                <a:ext cx="3065455" cy="11251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26E4FDC-2224-4331-8900-C0935CA506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8880" y="3167459"/>
            <a:ext cx="2904555" cy="27940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6C918261-8685-4D6D-8DCA-82F7E140E1C7}"/>
                  </a:ext>
                </a:extLst>
              </p:cNvPr>
              <p:cNvSpPr txBox="1"/>
              <p:nvPr/>
            </p:nvSpPr>
            <p:spPr>
              <a:xfrm>
                <a:off x="3960996" y="4806542"/>
                <a:ext cx="2266774" cy="995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r-HR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=6·</m:t>
                      </m:r>
                      <m:f>
                        <m:fPr>
                          <m:ctrlPr>
                            <a:rPr lang="hr-HR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8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r-HR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hr-HR" sz="2800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hr-H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r-HR" sz="20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C918261-8685-4D6D-8DCA-82F7E140E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996" y="4806542"/>
                <a:ext cx="2266774" cy="9959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Placeholder 13">
            <a:extLst>
              <a:ext uri="{FF2B5EF4-FFF2-40B4-BE49-F238E27FC236}">
                <a16:creationId xmlns:a16="http://schemas.microsoft.com/office/drawing/2014/main" xmlns="" id="{04847BA3-5E33-478B-AD49-3886E0709E1D}"/>
              </a:ext>
            </a:extLst>
          </p:cNvPr>
          <p:cNvSpPr txBox="1">
            <a:spLocks/>
          </p:cNvSpPr>
          <p:nvPr/>
        </p:nvSpPr>
        <p:spPr>
          <a:xfrm>
            <a:off x="4001636" y="4244467"/>
            <a:ext cx="237744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dirty="0"/>
              <a:t>Površina baze...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C989FEA-1A89-49DC-A867-661BD399BFE0}"/>
              </a:ext>
            </a:extLst>
          </p:cNvPr>
          <p:cNvSpPr/>
          <p:nvPr/>
        </p:nvSpPr>
        <p:spPr>
          <a:xfrm>
            <a:off x="7261148" y="4379618"/>
            <a:ext cx="3263317" cy="1184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74771FA1-5AC9-4E5F-921E-C141BDFE0E14}"/>
                  </a:ext>
                </a:extLst>
              </p:cNvPr>
              <p:cNvSpPr txBox="1"/>
              <p:nvPr/>
            </p:nvSpPr>
            <p:spPr>
              <a:xfrm>
                <a:off x="6469223" y="3120910"/>
                <a:ext cx="4379140" cy="9875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hr-HR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6·</m:t>
                      </m:r>
                      <m:f>
                        <m:fPr>
                          <m:ctrlPr>
                            <a:rPr lang="hr-HR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8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r-HR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hr-HR" sz="280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hr-H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hr-H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hr-HR" sz="20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4771FA1-5AC9-4E5F-921E-C141BDFE0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223" y="3120910"/>
                <a:ext cx="4379140" cy="98751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24">
            <a:extLst>
              <a:ext uri="{FF2B5EF4-FFF2-40B4-BE49-F238E27FC236}">
                <a16:creationId xmlns:a16="http://schemas.microsoft.com/office/drawing/2014/main" xmlns="" id="{3A8EC376-D882-4AFF-8095-46FFD22160BB}"/>
              </a:ext>
            </a:extLst>
          </p:cNvPr>
          <p:cNvCxnSpPr/>
          <p:nvPr/>
        </p:nvCxnSpPr>
        <p:spPr>
          <a:xfrm>
            <a:off x="8151396" y="3548024"/>
            <a:ext cx="286501" cy="31163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26">
            <a:extLst>
              <a:ext uri="{FF2B5EF4-FFF2-40B4-BE49-F238E27FC236}">
                <a16:creationId xmlns:a16="http://schemas.microsoft.com/office/drawing/2014/main" xmlns="" id="{2ECD87AC-79B4-4796-88DA-4896D99D3F3D}"/>
              </a:ext>
            </a:extLst>
          </p:cNvPr>
          <p:cNvCxnSpPr/>
          <p:nvPr/>
        </p:nvCxnSpPr>
        <p:spPr>
          <a:xfrm>
            <a:off x="8744695" y="3794520"/>
            <a:ext cx="377505" cy="2292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27">
            <a:extLst>
              <a:ext uri="{FF2B5EF4-FFF2-40B4-BE49-F238E27FC236}">
                <a16:creationId xmlns="" xmlns:a16="http://schemas.microsoft.com/office/drawing/2014/main" id="{A7F353AA-2435-4A48-A595-48B625E0958C}"/>
              </a:ext>
            </a:extLst>
          </p:cNvPr>
          <p:cNvSpPr txBox="1"/>
          <p:nvPr/>
        </p:nvSpPr>
        <p:spPr>
          <a:xfrm>
            <a:off x="7994944" y="31786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3</a:t>
            </a:r>
            <a:endParaRPr lang="hr-HR" dirty="0"/>
          </a:p>
        </p:txBody>
      </p:sp>
      <p:sp>
        <p:nvSpPr>
          <p:cNvPr id="19" name="TextBox 28">
            <a:extLst>
              <a:ext uri="{FF2B5EF4-FFF2-40B4-BE49-F238E27FC236}">
                <a16:creationId xmlns="" xmlns:a16="http://schemas.microsoft.com/office/drawing/2014/main" id="{0EE8CED3-1B5B-414C-8DBD-7C1D0055D984}"/>
              </a:ext>
            </a:extLst>
          </p:cNvPr>
          <p:cNvSpPr txBox="1"/>
          <p:nvPr/>
        </p:nvSpPr>
        <p:spPr>
          <a:xfrm>
            <a:off x="9093375" y="38463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/>
              <a:t>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519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/>
      <p:bldP spid="10" grpId="0"/>
      <p:bldP spid="15" grpId="0"/>
      <p:bldP spid="16" grpId="0" animBg="1"/>
      <p:bldP spid="12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46DED0D-6558-4863-B88D-FC228ED1F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Zadaci za vježbu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xmlns="" id="{82023266-1785-452B-BCA3-632276762F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44615" y="2224168"/>
                <a:ext cx="7245103" cy="3471957"/>
              </a:xfrm>
            </p:spPr>
            <p:txBody>
              <a:bodyPr>
                <a:normAutofit fontScale="92500" lnSpcReduction="10000"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hr-HR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Izračunaj oplošje i obujam pravilne šesterostrane prizme duljine osnovnog brida </a:t>
                </a:r>
                <a:r>
                  <a:rPr lang="hr-HR" sz="24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</a:t>
                </a:r>
                <a:r>
                  <a:rPr lang="hr-HR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i visine</a:t>
                </a:r>
                <a:r>
                  <a:rPr lang="hr-HR" sz="24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h </a:t>
                </a:r>
                <a:r>
                  <a:rPr lang="hr-HR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ako je zadano:</a:t>
                </a:r>
              </a:p>
              <a:p>
                <a:pPr marL="0" indent="0">
                  <a:buNone/>
                </a:pPr>
                <a:endParaRPr lang="hr-HR" sz="2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617220" lvl="1" indent="-342900">
                  <a:lnSpc>
                    <a:spcPct val="150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hr-HR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=2 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hr-HR" sz="2000" b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617220" lvl="1" indent="-342900">
                  <a:lnSpc>
                    <a:spcPct val="150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hr-HR" sz="2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sz="2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=6 </m:t>
                    </m:r>
                    <m:r>
                      <a:rPr lang="hr-HR" sz="2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hr-HR" sz="2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sz="2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hr-HR" sz="2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 12 </m:t>
                    </m:r>
                    <m:r>
                      <a:rPr lang="hr-HR" sz="2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hr-HR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617220" lvl="1" indent="-342900">
                  <a:lnSpc>
                    <a:spcPct val="150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hr-HR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hr-HR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cm</a:t>
                </a:r>
              </a:p>
              <a:p>
                <a:pPr marL="617220" lvl="1" indent="-342900">
                  <a:lnSpc>
                    <a:spcPct val="150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12 </m:t>
                        </m:r>
                      </m:e>
                    </m:rad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=5 </m:t>
                    </m:r>
                    <m:r>
                      <a:rPr lang="hr-HR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hr-HR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617220" lvl="1" indent="-342900">
                  <a:buFont typeface="+mj-lt"/>
                  <a:buAutoNum type="alphaLcPeriod"/>
                </a:pPr>
                <a:endParaRPr lang="hr-HR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82023266-1785-452B-BCA3-632276762F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4615" y="2224168"/>
                <a:ext cx="7245103" cy="3471957"/>
              </a:xfrm>
              <a:blipFill>
                <a:blip r:embed="rId3"/>
                <a:stretch>
                  <a:fillRect l="-1094" t="-228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niOkvir 8">
            <a:extLst>
              <a:ext uri="{FF2B5EF4-FFF2-40B4-BE49-F238E27FC236}">
                <a16:creationId xmlns="" xmlns:a16="http://schemas.microsoft.com/office/drawing/2014/main" id="{170C8E8E-7FD4-48C8-BFCE-44FB955ED98E}"/>
              </a:ext>
            </a:extLst>
          </p:cNvPr>
          <p:cNvSpPr txBox="1"/>
          <p:nvPr/>
        </p:nvSpPr>
        <p:spPr>
          <a:xfrm>
            <a:off x="9130226" y="3741203"/>
            <a:ext cx="1896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Na </a:t>
            </a:r>
            <a:r>
              <a:rPr lang="hr-HR" smtClean="0"/>
              <a:t>sljedećem slideu</a:t>
            </a:r>
          </a:p>
          <a:p>
            <a:r>
              <a:rPr lang="hr-HR" smtClean="0"/>
              <a:t>pronaći </a:t>
            </a:r>
            <a:r>
              <a:rPr lang="hr-HR" dirty="0"/>
              <a:t>ćeš rješenja…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6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46DED0D-6558-4863-B88D-FC228ED1F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Rješenja zadataka za vježbu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xmlns="" id="{82023266-1785-452B-BCA3-632276762F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44615" y="2224168"/>
                <a:ext cx="7245103" cy="347195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hr-HR" sz="2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731520" lvl="1" indent="-457200">
                  <a:lnSpc>
                    <a:spcPct val="150000"/>
                  </a:lnSpc>
                  <a:buFont typeface="+mj-lt"/>
                  <a:buAutoNum type="alphaLcPeriod"/>
                </a:pPr>
                <a:r>
                  <a:rPr lang="hr-HR" sz="2000" b="0" dirty="0">
                    <a:solidFill>
                      <a:schemeClr val="tx1"/>
                    </a:solidFill>
                  </a:rPr>
                  <a:t>O=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117</m:t>
                    </m:r>
                    <m:rad>
                      <m:radPr>
                        <m:degHide m:val="on"/>
                        <m:ctrlPr>
                          <a:rPr lang="hr-HR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sz="2000" b="0" dirty="0">
                    <a:solidFill>
                      <a:schemeClr val="tx1"/>
                    </a:solidFill>
                  </a:rPr>
                  <a:t> cm</a:t>
                </a:r>
                <a:r>
                  <a:rPr lang="hr-HR" sz="2000" b="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hr-HR" sz="2000" b="0" dirty="0">
                    <a:solidFill>
                      <a:schemeClr val="tx1"/>
                    </a:solidFill>
                  </a:rPr>
                  <a:t>, V=81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sz="2000" b="0" dirty="0">
                    <a:solidFill>
                      <a:schemeClr val="tx1"/>
                    </a:solidFill>
                  </a:rPr>
                  <a:t> cm</a:t>
                </a:r>
                <a:r>
                  <a:rPr lang="hr-HR" sz="2000" b="0" baseline="30000" dirty="0">
                    <a:solidFill>
                      <a:schemeClr val="tx1"/>
                    </a:solidFill>
                  </a:rPr>
                  <a:t>3</a:t>
                </a:r>
              </a:p>
              <a:p>
                <a:pPr marL="617220" lvl="1" indent="-342900">
                  <a:lnSpc>
                    <a:spcPct val="150000"/>
                  </a:lnSpc>
                  <a:buFont typeface="+mj-lt"/>
                  <a:buAutoNum type="alphaLcPeriod"/>
                </a:pPr>
                <a:r>
                  <a:rPr lang="hr-HR" sz="2000" dirty="0">
                    <a:solidFill>
                      <a:schemeClr val="tx1"/>
                    </a:solidFill>
                  </a:rPr>
                  <a:t>O=(108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sz="2000" dirty="0">
                    <a:solidFill>
                      <a:schemeClr val="tx1"/>
                    </a:solidFill>
                  </a:rPr>
                  <a:t>+432) cm</a:t>
                </a:r>
                <a:r>
                  <a:rPr lang="hr-HR" sz="20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hr-HR" sz="2000" dirty="0">
                    <a:solidFill>
                      <a:schemeClr val="tx1"/>
                    </a:solidFill>
                  </a:rPr>
                  <a:t>, V=648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sz="2000" dirty="0">
                    <a:solidFill>
                      <a:schemeClr val="tx1"/>
                    </a:solidFill>
                  </a:rPr>
                  <a:t> cm</a:t>
                </a:r>
                <a:r>
                  <a:rPr lang="hr-HR" sz="2000" baseline="30000" dirty="0">
                    <a:solidFill>
                      <a:schemeClr val="tx1"/>
                    </a:solidFill>
                  </a:rPr>
                  <a:t>3</a:t>
                </a:r>
              </a:p>
              <a:p>
                <a:pPr marL="617220" lvl="1" indent="-342900">
                  <a:lnSpc>
                    <a:spcPct val="150000"/>
                  </a:lnSpc>
                  <a:buFont typeface="+mj-lt"/>
                  <a:buAutoNum type="alphaLcPeriod"/>
                </a:pPr>
                <a:r>
                  <a:rPr lang="hr-HR" sz="2000" dirty="0">
                    <a:solidFill>
                      <a:schemeClr val="tx1"/>
                    </a:solidFill>
                  </a:rPr>
                  <a:t>O=(60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sz="2000" dirty="0">
                    <a:solidFill>
                      <a:schemeClr val="tx1"/>
                    </a:solidFill>
                  </a:rPr>
                  <a:t>+36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rad>
                  </m:oMath>
                </a14:m>
                <a:r>
                  <a:rPr lang="hr-HR" sz="2000" dirty="0">
                    <a:solidFill>
                      <a:schemeClr val="tx1"/>
                    </a:solidFill>
                  </a:rPr>
                  <a:t> )cm</a:t>
                </a:r>
                <a:r>
                  <a:rPr lang="hr-HR" sz="20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hr-HR" sz="2000" dirty="0">
                    <a:solidFill>
                      <a:schemeClr val="tx1"/>
                    </a:solidFill>
                  </a:rPr>
                  <a:t>, V=270 cm</a:t>
                </a:r>
                <a:r>
                  <a:rPr lang="hr-HR" sz="2000" baseline="30000" dirty="0">
                    <a:solidFill>
                      <a:schemeClr val="tx1"/>
                    </a:solidFill>
                  </a:rPr>
                  <a:t>3</a:t>
                </a:r>
              </a:p>
              <a:p>
                <a:pPr marL="617220" lvl="1" indent="-342900">
                  <a:lnSpc>
                    <a:spcPct val="150000"/>
                  </a:lnSpc>
                  <a:buFont typeface="+mj-lt"/>
                  <a:buAutoNum type="alphaLcPeriod"/>
                </a:pPr>
                <a:r>
                  <a:rPr lang="hr-HR" sz="2000" dirty="0">
                    <a:solidFill>
                      <a:schemeClr val="tx1"/>
                    </a:solidFill>
                  </a:rPr>
                  <a:t>O=96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sz="2000" dirty="0">
                    <a:solidFill>
                      <a:schemeClr val="tx1"/>
                    </a:solidFill>
                  </a:rPr>
                  <a:t> cm</a:t>
                </a:r>
                <a:r>
                  <a:rPr lang="hr-HR" sz="20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hr-HR" sz="2000" dirty="0">
                    <a:solidFill>
                      <a:schemeClr val="tx1"/>
                    </a:solidFill>
                  </a:rPr>
                  <a:t>, V=90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sz="2000" dirty="0">
                    <a:solidFill>
                      <a:schemeClr val="tx1"/>
                    </a:solidFill>
                  </a:rPr>
                  <a:t> cm</a:t>
                </a:r>
                <a:r>
                  <a:rPr lang="hr-HR" sz="2000" baseline="30000" dirty="0">
                    <a:solidFill>
                      <a:schemeClr val="tx1"/>
                    </a:solidFill>
                  </a:rPr>
                  <a:t>3</a:t>
                </a:r>
              </a:p>
              <a:p>
                <a:pPr marL="617220" lvl="1" indent="-342900">
                  <a:buFont typeface="+mj-lt"/>
                  <a:buAutoNum type="alphaLcPeriod"/>
                </a:pPr>
                <a:endParaRPr lang="hr-HR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82023266-1785-452B-BCA3-632276762F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4615" y="2224168"/>
                <a:ext cx="7245103" cy="347195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05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72605" y="836712"/>
            <a:ext cx="8229600" cy="1184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2000"/>
              <a:t>	</a:t>
            </a:r>
            <a:r>
              <a:rPr lang="hr-HR" sz="3600"/>
              <a:t>Autorica prezentacije:</a:t>
            </a:r>
            <a:endParaRPr lang="hr-HR" sz="3600" dirty="0"/>
          </a:p>
          <a:p>
            <a:endParaRPr lang="hr-HR" sz="2000" dirty="0"/>
          </a:p>
          <a:p>
            <a:endParaRPr lang="hr-HR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05769" y="1916832"/>
            <a:ext cx="8229600" cy="11849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hr-HR" sz="5400" dirty="0"/>
              <a:t>Tea </a:t>
            </a:r>
            <a:r>
              <a:rPr lang="hr-HR" sz="5400" dirty="0" err="1"/>
              <a:t>Bašković</a:t>
            </a:r>
            <a:endParaRPr lang="hr-HR" sz="5400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03115" y="3293368"/>
            <a:ext cx="8229600" cy="172819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hr-HR" sz="2800" dirty="0"/>
              <a:t>Najtoplije zahvaljujem kolegici </a:t>
            </a:r>
            <a:r>
              <a:rPr lang="hr-HR" sz="2800" dirty="0" err="1"/>
              <a:t>Bašković</a:t>
            </a:r>
            <a:endParaRPr lang="hr-HR" sz="2800" dirty="0"/>
          </a:p>
          <a:p>
            <a:pPr algn="ctr">
              <a:buFont typeface="Wingdings 2"/>
              <a:buNone/>
            </a:pPr>
            <a:r>
              <a:rPr lang="hr-HR" sz="2800" dirty="0"/>
              <a:t>na slanju prezentacije</a:t>
            </a:r>
          </a:p>
          <a:p>
            <a:pPr algn="ctr">
              <a:buFont typeface="Wingdings 2"/>
              <a:buNone/>
            </a:pPr>
            <a:r>
              <a:rPr lang="hr-HR" sz="2800" dirty="0"/>
              <a:t>i na dozvoli da materijale objavim </a:t>
            </a:r>
            <a:br>
              <a:rPr lang="hr-HR" sz="2800" dirty="0"/>
            </a:br>
            <a:r>
              <a:rPr lang="hr-HR" sz="2800" dirty="0"/>
              <a:t>na svojim web stranicama.</a:t>
            </a:r>
            <a:endParaRPr lang="hr-HR" sz="5400" dirty="0"/>
          </a:p>
          <a:p>
            <a:endParaRPr lang="hr-HR" sz="2800" dirty="0"/>
          </a:p>
          <a:p>
            <a:endParaRPr lang="hr-HR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50496" y="5157192"/>
            <a:ext cx="4176464" cy="128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None/>
            </a:pPr>
            <a:r>
              <a:rPr lang="hr-HR" sz="2000"/>
              <a:t>Antonija Horvatek</a:t>
            </a:r>
            <a:br>
              <a:rPr lang="hr-HR" sz="2000"/>
            </a:br>
            <a:r>
              <a:rPr lang="hr-HR" sz="2400">
                <a:latin typeface="Brush Script MT"/>
                <a:ea typeface="Calibri"/>
                <a:cs typeface="Times New Roman"/>
              </a:rPr>
              <a:t>Matematika na dlanu</a:t>
            </a:r>
            <a:br>
              <a:rPr lang="hr-HR" sz="2400">
                <a:latin typeface="Brush Script MT"/>
                <a:ea typeface="Calibri"/>
                <a:cs typeface="Times New Roman"/>
              </a:rPr>
            </a:br>
            <a:r>
              <a:rPr lang="hr-HR" sz="1800" i="1" u="sng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http://www.antonija-horvatek.from.hr/</a:t>
            </a:r>
            <a:r>
              <a:rPr lang="hr-HR" sz="1800" i="1">
                <a:latin typeface="Calibri"/>
                <a:ea typeface="Calibri"/>
                <a:cs typeface="Times New Roman"/>
              </a:rPr>
              <a:t> </a:t>
            </a:r>
            <a:endParaRPr lang="hr-HR" sz="180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89070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143</TotalTime>
  <Words>264</Words>
  <Application>Microsoft Office PowerPoint</Application>
  <PresentationFormat>Prilagođeno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Savon</vt:lpstr>
      <vt:lpstr>Pravilna šesterostrana prizma</vt:lpstr>
      <vt:lpstr>Podsjetnik... BAZA=pravilni šesterokut</vt:lpstr>
      <vt:lpstr>Mreža i oplošje</vt:lpstr>
      <vt:lpstr>Obujam</vt:lpstr>
      <vt:lpstr>Zadaci za vježbu</vt:lpstr>
      <vt:lpstr>Rješenja zadataka za vježbu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Pravilna trostrana prizma</dc:title>
  <dc:creator>Teja</dc:creator>
  <cp:lastModifiedBy>Antonija Horvatek</cp:lastModifiedBy>
  <cp:revision>26</cp:revision>
  <dcterms:created xsi:type="dcterms:W3CDTF">2021-05-05T18:50:24Z</dcterms:created>
  <dcterms:modified xsi:type="dcterms:W3CDTF">2021-05-18T15:44:07Z</dcterms:modified>
</cp:coreProperties>
</file>