
<file path=[Content_Types].xml><?xml version="1.0" encoding="utf-8"?>
<Types xmlns="http://schemas.openxmlformats.org/package/2006/content-types">
  <Default Extension="jfif" ContentType="image/jpeg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sldIdLst>
    <p:sldId id="256" r:id="rId2"/>
    <p:sldId id="258" r:id="rId3"/>
    <p:sldId id="257" r:id="rId4"/>
    <p:sldId id="260" r:id="rId5"/>
    <p:sldId id="263" r:id="rId6"/>
    <p:sldId id="264" r:id="rId7"/>
    <p:sldId id="265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5" d="100"/>
          <a:sy n="75" d="100"/>
        </p:scale>
        <p:origin x="-101" y="-2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9184DA70-C731-4C70-880D-CCD4705E623C}" type="datetime1">
              <a:rPr lang="en-US" smtClean="0"/>
              <a:t>5/18/2021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7631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5/18/2021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541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5/18/2021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3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5/18/2021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975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97669AF7-7BEB-44E4-9852-375E34362B5B}" type="datetime1">
              <a:rPr lang="en-US" smtClean="0"/>
              <a:t>5/18/2021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9343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5/18/2021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68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5/18/2021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182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5/18/2021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071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5/18/2021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8550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EA474-078D-4E9B-9B14-09A87B19DC46}" type="datetime1">
              <a:rPr lang="en-US" smtClean="0"/>
              <a:t>5/18/2021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8890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4907D986-8816-4272-A432-0437A28A9828}" type="datetime1">
              <a:rPr lang="en-US" smtClean="0"/>
              <a:t>5/18/2021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82212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2D6E202-B606-4609-B914-27C9371A1F6D}" type="datetime1">
              <a:rPr lang="en-US" smtClean="0"/>
              <a:t>5/18/2021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65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f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0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ntonija-horvatek.from.hr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xmlns="" id="{6F40FBDA-CEB1-40F0-9AB9-BD9C402D70F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3" descr="Triangular abstract background">
            <a:extLst>
              <a:ext uri="{FF2B5EF4-FFF2-40B4-BE49-F238E27FC236}">
                <a16:creationId xmlns:a16="http://schemas.microsoft.com/office/drawing/2014/main" xmlns="" id="{5AC7FDED-64BB-4A9C-8B79-20DA3BBFA5F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5000"/>
          </a:blip>
          <a:srcRect t="15730"/>
          <a:stretch/>
        </p:blipFill>
        <p:spPr>
          <a:xfrm>
            <a:off x="-1" y="10"/>
            <a:ext cx="12191999" cy="6857990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0344D4FE-ABEF-4230-9E4E-AD5782FC78A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ABD82049-0DB0-4B1C-9170-6732EE0550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461504"/>
          </a:xfrm>
        </p:spPr>
        <p:txBody>
          <a:bodyPr>
            <a:normAutofit fontScale="90000"/>
          </a:bodyPr>
          <a:lstStyle/>
          <a:p>
            <a:r>
              <a:rPr lang="hr-HR" dirty="0"/>
              <a:t>Pravilna šesterostrana prizma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xmlns="" id="{9C75D68B-4B76-4907-803B-31C828A56E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61708" y="4623127"/>
            <a:ext cx="9070848" cy="45720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hr-HR" dirty="0"/>
              <a:t>Oplošje i obujam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9325F979-D3F9-4926-81B7-7ACCB31A50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  <a:alpha val="80000"/>
              </a:schemeClr>
            </a:solidFill>
            <a:prstDash val="solid"/>
            <a:miter lim="800000"/>
          </a:ln>
          <a:effectLst/>
        </p:spPr>
      </p:sp>
    </p:spTree>
    <p:extLst>
      <p:ext uri="{BB962C8B-B14F-4D97-AF65-F5344CB8AC3E}">
        <p14:creationId xmlns:p14="http://schemas.microsoft.com/office/powerpoint/2010/main" val="13970506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hade val="92000"/>
                <a:satMod val="160000"/>
              </a:schemeClr>
            </a:gs>
            <a:gs pos="77000">
              <a:schemeClr val="bg2">
                <a:tint val="100000"/>
                <a:shade val="73000"/>
                <a:satMod val="155000"/>
              </a:schemeClr>
            </a:gs>
            <a:gs pos="100000">
              <a:schemeClr val="bg2">
                <a:tint val="100000"/>
                <a:shade val="67000"/>
                <a:satMod val="14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extLst>
              <a:ext uri="{FF2B5EF4-FFF2-40B4-BE49-F238E27FC236}">
                <a16:creationId xmlns:a16="http://schemas.microsoft.com/office/drawing/2014/main" xmlns="" id="{C567DD95-42B7-4C98-A5A2-1A3EFBF30F6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xmlns="" id="{A5E6BD12-7FA8-44C6-9D03-5CB0EB86E48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xmlns="" id="{DB46EEA0-5755-4E1A-9D0F-30A8E1286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xmlns="" id="{B74CE269-ED4E-405A-B10F-A7E8B39026E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xmlns="" id="{20B5899B-9417-4F17-86B4-E533FB9566B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4828372" y="1267730"/>
            <a:ext cx="1567331" cy="645295"/>
            <a:chOff x="5318306" y="1386268"/>
            <a:chExt cx="1567331" cy="645295"/>
          </a:xfrm>
        </p:grpSpPr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xmlns="" id="{737CDB1C-BBC9-4959-87C1-D046BF30443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xmlns="" id="{23FE4EA4-109C-47C4-8AAF-7C36F6F9FB4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xmlns="" id="{1CF8DD39-B811-4288-971A-5BE0949AE4F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xmlns="" id="{2BBCD84E-241A-425D-82BC-84761F66CBC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12CDF412-3172-48B0-8F20-291E547A70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60024" y="1442916"/>
            <a:ext cx="3238829" cy="325223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83000"/>
              </a:lnSpc>
            </a:pPr>
            <a:r>
              <a:rPr lang="en-US" sz="3400" cap="all" spc="-100">
                <a:solidFill>
                  <a:srgbClr val="FFFFFF"/>
                </a:solidFill>
              </a:rPr>
              <a:t>Podsjetnik... BAZA=pravilni šesterokut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xmlns="" id="{3E0046BD-DA50-4715-9EFD-B436ABA557D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1867" y="0"/>
            <a:ext cx="8168743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xmlns="" id="{6AF58832-B25D-4D1A-B3A4-A77CD128AC7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3337" y="643464"/>
            <a:ext cx="6909241" cy="5571072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xmlns="" id="{393EE0D0-46F2-4828-B92D-C04463262C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11227" y="805446"/>
            <a:ext cx="6570161" cy="5244497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xmlns="" id="{F50C7232-F50D-43A5-9387-22FDFE170EE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137837" y="640856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xmlns="" id="{8A7E6F64-9CA3-417B-918B-FF2DB147B8A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3252137" y="640855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xmlns="" id="{A6F4694F-C48D-4D23-A645-996620FEB8D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4943777" y="640855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xmlns="" id="{F1204D10-45D0-460E-8012-993ED94FBF0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3252137" y="1286150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A picture containing text, clock&#10;&#10;Description automatically generated">
            <a:extLst>
              <a:ext uri="{FF2B5EF4-FFF2-40B4-BE49-F238E27FC236}">
                <a16:creationId xmlns:a16="http://schemas.microsoft.com/office/drawing/2014/main" xmlns="" id="{D0E64AD0-9865-4544-998D-B1B7068B8F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040" y="1966210"/>
            <a:ext cx="3117677" cy="3274273"/>
          </a:xfrm>
          <a:prstGeom prst="rect">
            <a:avLst/>
          </a:prstGeom>
        </p:spPr>
      </p:pic>
      <p:pic>
        <p:nvPicPr>
          <p:cNvPr id="12" name="Picture 11" descr="A picture containing text&#10;&#10;Description automatically generated">
            <a:extLst>
              <a:ext uri="{FF2B5EF4-FFF2-40B4-BE49-F238E27FC236}">
                <a16:creationId xmlns:a16="http://schemas.microsoft.com/office/drawing/2014/main" xmlns="" id="{EF3EFE8B-4A5E-4F78-B8C1-13E22015F03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0648" y="2889278"/>
            <a:ext cx="2802639" cy="1632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3449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EEB45B7-211D-4838-AC2F-D8B3EA3024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1880" y="439597"/>
            <a:ext cx="10058400" cy="1371600"/>
          </a:xfrm>
        </p:spPr>
        <p:txBody>
          <a:bodyPr/>
          <a:lstStyle/>
          <a:p>
            <a:r>
              <a:rPr lang="hr-HR" dirty="0"/>
              <a:t>Mreža i oplošje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xmlns="" id="{CBC8035B-A5B9-4270-B55E-0C0FD09C879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71259" y="1732083"/>
            <a:ext cx="4276752" cy="4584828"/>
          </a:xfr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A37EFD39-1029-4817-888F-1ADF36E41C07}"/>
              </a:ext>
            </a:extLst>
          </p:cNvPr>
          <p:cNvSpPr txBox="1"/>
          <p:nvPr/>
        </p:nvSpPr>
        <p:spPr>
          <a:xfrm>
            <a:off x="5927224" y="1236446"/>
            <a:ext cx="5096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/>
              <a:t>Kako računamo oplošje prizme (općenito)?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xmlns="" id="{088B8881-5DEA-497D-A184-2665A19EBDE1}"/>
                  </a:ext>
                </a:extLst>
              </p:cNvPr>
              <p:cNvSpPr txBox="1"/>
              <p:nvPr/>
            </p:nvSpPr>
            <p:spPr>
              <a:xfrm>
                <a:off x="6446814" y="1775722"/>
                <a:ext cx="717696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sz="2800" b="0" i="1" smtClean="0"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hr-HR" sz="28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hr-HR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088B8881-5DEA-497D-A184-2665A19EBD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6814" y="1775722"/>
                <a:ext cx="717696" cy="4308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Oval 7">
            <a:extLst>
              <a:ext uri="{FF2B5EF4-FFF2-40B4-BE49-F238E27FC236}">
                <a16:creationId xmlns:a16="http://schemas.microsoft.com/office/drawing/2014/main" xmlns="" id="{920CFA78-A275-446D-BA5C-FBC070525755}"/>
              </a:ext>
            </a:extLst>
          </p:cNvPr>
          <p:cNvSpPr/>
          <p:nvPr/>
        </p:nvSpPr>
        <p:spPr>
          <a:xfrm>
            <a:off x="3174014" y="5269123"/>
            <a:ext cx="906011" cy="671385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xmlns="" id="{970F7757-97F0-4DD5-BF24-F7AAADC085FF}"/>
              </a:ext>
            </a:extLst>
          </p:cNvPr>
          <p:cNvSpPr/>
          <p:nvPr/>
        </p:nvSpPr>
        <p:spPr>
          <a:xfrm>
            <a:off x="3174014" y="1980904"/>
            <a:ext cx="906011" cy="671385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xmlns="" id="{EAFE4FB1-708D-40C2-A97F-4D3C889AD39B}"/>
              </a:ext>
            </a:extLst>
          </p:cNvPr>
          <p:cNvSpPr/>
          <p:nvPr/>
        </p:nvSpPr>
        <p:spPr>
          <a:xfrm>
            <a:off x="1359195" y="3900881"/>
            <a:ext cx="3900880" cy="402671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F026652C-ED6D-4254-9384-A21EC3EBC936}"/>
              </a:ext>
            </a:extLst>
          </p:cNvPr>
          <p:cNvSpPr txBox="1"/>
          <p:nvPr/>
        </p:nvSpPr>
        <p:spPr>
          <a:xfrm>
            <a:off x="7164510" y="1775722"/>
            <a:ext cx="7176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>
                <a:solidFill>
                  <a:srgbClr val="7030A0"/>
                </a:solidFill>
              </a:rPr>
              <a:t>2B</a:t>
            </a:r>
            <a:endParaRPr lang="hr-HR" dirty="0">
              <a:solidFill>
                <a:srgbClr val="7030A0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9F84DD45-DDCA-4A34-B42E-4623517213F1}"/>
              </a:ext>
            </a:extLst>
          </p:cNvPr>
          <p:cNvSpPr txBox="1"/>
          <p:nvPr/>
        </p:nvSpPr>
        <p:spPr>
          <a:xfrm>
            <a:off x="7625094" y="1775722"/>
            <a:ext cx="6158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800" dirty="0">
                <a:solidFill>
                  <a:srgbClr val="C00000"/>
                </a:solidFill>
              </a:rPr>
              <a:t>+P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xmlns="" id="{AC1C44CB-3E30-4E86-9EA2-04DFA8E9271D}"/>
                  </a:ext>
                </a:extLst>
              </p:cNvPr>
              <p:cNvSpPr txBox="1"/>
              <p:nvPr/>
            </p:nvSpPr>
            <p:spPr>
              <a:xfrm>
                <a:off x="6315690" y="2073629"/>
                <a:ext cx="3839576" cy="135537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sz="2800" b="0" i="1" smtClean="0"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hr-HR" sz="2800" b="0" i="1" smtClean="0">
                          <a:latin typeface="Cambria Math" panose="02040503050406030204" pitchFamily="18" charset="0"/>
                        </a:rPr>
                        <m:t>=2∙6∙</m:t>
                      </m:r>
                      <m:f>
                        <m:fPr>
                          <m:ctrlPr>
                            <a:rPr lang="hr-HR" sz="2800" b="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hr-HR" sz="28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r-HR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hr-HR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ad>
                            <m:radPr>
                              <m:degHide m:val="on"/>
                              <m:ctrlPr>
                                <a:rPr lang="hr-HR" sz="28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hr-HR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hr-H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hr-H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+6</m:t>
                      </m:r>
                      <m:r>
                        <a:rPr lang="hr-H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𝑎h</m:t>
                      </m:r>
                    </m:oMath>
                  </m:oMathPara>
                </a14:m>
                <a:endParaRPr lang="hr-HR" sz="2400" b="0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AC1C44CB-3E30-4E86-9EA2-04DFA8E927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5690" y="2073629"/>
                <a:ext cx="3839576" cy="135537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xmlns="" id="{3A8EC376-D882-4AFF-8095-46FFD22160BB}"/>
              </a:ext>
            </a:extLst>
          </p:cNvPr>
          <p:cNvCxnSpPr/>
          <p:nvPr/>
        </p:nvCxnSpPr>
        <p:spPr>
          <a:xfrm>
            <a:off x="7164510" y="3947898"/>
            <a:ext cx="573001" cy="373743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xmlns="" id="{2ECD87AC-79B4-4796-88DA-4896D99D3F3D}"/>
              </a:ext>
            </a:extLst>
          </p:cNvPr>
          <p:cNvCxnSpPr/>
          <p:nvPr/>
        </p:nvCxnSpPr>
        <p:spPr>
          <a:xfrm>
            <a:off x="8097853" y="4272841"/>
            <a:ext cx="377505" cy="229202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xmlns="" id="{EFCCBA85-B9B2-497D-AE6B-F11B151146BA}"/>
                  </a:ext>
                </a:extLst>
              </p:cNvPr>
              <p:cNvSpPr txBox="1"/>
              <p:nvPr/>
            </p:nvSpPr>
            <p:spPr>
              <a:xfrm>
                <a:off x="6429647" y="3224046"/>
                <a:ext cx="3611662" cy="144770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hr-HR" sz="2800" b="0" i="1" smtClean="0"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hr-HR" sz="2800" b="0" i="1" smtClean="0">
                          <a:latin typeface="Cambria Math" panose="02040503050406030204" pitchFamily="18" charset="0"/>
                        </a:rPr>
                        <m:t>=12∙</m:t>
                      </m:r>
                      <m:f>
                        <m:fPr>
                          <m:ctrlPr>
                            <a:rPr lang="hr-HR" sz="2800" b="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hr-HR" sz="28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r-HR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hr-HR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ad>
                            <m:radPr>
                              <m:degHide m:val="on"/>
                              <m:ctrlPr>
                                <a:rPr lang="hr-HR" sz="28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hr-HR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hr-H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hr-H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+6</m:t>
                      </m:r>
                      <m:r>
                        <a:rPr lang="hr-H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𝑎h</m:t>
                      </m:r>
                    </m:oMath>
                  </m:oMathPara>
                </a14:m>
                <a:endParaRPr lang="hr-HR" sz="2800" b="0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EFCCBA85-B9B2-497D-AE6B-F11B151146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9647" y="3224046"/>
                <a:ext cx="3611662" cy="144770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xmlns="" id="{AB5E1C30-0F7B-4430-BE37-8DFADED332DB}"/>
                  </a:ext>
                </a:extLst>
              </p:cNvPr>
              <p:cNvSpPr txBox="1"/>
              <p:nvPr/>
            </p:nvSpPr>
            <p:spPr>
              <a:xfrm>
                <a:off x="6446814" y="4671750"/>
                <a:ext cx="3284099" cy="81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hr-HR" sz="2800" b="0" i="1" smtClean="0"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hr-HR" sz="2800" b="0" i="1" smtClean="0">
                          <a:latin typeface="Cambria Math" panose="02040503050406030204" pitchFamily="18" charset="0"/>
                        </a:rPr>
                        <m:t>=3</m:t>
                      </m:r>
                      <m:sSup>
                        <m:sSupPr>
                          <m:ctrlPr>
                            <a:rPr lang="hr-HR" sz="2800" i="1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r-HR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hr-HR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ad>
                        <m:radPr>
                          <m:degHide m:val="on"/>
                          <m:ctrlPr>
                            <a:rPr lang="hr-HR" sz="2800" i="1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hr-HR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hr-H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+6</m:t>
                      </m:r>
                      <m:r>
                        <a:rPr lang="hr-H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𝑎h</m:t>
                      </m:r>
                    </m:oMath>
                  </m:oMathPara>
                </a14:m>
                <a:endParaRPr lang="hr-HR" sz="1800" b="0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AB5E1C30-0F7B-4430-BE37-8DFADED332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6814" y="4671750"/>
                <a:ext cx="3284099" cy="8147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Rectangle 31">
            <a:extLst>
              <a:ext uri="{FF2B5EF4-FFF2-40B4-BE49-F238E27FC236}">
                <a16:creationId xmlns:a16="http://schemas.microsoft.com/office/drawing/2014/main" xmlns="" id="{64A99AE9-51BB-448A-B19E-FC4DD0282BAD}"/>
              </a:ext>
            </a:extLst>
          </p:cNvPr>
          <p:cNvSpPr/>
          <p:nvPr/>
        </p:nvSpPr>
        <p:spPr>
          <a:xfrm>
            <a:off x="6202507" y="4638830"/>
            <a:ext cx="3461047" cy="88061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7" name="TextBox 27">
            <a:extLst>
              <a:ext uri="{FF2B5EF4-FFF2-40B4-BE49-F238E27FC236}">
                <a16:creationId xmlns="" xmlns:a16="http://schemas.microsoft.com/office/drawing/2014/main" id="{A7F353AA-2435-4A48-A595-48B625E0958C}"/>
              </a:ext>
            </a:extLst>
          </p:cNvPr>
          <p:cNvSpPr txBox="1"/>
          <p:nvPr/>
        </p:nvSpPr>
        <p:spPr>
          <a:xfrm>
            <a:off x="7348102" y="365701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/>
              <a:t>3</a:t>
            </a:r>
            <a:endParaRPr lang="hr-HR" dirty="0"/>
          </a:p>
        </p:txBody>
      </p:sp>
      <p:sp>
        <p:nvSpPr>
          <p:cNvPr id="24" name="TextBox 28">
            <a:extLst>
              <a:ext uri="{FF2B5EF4-FFF2-40B4-BE49-F238E27FC236}">
                <a16:creationId xmlns="" xmlns:a16="http://schemas.microsoft.com/office/drawing/2014/main" id="{0EE8CED3-1B5B-414C-8DBD-7C1D0055D984}"/>
              </a:ext>
            </a:extLst>
          </p:cNvPr>
          <p:cNvSpPr txBox="1"/>
          <p:nvPr/>
        </p:nvSpPr>
        <p:spPr>
          <a:xfrm>
            <a:off x="8446533" y="432468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mtClean="0"/>
              <a:t>1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27472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8" grpId="0" animBg="1"/>
      <p:bldP spid="21" grpId="0" animBg="1"/>
      <p:bldP spid="10" grpId="0" animBg="1"/>
      <p:bldP spid="18" grpId="0"/>
      <p:bldP spid="22" grpId="0"/>
      <p:bldP spid="23" grpId="0"/>
      <p:bldP spid="29" grpId="0"/>
      <p:bldP spid="31" grpId="0"/>
      <p:bldP spid="32" grpId="0" animBg="1"/>
      <p:bldP spid="17" grpId="0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E267301-0EE2-4240-8496-A696B1BF3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3352800" cy="1371600"/>
          </a:xfrm>
        </p:spPr>
        <p:txBody>
          <a:bodyPr/>
          <a:lstStyle/>
          <a:p>
            <a:r>
              <a:rPr lang="hr-HR" dirty="0"/>
              <a:t>Obujam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F03C51B-556A-4FED-9EA3-2D937EB6A2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3752" y="2270786"/>
            <a:ext cx="4754880" cy="640080"/>
          </a:xfrm>
        </p:spPr>
        <p:txBody>
          <a:bodyPr>
            <a:normAutofit fontScale="85000" lnSpcReduction="10000"/>
          </a:bodyPr>
          <a:lstStyle/>
          <a:p>
            <a:r>
              <a:rPr lang="hr-HR" sz="3200" dirty="0"/>
              <a:t>Obujam prizme općenito?</a:t>
            </a:r>
            <a:endParaRPr lang="hr-H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xmlns="" id="{48FB1F75-0D54-478D-93E4-4A1384775728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>
              <a:xfrm>
                <a:off x="6772560" y="2351773"/>
                <a:ext cx="3044171" cy="473863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hr-HR" sz="32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hr-HR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r-HR" sz="32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hr-HR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hr-HR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hr-HR" sz="3200" dirty="0"/>
              </a:p>
            </p:txBody>
          </p:sp>
        </mc:Choice>
        <mc:Fallback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48FB1F75-0D54-478D-93E4-4A138477572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6772560" y="2351773"/>
                <a:ext cx="3044171" cy="473863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xmlns="" id="{4939C4E1-FF9D-449D-A92A-3C751E4E1A24}"/>
                  </a:ext>
                </a:extLst>
              </p:cNvPr>
              <p:cNvSpPr txBox="1"/>
              <p:nvPr/>
            </p:nvSpPr>
            <p:spPr>
              <a:xfrm>
                <a:off x="7335260" y="4346793"/>
                <a:ext cx="3065455" cy="11251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hr-HR" sz="32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V</m:t>
                      </m:r>
                      <m:r>
                        <a:rPr lang="hr-HR" sz="32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r-HR" sz="3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3·</m:t>
                      </m:r>
                      <m:f>
                        <m:fPr>
                          <m:ctrlPr>
                            <a:rPr lang="hr-HR" sz="3200" b="0" i="1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hr-HR" sz="3200" b="0" i="1" smtClean="0">
                                  <a:solidFill>
                                    <a:srgbClr val="7030A0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hr-HR" sz="3200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hr-HR" sz="3200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ad>
                            <m:radPr>
                              <m:degHide m:val="on"/>
                              <m:ctrlPr>
                                <a:rPr lang="hr-HR" sz="3200" i="1" smtClean="0">
                                  <a:solidFill>
                                    <a:srgbClr val="7030A0"/>
                                  </a:solidFill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hr-HR" sz="3200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hr-HR" sz="32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hr-HR" sz="3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hr-HR" sz="3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hr-HR" sz="2400" dirty="0">
                  <a:solidFill>
                    <a:srgbClr val="7030A0"/>
                  </a:solidFill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4939C4E1-FF9D-449D-A92A-3C751E4E1A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5260" y="4346793"/>
                <a:ext cx="3065455" cy="112511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626E4FDC-2224-4331-8900-C0935CA5068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78880" y="3167459"/>
            <a:ext cx="2904555" cy="2794096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xmlns="" id="{6C918261-8685-4D6D-8DCA-82F7E140E1C7}"/>
                  </a:ext>
                </a:extLst>
              </p:cNvPr>
              <p:cNvSpPr txBox="1"/>
              <p:nvPr/>
            </p:nvSpPr>
            <p:spPr>
              <a:xfrm>
                <a:off x="3960996" y="4806542"/>
                <a:ext cx="2266774" cy="9959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sz="28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hr-HR" sz="28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=6·</m:t>
                      </m:r>
                      <m:f>
                        <m:fPr>
                          <m:ctrlPr>
                            <a:rPr lang="hr-HR" sz="2800" b="0" i="1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hr-HR" sz="2800" b="0" i="1" smtClean="0">
                                  <a:solidFill>
                                    <a:srgbClr val="7030A0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hr-HR" sz="2800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hr-HR" sz="2800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ad>
                            <m:radPr>
                              <m:degHide m:val="on"/>
                              <m:ctrlPr>
                                <a:rPr lang="hr-HR" sz="2800" i="1">
                                  <a:solidFill>
                                    <a:srgbClr val="7030A0"/>
                                  </a:solidFill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hr-HR" sz="2800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hr-HR" sz="28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hr-HR" sz="2000" dirty="0">
                  <a:solidFill>
                    <a:srgbClr val="7030A0"/>
                  </a:solidFill>
                </a:endParaRP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6C918261-8685-4D6D-8DCA-82F7E140E1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0996" y="4806542"/>
                <a:ext cx="2266774" cy="99591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 Placeholder 13">
            <a:extLst>
              <a:ext uri="{FF2B5EF4-FFF2-40B4-BE49-F238E27FC236}">
                <a16:creationId xmlns:a16="http://schemas.microsoft.com/office/drawing/2014/main" xmlns="" id="{04847BA3-5E33-478B-AD49-3886E0709E1D}"/>
              </a:ext>
            </a:extLst>
          </p:cNvPr>
          <p:cNvSpPr txBox="1">
            <a:spLocks/>
          </p:cNvSpPr>
          <p:nvPr/>
        </p:nvSpPr>
        <p:spPr>
          <a:xfrm>
            <a:off x="4001636" y="4244467"/>
            <a:ext cx="2377440" cy="64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900" b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9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hr-HR" dirty="0"/>
              <a:t>Površina baze...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AC989FEA-1A89-49DC-A867-661BD399BFE0}"/>
              </a:ext>
            </a:extLst>
          </p:cNvPr>
          <p:cNvSpPr/>
          <p:nvPr/>
        </p:nvSpPr>
        <p:spPr>
          <a:xfrm>
            <a:off x="7261148" y="4379618"/>
            <a:ext cx="3263317" cy="11842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xmlns="" id="{74771FA1-5AC9-4E5F-921E-C141BDFE0E14}"/>
                  </a:ext>
                </a:extLst>
              </p:cNvPr>
              <p:cNvSpPr txBox="1"/>
              <p:nvPr/>
            </p:nvSpPr>
            <p:spPr>
              <a:xfrm>
                <a:off x="6469223" y="3120910"/>
                <a:ext cx="4379140" cy="98751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hr-HR" sz="28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V</m:t>
                      </m:r>
                      <m:r>
                        <a:rPr lang="hr-HR" sz="28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r-HR" sz="28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6·</m:t>
                      </m:r>
                      <m:f>
                        <m:fPr>
                          <m:ctrlPr>
                            <a:rPr lang="hr-HR" sz="2800" b="0" i="1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hr-HR" sz="2800" b="0" i="1" smtClean="0">
                                  <a:solidFill>
                                    <a:srgbClr val="7030A0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hr-HR" sz="2800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hr-HR" sz="2800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ad>
                            <m:radPr>
                              <m:degHide m:val="on"/>
                              <m:ctrlPr>
                                <a:rPr lang="hr-HR" sz="2800" i="1" smtClean="0">
                                  <a:solidFill>
                                    <a:srgbClr val="7030A0"/>
                                  </a:solidFill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hr-HR" sz="2800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hr-HR" sz="28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hr-HR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hr-HR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hr-HR" sz="2000" dirty="0">
                  <a:solidFill>
                    <a:srgbClr val="7030A0"/>
                  </a:solidFill>
                </a:endParaRPr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74771FA1-5AC9-4E5F-921E-C141BDFE0E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9223" y="3120910"/>
                <a:ext cx="4379140" cy="98751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24">
            <a:extLst>
              <a:ext uri="{FF2B5EF4-FFF2-40B4-BE49-F238E27FC236}">
                <a16:creationId xmlns:a16="http://schemas.microsoft.com/office/drawing/2014/main" xmlns="" id="{3A8EC376-D882-4AFF-8095-46FFD22160BB}"/>
              </a:ext>
            </a:extLst>
          </p:cNvPr>
          <p:cNvCxnSpPr/>
          <p:nvPr/>
        </p:nvCxnSpPr>
        <p:spPr>
          <a:xfrm>
            <a:off x="8151396" y="3548024"/>
            <a:ext cx="286501" cy="31163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26">
            <a:extLst>
              <a:ext uri="{FF2B5EF4-FFF2-40B4-BE49-F238E27FC236}">
                <a16:creationId xmlns:a16="http://schemas.microsoft.com/office/drawing/2014/main" xmlns="" id="{2ECD87AC-79B4-4796-88DA-4896D99D3F3D}"/>
              </a:ext>
            </a:extLst>
          </p:cNvPr>
          <p:cNvCxnSpPr/>
          <p:nvPr/>
        </p:nvCxnSpPr>
        <p:spPr>
          <a:xfrm>
            <a:off x="8744695" y="3794520"/>
            <a:ext cx="377505" cy="229202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27">
            <a:extLst>
              <a:ext uri="{FF2B5EF4-FFF2-40B4-BE49-F238E27FC236}">
                <a16:creationId xmlns="" xmlns:a16="http://schemas.microsoft.com/office/drawing/2014/main" id="{A7F353AA-2435-4A48-A595-48B625E0958C}"/>
              </a:ext>
            </a:extLst>
          </p:cNvPr>
          <p:cNvSpPr txBox="1"/>
          <p:nvPr/>
        </p:nvSpPr>
        <p:spPr>
          <a:xfrm>
            <a:off x="7994944" y="317869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/>
              <a:t>3</a:t>
            </a:r>
            <a:endParaRPr lang="hr-HR" dirty="0"/>
          </a:p>
        </p:txBody>
      </p:sp>
      <p:sp>
        <p:nvSpPr>
          <p:cNvPr id="19" name="TextBox 28">
            <a:extLst>
              <a:ext uri="{FF2B5EF4-FFF2-40B4-BE49-F238E27FC236}">
                <a16:creationId xmlns="" xmlns:a16="http://schemas.microsoft.com/office/drawing/2014/main" id="{0EE8CED3-1B5B-414C-8DBD-7C1D0055D984}"/>
              </a:ext>
            </a:extLst>
          </p:cNvPr>
          <p:cNvSpPr txBox="1"/>
          <p:nvPr/>
        </p:nvSpPr>
        <p:spPr>
          <a:xfrm>
            <a:off x="9093375" y="384636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/>
              <a:t>2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05191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7" grpId="0"/>
      <p:bldP spid="10" grpId="0"/>
      <p:bldP spid="15" grpId="0"/>
      <p:bldP spid="16" grpId="0" animBg="1"/>
      <p:bldP spid="12" grpId="0"/>
      <p:bldP spid="18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A009E310-C7C2-4F23-B466-4417C8ED3B9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hade val="92000"/>
                  <a:satMod val="160000"/>
                </a:schemeClr>
              </a:gs>
              <a:gs pos="77000">
                <a:schemeClr val="bg2">
                  <a:tint val="100000"/>
                  <a:shade val="73000"/>
                  <a:satMod val="155000"/>
                </a:schemeClr>
              </a:gs>
              <a:gs pos="100000">
                <a:schemeClr val="bg2">
                  <a:tint val="100000"/>
                  <a:shade val="67000"/>
                  <a:satMod val="14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51A4F4A1-146B-4D29-852A-F6099667978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A4C31FF5-F97E-4082-BFC5-A880DB9F3F0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201150" y="457200"/>
            <a:ext cx="8533646" cy="5943603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6015B4CE-42DE-4E9B-B800-B5B8142E6FC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372467" y="621793"/>
            <a:ext cx="8198780" cy="5614416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7" name="Title 6">
            <a:extLst>
              <a:ext uri="{FF2B5EF4-FFF2-40B4-BE49-F238E27FC236}">
                <a16:creationId xmlns:a16="http://schemas.microsoft.com/office/drawing/2014/main" xmlns="" id="{046DED0D-6558-4863-B88D-FC228ED1F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4616" y="881210"/>
            <a:ext cx="7417925" cy="1517035"/>
          </a:xfrm>
        </p:spPr>
        <p:txBody>
          <a:bodyPr>
            <a:normAutofit/>
          </a:bodyPr>
          <a:lstStyle/>
          <a:p>
            <a:r>
              <a:rPr lang="hr-H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Zadaci za vježbu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7">
                <a:extLst>
                  <a:ext uri="{FF2B5EF4-FFF2-40B4-BE49-F238E27FC236}">
                    <a16:creationId xmlns:a16="http://schemas.microsoft.com/office/drawing/2014/main" xmlns="" id="{82023266-1785-452B-BCA3-632276762FE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844615" y="2224168"/>
                <a:ext cx="7245103" cy="3471957"/>
              </a:xfrm>
            </p:spPr>
            <p:txBody>
              <a:bodyPr>
                <a:normAutofit fontScale="92500" lnSpcReduction="10000"/>
              </a:bodyPr>
              <a:lstStyle/>
              <a:p>
                <a:pPr marL="342900" indent="-342900">
                  <a:buFont typeface="+mj-lt"/>
                  <a:buAutoNum type="arabicPeriod"/>
                </a:pPr>
                <a:r>
                  <a:rPr lang="hr-HR" sz="24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Izračunaj oplošje i obujam pravilne šesterostrane prizme duljine osnovnog brida </a:t>
                </a:r>
                <a:r>
                  <a:rPr lang="hr-HR" sz="2400" i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a</a:t>
                </a:r>
                <a:r>
                  <a:rPr lang="hr-HR" sz="24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 i visine</a:t>
                </a:r>
                <a:r>
                  <a:rPr lang="hr-HR" sz="2400" i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 h </a:t>
                </a:r>
                <a:r>
                  <a:rPr lang="hr-HR" sz="24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ako je zadano:</a:t>
                </a:r>
              </a:p>
              <a:p>
                <a:pPr marL="0" indent="0">
                  <a:buNone/>
                </a:pPr>
                <a:endParaRPr lang="hr-HR" sz="240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  <a:p>
                <a:pPr marL="617220" lvl="1" indent="-342900">
                  <a:lnSpc>
                    <a:spcPct val="150000"/>
                  </a:lnSpc>
                  <a:buFont typeface="+mj-lt"/>
                  <a:buAutoNum type="alphaLcPeriod"/>
                </a:pPr>
                <a14:m>
                  <m:oMath xmlns:m="http://schemas.openxmlformats.org/officeDocument/2006/math">
                    <m:r>
                      <a:rPr lang="hr-HR" sz="2000" b="0" i="1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hr-HR" sz="2000" b="0" i="1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</a:rPr>
                      <m:t>=3</m:t>
                    </m:r>
                    <m:rad>
                      <m:radPr>
                        <m:degHide m:val="on"/>
                        <m:ctrlPr>
                          <a:rPr lang="hr-HR" sz="2000" b="0" i="1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hr-HR" sz="2000" b="0" i="1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  <m:r>
                      <a:rPr lang="hr-HR" sz="2000" b="0" i="1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hr-HR" sz="2000" b="0" i="1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</a:rPr>
                      <m:t>𝑐𝑚</m:t>
                    </m:r>
                    <m:r>
                      <a:rPr lang="hr-HR" sz="2000" b="0" i="1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hr-HR" sz="2000" b="0" i="1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</a:rPr>
                      <m:t>h</m:t>
                    </m:r>
                    <m:r>
                      <a:rPr lang="hr-HR" sz="2000" b="0" i="1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</a:rPr>
                      <m:t>=2 </m:t>
                    </m:r>
                    <m:r>
                      <a:rPr lang="hr-HR" sz="2000" b="0" i="1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endParaRPr lang="hr-HR" sz="2000" b="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  <a:p>
                <a:pPr marL="617220" lvl="1" indent="-342900">
                  <a:lnSpc>
                    <a:spcPct val="150000"/>
                  </a:lnSpc>
                  <a:buFont typeface="+mj-lt"/>
                  <a:buAutoNum type="alphaLcPeriod"/>
                </a:pPr>
                <a14:m>
                  <m:oMath xmlns:m="http://schemas.openxmlformats.org/officeDocument/2006/math">
                    <m:r>
                      <a:rPr lang="hr-HR" sz="2000" i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hr-HR" sz="2000" i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</a:rPr>
                      <m:t>=6 </m:t>
                    </m:r>
                    <m:r>
                      <a:rPr lang="hr-HR" sz="2000" i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</a:rPr>
                      <m:t>𝑐𝑚</m:t>
                    </m:r>
                    <m:r>
                      <a:rPr lang="hr-HR" sz="2000" i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hr-HR" sz="2000" i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</a:rPr>
                      <m:t>h</m:t>
                    </m:r>
                    <m:r>
                      <a:rPr lang="hr-HR" sz="2000" i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</a:rPr>
                      <m:t>= 12 </m:t>
                    </m:r>
                    <m:r>
                      <a:rPr lang="hr-HR" sz="2000" i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endParaRPr lang="hr-HR" sz="200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  <a:p>
                <a:pPr marL="617220" lvl="1" indent="-342900">
                  <a:lnSpc>
                    <a:spcPct val="150000"/>
                  </a:lnSpc>
                  <a:buFont typeface="+mj-lt"/>
                  <a:buAutoNum type="alphaLcPeriod"/>
                </a:pPr>
                <a14:m>
                  <m:oMath xmlns:m="http://schemas.openxmlformats.org/officeDocument/2006/math">
                    <m:r>
                      <a:rPr lang="hr-HR" sz="2000" b="0" i="1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hr-HR" sz="2000" b="0" i="1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</a:rPr>
                      <m:t>=2</m:t>
                    </m:r>
                    <m:rad>
                      <m:radPr>
                        <m:degHide m:val="on"/>
                        <m:ctrlPr>
                          <a:rPr lang="hr-HR" sz="2000" b="0" i="1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hr-HR" sz="2000" b="0" i="1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rad>
                    <m:r>
                      <a:rPr lang="hr-HR" sz="2000" b="0" i="1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hr-HR" sz="2000" b="0" i="1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</a:rPr>
                      <m:t>𝑐𝑚</m:t>
                    </m:r>
                    <m:r>
                      <a:rPr lang="hr-HR" sz="2000" b="0" i="1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hr-HR" sz="2000" b="0" i="1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</a:rPr>
                      <m:t>h</m:t>
                    </m:r>
                    <m:r>
                      <a:rPr lang="hr-HR" sz="2000" b="0" i="1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</a:rPr>
                      <m:t>=3</m:t>
                    </m:r>
                    <m:rad>
                      <m:radPr>
                        <m:degHide m:val="on"/>
                        <m:ctrlPr>
                          <a:rPr lang="hr-HR" sz="2000" b="0" i="1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hr-HR" sz="2000" b="0" i="1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hr-HR" sz="2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 cm</a:t>
                </a:r>
              </a:p>
              <a:p>
                <a:pPr marL="617220" lvl="1" indent="-342900">
                  <a:lnSpc>
                    <a:spcPct val="150000"/>
                  </a:lnSpc>
                  <a:buFont typeface="+mj-lt"/>
                  <a:buAutoNum type="alphaLcPeriod"/>
                </a:pPr>
                <a14:m>
                  <m:oMath xmlns:m="http://schemas.openxmlformats.org/officeDocument/2006/math">
                    <m:r>
                      <a:rPr lang="hr-HR" sz="2000" b="0" i="1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hr-HR" sz="2000" b="0" i="1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hr-HR" sz="2000" b="0" i="1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hr-HR" sz="2000" b="0" i="1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12 </m:t>
                        </m:r>
                      </m:e>
                    </m:rad>
                    <m:r>
                      <a:rPr lang="hr-HR" sz="2000" b="0" i="1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hr-HR" sz="2000" b="0" i="1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</a:rPr>
                      <m:t>h</m:t>
                    </m:r>
                    <m:r>
                      <a:rPr lang="hr-HR" sz="2000" b="0" i="1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</a:rPr>
                      <m:t>=5 </m:t>
                    </m:r>
                    <m:r>
                      <a:rPr lang="hr-HR" sz="2000" b="0" i="1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endParaRPr lang="hr-HR" sz="200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  <a:p>
                <a:pPr marL="617220" lvl="1" indent="-342900">
                  <a:buFont typeface="+mj-lt"/>
                  <a:buAutoNum type="alphaLcPeriod"/>
                </a:pPr>
                <a:endParaRPr lang="hr-HR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8" name="Content Placeholder 7">
                <a:extLst>
                  <a:ext uri="{FF2B5EF4-FFF2-40B4-BE49-F238E27FC236}">
                    <a16:creationId xmlns:a16="http://schemas.microsoft.com/office/drawing/2014/main" id="{82023266-1785-452B-BCA3-632276762FE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44615" y="2224168"/>
                <a:ext cx="7245103" cy="3471957"/>
              </a:xfrm>
              <a:blipFill>
                <a:blip r:embed="rId3"/>
                <a:stretch>
                  <a:fillRect l="-1094" t="-2285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kstniOkvir 8">
            <a:extLst>
              <a:ext uri="{FF2B5EF4-FFF2-40B4-BE49-F238E27FC236}">
                <a16:creationId xmlns="" xmlns:a16="http://schemas.microsoft.com/office/drawing/2014/main" id="{170C8E8E-7FD4-48C8-BFCE-44FB955ED98E}"/>
              </a:ext>
            </a:extLst>
          </p:cNvPr>
          <p:cNvSpPr txBox="1"/>
          <p:nvPr/>
        </p:nvSpPr>
        <p:spPr>
          <a:xfrm>
            <a:off x="9130226" y="3741203"/>
            <a:ext cx="18968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/>
              <a:t>Na </a:t>
            </a:r>
            <a:r>
              <a:rPr lang="hr-HR" smtClean="0"/>
              <a:t>sljedećem slideu</a:t>
            </a:r>
          </a:p>
          <a:p>
            <a:r>
              <a:rPr lang="hr-HR" smtClean="0"/>
              <a:t>pronaći </a:t>
            </a:r>
            <a:r>
              <a:rPr lang="hr-HR" dirty="0"/>
              <a:t>ćeš rješenja…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9961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A009E310-C7C2-4F23-B466-4417C8ED3B9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hade val="92000"/>
                  <a:satMod val="160000"/>
                </a:schemeClr>
              </a:gs>
              <a:gs pos="77000">
                <a:schemeClr val="bg2">
                  <a:tint val="100000"/>
                  <a:shade val="73000"/>
                  <a:satMod val="155000"/>
                </a:schemeClr>
              </a:gs>
              <a:gs pos="100000">
                <a:schemeClr val="bg2">
                  <a:tint val="100000"/>
                  <a:shade val="67000"/>
                  <a:satMod val="14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51A4F4A1-146B-4D29-852A-F6099667978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A4C31FF5-F97E-4082-BFC5-A880DB9F3F0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201150" y="457200"/>
            <a:ext cx="8533646" cy="5943603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6015B4CE-42DE-4E9B-B800-B5B8142E6FC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372467" y="621793"/>
            <a:ext cx="8198780" cy="5614416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7" name="Title 6">
            <a:extLst>
              <a:ext uri="{FF2B5EF4-FFF2-40B4-BE49-F238E27FC236}">
                <a16:creationId xmlns:a16="http://schemas.microsoft.com/office/drawing/2014/main" xmlns="" id="{046DED0D-6558-4863-B88D-FC228ED1F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4616" y="881210"/>
            <a:ext cx="7417925" cy="1517035"/>
          </a:xfrm>
        </p:spPr>
        <p:txBody>
          <a:bodyPr>
            <a:normAutofit/>
          </a:bodyPr>
          <a:lstStyle/>
          <a:p>
            <a:r>
              <a:rPr lang="hr-H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Rješenja zadataka za vježbu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7">
                <a:extLst>
                  <a:ext uri="{FF2B5EF4-FFF2-40B4-BE49-F238E27FC236}">
                    <a16:creationId xmlns:a16="http://schemas.microsoft.com/office/drawing/2014/main" xmlns="" id="{82023266-1785-452B-BCA3-632276762FE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844615" y="2224168"/>
                <a:ext cx="7245103" cy="3471957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hr-HR" sz="240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  <a:p>
                <a:pPr marL="731520" lvl="1" indent="-457200">
                  <a:lnSpc>
                    <a:spcPct val="150000"/>
                  </a:lnSpc>
                  <a:buFont typeface="+mj-lt"/>
                  <a:buAutoNum type="alphaLcPeriod"/>
                </a:pPr>
                <a:r>
                  <a:rPr lang="hr-HR" sz="2000" b="0" dirty="0">
                    <a:solidFill>
                      <a:schemeClr val="tx1"/>
                    </a:solidFill>
                  </a:rPr>
                  <a:t>O=</a:t>
                </a:r>
                <a14:m>
                  <m:oMath xmlns:m="http://schemas.openxmlformats.org/officeDocument/2006/math">
                    <m:r>
                      <a:rPr lang="hr-HR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117</m:t>
                    </m:r>
                    <m:rad>
                      <m:radPr>
                        <m:degHide m:val="on"/>
                        <m:ctrlPr>
                          <a:rPr lang="hr-HR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hr-HR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hr-HR" sz="2000" b="0" dirty="0">
                    <a:solidFill>
                      <a:schemeClr val="tx1"/>
                    </a:solidFill>
                  </a:rPr>
                  <a:t> cm</a:t>
                </a:r>
                <a:r>
                  <a:rPr lang="hr-HR" sz="2000" b="0" baseline="30000" dirty="0">
                    <a:solidFill>
                      <a:schemeClr val="tx1"/>
                    </a:solidFill>
                  </a:rPr>
                  <a:t>2</a:t>
                </a:r>
                <a:r>
                  <a:rPr lang="hr-HR" sz="2000" b="0" dirty="0">
                    <a:solidFill>
                      <a:schemeClr val="tx1"/>
                    </a:solidFill>
                  </a:rPr>
                  <a:t>, V=81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hr-HR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hr-HR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hr-HR" sz="2000" b="0" dirty="0">
                    <a:solidFill>
                      <a:schemeClr val="tx1"/>
                    </a:solidFill>
                  </a:rPr>
                  <a:t> cm</a:t>
                </a:r>
                <a:r>
                  <a:rPr lang="hr-HR" sz="2000" b="0" baseline="30000" dirty="0">
                    <a:solidFill>
                      <a:schemeClr val="tx1"/>
                    </a:solidFill>
                  </a:rPr>
                  <a:t>3</a:t>
                </a:r>
              </a:p>
              <a:p>
                <a:pPr marL="617220" lvl="1" indent="-342900">
                  <a:lnSpc>
                    <a:spcPct val="150000"/>
                  </a:lnSpc>
                  <a:buFont typeface="+mj-lt"/>
                  <a:buAutoNum type="alphaLcPeriod"/>
                </a:pPr>
                <a:r>
                  <a:rPr lang="hr-HR" sz="2000" dirty="0">
                    <a:solidFill>
                      <a:schemeClr val="tx1"/>
                    </a:solidFill>
                  </a:rPr>
                  <a:t>O=(108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hr-HR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hr-HR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hr-HR" sz="2000" dirty="0">
                    <a:solidFill>
                      <a:schemeClr val="tx1"/>
                    </a:solidFill>
                  </a:rPr>
                  <a:t>+432) cm</a:t>
                </a:r>
                <a:r>
                  <a:rPr lang="hr-HR" sz="2000" baseline="30000" dirty="0">
                    <a:solidFill>
                      <a:schemeClr val="tx1"/>
                    </a:solidFill>
                  </a:rPr>
                  <a:t>2</a:t>
                </a:r>
                <a:r>
                  <a:rPr lang="hr-HR" sz="2000" dirty="0">
                    <a:solidFill>
                      <a:schemeClr val="tx1"/>
                    </a:solidFill>
                  </a:rPr>
                  <a:t>, V=648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hr-HR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hr-HR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hr-HR" sz="2000" dirty="0">
                    <a:solidFill>
                      <a:schemeClr val="tx1"/>
                    </a:solidFill>
                  </a:rPr>
                  <a:t> cm</a:t>
                </a:r>
                <a:r>
                  <a:rPr lang="hr-HR" sz="2000" baseline="30000" dirty="0">
                    <a:solidFill>
                      <a:schemeClr val="tx1"/>
                    </a:solidFill>
                  </a:rPr>
                  <a:t>3</a:t>
                </a:r>
              </a:p>
              <a:p>
                <a:pPr marL="617220" lvl="1" indent="-342900">
                  <a:lnSpc>
                    <a:spcPct val="150000"/>
                  </a:lnSpc>
                  <a:buFont typeface="+mj-lt"/>
                  <a:buAutoNum type="alphaLcPeriod"/>
                </a:pPr>
                <a:r>
                  <a:rPr lang="hr-HR" sz="2000" dirty="0">
                    <a:solidFill>
                      <a:schemeClr val="tx1"/>
                    </a:solidFill>
                  </a:rPr>
                  <a:t>O=(60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hr-HR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hr-HR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hr-HR" sz="2000" dirty="0">
                    <a:solidFill>
                      <a:schemeClr val="tx1"/>
                    </a:solidFill>
                  </a:rPr>
                  <a:t>+36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hr-HR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hr-HR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15</m:t>
                        </m:r>
                      </m:e>
                    </m:rad>
                  </m:oMath>
                </a14:m>
                <a:r>
                  <a:rPr lang="hr-HR" sz="2000" dirty="0">
                    <a:solidFill>
                      <a:schemeClr val="tx1"/>
                    </a:solidFill>
                  </a:rPr>
                  <a:t> )cm</a:t>
                </a:r>
                <a:r>
                  <a:rPr lang="hr-HR" sz="2000" baseline="30000" dirty="0">
                    <a:solidFill>
                      <a:schemeClr val="tx1"/>
                    </a:solidFill>
                  </a:rPr>
                  <a:t>2</a:t>
                </a:r>
                <a:r>
                  <a:rPr lang="hr-HR" sz="2000" dirty="0">
                    <a:solidFill>
                      <a:schemeClr val="tx1"/>
                    </a:solidFill>
                  </a:rPr>
                  <a:t>, V=270 cm</a:t>
                </a:r>
                <a:r>
                  <a:rPr lang="hr-HR" sz="2000" baseline="30000" dirty="0">
                    <a:solidFill>
                      <a:schemeClr val="tx1"/>
                    </a:solidFill>
                  </a:rPr>
                  <a:t>3</a:t>
                </a:r>
              </a:p>
              <a:p>
                <a:pPr marL="617220" lvl="1" indent="-342900">
                  <a:lnSpc>
                    <a:spcPct val="150000"/>
                  </a:lnSpc>
                  <a:buFont typeface="+mj-lt"/>
                  <a:buAutoNum type="alphaLcPeriod"/>
                </a:pPr>
                <a:r>
                  <a:rPr lang="hr-HR" sz="2000" dirty="0">
                    <a:solidFill>
                      <a:schemeClr val="tx1"/>
                    </a:solidFill>
                  </a:rPr>
                  <a:t>O=96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hr-HR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hr-HR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hr-HR" sz="2000" dirty="0">
                    <a:solidFill>
                      <a:schemeClr val="tx1"/>
                    </a:solidFill>
                  </a:rPr>
                  <a:t> cm</a:t>
                </a:r>
                <a:r>
                  <a:rPr lang="hr-HR" sz="2000" baseline="30000" dirty="0">
                    <a:solidFill>
                      <a:schemeClr val="tx1"/>
                    </a:solidFill>
                  </a:rPr>
                  <a:t>2</a:t>
                </a:r>
                <a:r>
                  <a:rPr lang="hr-HR" sz="2000" dirty="0">
                    <a:solidFill>
                      <a:schemeClr val="tx1"/>
                    </a:solidFill>
                  </a:rPr>
                  <a:t>, V=90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hr-HR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hr-HR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hr-HR" sz="2000" dirty="0">
                    <a:solidFill>
                      <a:schemeClr val="tx1"/>
                    </a:solidFill>
                  </a:rPr>
                  <a:t> cm</a:t>
                </a:r>
                <a:r>
                  <a:rPr lang="hr-HR" sz="2000" baseline="30000" dirty="0">
                    <a:solidFill>
                      <a:schemeClr val="tx1"/>
                    </a:solidFill>
                  </a:rPr>
                  <a:t>3</a:t>
                </a:r>
              </a:p>
              <a:p>
                <a:pPr marL="617220" lvl="1" indent="-342900">
                  <a:buFont typeface="+mj-lt"/>
                  <a:buAutoNum type="alphaLcPeriod"/>
                </a:pPr>
                <a:endParaRPr lang="hr-HR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8" name="Content Placeholder 7">
                <a:extLst>
                  <a:ext uri="{FF2B5EF4-FFF2-40B4-BE49-F238E27FC236}">
                    <a16:creationId xmlns:a16="http://schemas.microsoft.com/office/drawing/2014/main" id="{82023266-1785-452B-BCA3-632276762FE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44615" y="2224168"/>
                <a:ext cx="7245103" cy="3471957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60525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072605" y="836712"/>
            <a:ext cx="8229600" cy="118492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hr-HR" sz="2000"/>
              <a:t>	</a:t>
            </a:r>
            <a:r>
              <a:rPr lang="hr-HR" sz="3600"/>
              <a:t>Autorica prezentacije:</a:t>
            </a:r>
            <a:endParaRPr lang="hr-HR" sz="3600" dirty="0"/>
          </a:p>
          <a:p>
            <a:endParaRPr lang="hr-HR" sz="2000" dirty="0"/>
          </a:p>
          <a:p>
            <a:endParaRPr lang="hr-HR" sz="20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105769" y="1916832"/>
            <a:ext cx="8229600" cy="118492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30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005840" indent="-228600" algn="l" rtl="0" eaLnBrk="1" latinLnBrk="0" hangingPunct="1">
              <a:spcBef>
                <a:spcPts val="300"/>
              </a:spcBef>
              <a:buClr>
                <a:schemeClr val="accent2">
                  <a:shade val="50000"/>
                </a:schemeClr>
              </a:buClr>
              <a:buSzPct val="85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rtl="0" eaLnBrk="1" latinLnBrk="0" hangingPunct="1">
              <a:spcBef>
                <a:spcPts val="30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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2860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Wingdings 2"/>
              <a:buNone/>
            </a:pPr>
            <a:r>
              <a:rPr lang="hr-HR" sz="5400" dirty="0"/>
              <a:t>Tea </a:t>
            </a:r>
            <a:r>
              <a:rPr lang="hr-HR" sz="5400" dirty="0" err="1"/>
              <a:t>Bašković</a:t>
            </a:r>
            <a:endParaRPr lang="hr-HR" sz="5400" dirty="0"/>
          </a:p>
          <a:p>
            <a:endParaRPr lang="hr-HR" dirty="0"/>
          </a:p>
          <a:p>
            <a:endParaRPr lang="hr-HR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103115" y="3293368"/>
            <a:ext cx="8229600" cy="1728192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30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005840" indent="-228600" algn="l" rtl="0" eaLnBrk="1" latinLnBrk="0" hangingPunct="1">
              <a:spcBef>
                <a:spcPts val="300"/>
              </a:spcBef>
              <a:buClr>
                <a:schemeClr val="accent2">
                  <a:shade val="50000"/>
                </a:schemeClr>
              </a:buClr>
              <a:buSzPct val="85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rtl="0" eaLnBrk="1" latinLnBrk="0" hangingPunct="1">
              <a:spcBef>
                <a:spcPts val="30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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2860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Wingdings 2"/>
              <a:buNone/>
            </a:pPr>
            <a:r>
              <a:rPr lang="hr-HR" sz="2800" dirty="0"/>
              <a:t>Najtoplije zahvaljujem kolegici </a:t>
            </a:r>
            <a:r>
              <a:rPr lang="hr-HR" sz="2800" dirty="0" err="1"/>
              <a:t>Bašković</a:t>
            </a:r>
            <a:endParaRPr lang="hr-HR" sz="2800" dirty="0"/>
          </a:p>
          <a:p>
            <a:pPr algn="ctr">
              <a:buFont typeface="Wingdings 2"/>
              <a:buNone/>
            </a:pPr>
            <a:r>
              <a:rPr lang="hr-HR" sz="2800" dirty="0"/>
              <a:t>na slanju prezentacije</a:t>
            </a:r>
          </a:p>
          <a:p>
            <a:pPr algn="ctr">
              <a:buFont typeface="Wingdings 2"/>
              <a:buNone/>
            </a:pPr>
            <a:r>
              <a:rPr lang="hr-HR" sz="2800" dirty="0"/>
              <a:t>i na dozvoli da materijale objavim </a:t>
            </a:r>
            <a:br>
              <a:rPr lang="hr-HR" sz="2800" dirty="0"/>
            </a:br>
            <a:r>
              <a:rPr lang="hr-HR" sz="2800" dirty="0"/>
              <a:t>na svojim web stranicama.</a:t>
            </a:r>
            <a:endParaRPr lang="hr-HR" sz="5400" dirty="0"/>
          </a:p>
          <a:p>
            <a:endParaRPr lang="hr-HR" sz="2800" dirty="0"/>
          </a:p>
          <a:p>
            <a:endParaRPr lang="hr-HR" sz="28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150496" y="5157192"/>
            <a:ext cx="4176464" cy="128776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30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005840" indent="-228600" algn="l" rtl="0" eaLnBrk="1" latinLnBrk="0" hangingPunct="1">
              <a:spcBef>
                <a:spcPts val="300"/>
              </a:spcBef>
              <a:buClr>
                <a:schemeClr val="accent2">
                  <a:shade val="50000"/>
                </a:schemeClr>
              </a:buClr>
              <a:buSzPct val="85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rtl="0" eaLnBrk="1" latinLnBrk="0" hangingPunct="1">
              <a:spcBef>
                <a:spcPts val="30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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2860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5000"/>
              </a:lnSpc>
              <a:buNone/>
            </a:pPr>
            <a:r>
              <a:rPr lang="hr-HR" sz="2000"/>
              <a:t>Antonija Horvatek</a:t>
            </a:r>
            <a:br>
              <a:rPr lang="hr-HR" sz="2000"/>
            </a:br>
            <a:r>
              <a:rPr lang="hr-HR" sz="2400">
                <a:latin typeface="Brush Script MT"/>
                <a:ea typeface="Calibri"/>
                <a:cs typeface="Times New Roman"/>
              </a:rPr>
              <a:t>Matematika na dlanu</a:t>
            </a:r>
            <a:br>
              <a:rPr lang="hr-HR" sz="2400">
                <a:latin typeface="Brush Script MT"/>
                <a:ea typeface="Calibri"/>
                <a:cs typeface="Times New Roman"/>
              </a:rPr>
            </a:br>
            <a:r>
              <a:rPr lang="hr-HR" sz="1800" i="1" u="sng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2"/>
              </a:rPr>
              <a:t>http://www.antonija-horvatek.from.hr/</a:t>
            </a:r>
            <a:r>
              <a:rPr lang="hr-HR" sz="1800" i="1">
                <a:latin typeface="Calibri"/>
                <a:ea typeface="Calibri"/>
                <a:cs typeface="Times New Roman"/>
              </a:rPr>
              <a:t> </a:t>
            </a:r>
            <a:endParaRPr lang="hr-HR" sz="1800"/>
          </a:p>
          <a:p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3890705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6" grpId="0" build="p"/>
      <p:bldP spid="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143</TotalTime>
  <Words>264</Words>
  <Application>Microsoft Office PowerPoint</Application>
  <PresentationFormat>Prilagođeno</PresentationFormat>
  <Paragraphs>43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7</vt:i4>
      </vt:variant>
    </vt:vector>
  </HeadingPairs>
  <TitlesOfParts>
    <vt:vector size="8" baseType="lpstr">
      <vt:lpstr>Savon</vt:lpstr>
      <vt:lpstr>Pravilna šesterostrana prizma</vt:lpstr>
      <vt:lpstr>Podsjetnik... BAZA=pravilni šesterokut</vt:lpstr>
      <vt:lpstr>Mreža i oplošje</vt:lpstr>
      <vt:lpstr>Obujam</vt:lpstr>
      <vt:lpstr>Zadaci za vježbu</vt:lpstr>
      <vt:lpstr>Rješenja zadataka za vježbu</vt:lpstr>
      <vt:lpstr>PowerPointova prezentacija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Pravilna trostrana prizma</dc:title>
  <dc:creator>Teja</dc:creator>
  <cp:lastModifiedBy>Antonija Horvatek</cp:lastModifiedBy>
  <cp:revision>26</cp:revision>
  <dcterms:created xsi:type="dcterms:W3CDTF">2021-05-05T18:50:24Z</dcterms:created>
  <dcterms:modified xsi:type="dcterms:W3CDTF">2021-05-18T15:44:07Z</dcterms:modified>
</cp:coreProperties>
</file>