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4" r:id="rId2"/>
    <p:sldId id="305" r:id="rId3"/>
    <p:sldId id="257" r:id="rId4"/>
    <p:sldId id="301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303" r:id="rId17"/>
    <p:sldId id="306" r:id="rId1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660033"/>
    <a:srgbClr val="CC3300"/>
    <a:srgbClr val="003366"/>
    <a:srgbClr val="3333FF"/>
    <a:srgbClr val="FF0000"/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590C-8B03-4819-9E13-252B44E083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031B8-26E3-4291-A40B-EC07ACB4F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9B2D4-99D9-4BB7-9E87-0C2A872C3C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4635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456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6266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688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601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2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869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790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127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76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0147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0802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l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onija-horvatek.from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1981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b="1" dirty="0" smtClean="0"/>
              <a:t>A százalék fogalma</a:t>
            </a:r>
            <a:endParaRPr lang="hr-HR" altLang="sr-Latn-RS" b="1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132856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1. rész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5800" y="3501008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hr-HR" altLang="sr-Latn-RS" sz="6000" b="1" dirty="0">
                <a:solidFill>
                  <a:srgbClr val="000066"/>
                </a:solidFill>
              </a:rPr>
              <a:t>Uvod u postotke</a:t>
            </a:r>
            <a:endParaRPr kumimoji="0" lang="hr-HR" altLang="sr-Latn-RS" sz="6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371600" y="5326533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hr-HR" altLang="sr-Latn-RS" sz="3200" b="1" dirty="0">
                <a:solidFill>
                  <a:srgbClr val="000066"/>
                </a:solidFill>
              </a:rPr>
              <a:t>~ 1. dio ~</a:t>
            </a:r>
            <a:endParaRPr kumimoji="0" lang="hr-HR" altLang="sr-Latn-R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4471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p"/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25%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83568" y="1125538"/>
            <a:ext cx="410368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25%  -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az a 100% ________ 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275856" y="1087438"/>
            <a:ext cx="15843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negyede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430338" y="1484313"/>
            <a:ext cx="42799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-  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z egész negyed része.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219199" y="2206625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25% =  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4716016" y="2308810"/>
            <a:ext cx="435674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FF0000"/>
                </a:solidFill>
              </a:rPr>
              <a:t>(az egész negyede)</a:t>
            </a:r>
            <a:endParaRPr lang="hr-HR" altLang="sr-Latn-RS" sz="2000" b="1" dirty="0">
              <a:solidFill>
                <a:srgbClr val="FF0000"/>
              </a:solidFill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179512" y="2016125"/>
            <a:ext cx="4463851" cy="86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charset="0"/>
            </a:endParaRPr>
          </a:p>
        </p:txBody>
      </p:sp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1427287" y="2071689"/>
            <a:ext cx="1943099" cy="792162"/>
            <a:chOff x="1282" y="3466"/>
            <a:chExt cx="1224" cy="499"/>
          </a:xfrm>
        </p:grpSpPr>
        <p:grpSp>
          <p:nvGrpSpPr>
            <p:cNvPr id="10265" name="Group 61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10267" name="Text Box 62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1 </a:t>
                </a:r>
              </a:p>
            </p:txBody>
          </p:sp>
          <p:sp>
            <p:nvSpPr>
              <p:cNvPr id="10268" name="Text Box 63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0269" name="Text Box 64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10266" name="Text Box 65"/>
            <p:cNvSpPr txBox="1">
              <a:spLocks noChangeArrowheads="1"/>
            </p:cNvSpPr>
            <p:nvPr/>
          </p:nvSpPr>
          <p:spPr bwMode="auto">
            <a:xfrm>
              <a:off x="1655" y="3550"/>
              <a:ext cx="851" cy="29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 dirty="0" smtClean="0">
                  <a:solidFill>
                    <a:srgbClr val="FF0000"/>
                  </a:solidFill>
                </a:rPr>
                <a:t>rész =  </a:t>
              </a:r>
              <a:endParaRPr lang="hr-HR" altLang="sr-Latn-R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2955478" y="2205038"/>
            <a:ext cx="1687885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0,25 rész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539750" y="32115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5.példa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79512" y="3661191"/>
            <a:ext cx="8853562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   A tányéron lévő kalácsok </a:t>
            </a:r>
            <a:r>
              <a:rPr lang="hr-HR" altLang="sr-Latn-RS" sz="2000" b="1" dirty="0">
                <a:solidFill>
                  <a:srgbClr val="000066"/>
                </a:solidFill>
              </a:rPr>
              <a:t>25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krémes.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Hányad része ez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kalácsoknak?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900113" y="4362871"/>
            <a:ext cx="752475" cy="722313"/>
            <a:chOff x="521" y="2953"/>
            <a:chExt cx="474" cy="455"/>
          </a:xfrm>
        </p:grpSpPr>
        <p:sp>
          <p:nvSpPr>
            <p:cNvPr id="10262" name="Text Box 69"/>
            <p:cNvSpPr txBox="1">
              <a:spLocks noChangeArrowheads="1"/>
            </p:cNvSpPr>
            <p:nvPr/>
          </p:nvSpPr>
          <p:spPr bwMode="auto">
            <a:xfrm>
              <a:off x="526" y="2953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660033"/>
                  </a:solidFill>
                </a:rPr>
                <a:t>1</a:t>
              </a:r>
            </a:p>
          </p:txBody>
        </p:sp>
        <p:sp>
          <p:nvSpPr>
            <p:cNvPr id="10263" name="Text Box 72"/>
            <p:cNvSpPr txBox="1">
              <a:spLocks noChangeArrowheads="1"/>
            </p:cNvSpPr>
            <p:nvPr/>
          </p:nvSpPr>
          <p:spPr bwMode="auto">
            <a:xfrm>
              <a:off x="521" y="3158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660033"/>
                  </a:solidFill>
                </a:rPr>
                <a:t>4</a:t>
              </a:r>
            </a:p>
          </p:txBody>
        </p:sp>
        <p:sp>
          <p:nvSpPr>
            <p:cNvPr id="10264" name="Text Box 73"/>
            <p:cNvSpPr txBox="1">
              <a:spLocks noChangeArrowheads="1"/>
            </p:cNvSpPr>
            <p:nvPr/>
          </p:nvSpPr>
          <p:spPr bwMode="auto">
            <a:xfrm>
              <a:off x="541" y="2976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>
                  <a:solidFill>
                    <a:srgbClr val="660033"/>
                  </a:solidFill>
                </a:rPr>
                <a:t>__</a:t>
              </a:r>
            </a:p>
          </p:txBody>
        </p:sp>
      </p:grp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539552" y="5153025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a többi kalács sampite, akkor a sampite hányad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része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kalácsoknak?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16466" name="Group 82"/>
          <p:cNvGrpSpPr>
            <a:grpSpLocks/>
          </p:cNvGrpSpPr>
          <p:nvPr/>
        </p:nvGrpSpPr>
        <p:grpSpPr bwMode="auto">
          <a:xfrm>
            <a:off x="900113" y="5802313"/>
            <a:ext cx="2159000" cy="722312"/>
            <a:chOff x="567" y="3565"/>
            <a:chExt cx="1360" cy="455"/>
          </a:xfrm>
        </p:grpSpPr>
        <p:grpSp>
          <p:nvGrpSpPr>
            <p:cNvPr id="10257" name="Group 76"/>
            <p:cNvGrpSpPr>
              <a:grpSpLocks/>
            </p:cNvGrpSpPr>
            <p:nvPr/>
          </p:nvGrpSpPr>
          <p:grpSpPr bwMode="auto">
            <a:xfrm>
              <a:off x="567" y="3565"/>
              <a:ext cx="474" cy="455"/>
              <a:chOff x="521" y="2953"/>
              <a:chExt cx="474" cy="455"/>
            </a:xfrm>
          </p:grpSpPr>
          <p:sp>
            <p:nvSpPr>
              <p:cNvPr id="10259" name="Text Box 77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3</a:t>
                </a:r>
              </a:p>
            </p:txBody>
          </p:sp>
          <p:sp>
            <p:nvSpPr>
              <p:cNvPr id="10260" name="Text Box 78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4</a:t>
                </a:r>
              </a:p>
            </p:txBody>
          </p:sp>
          <p:sp>
            <p:nvSpPr>
              <p:cNvPr id="10261" name="Text Box 79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</a:t>
                </a:r>
              </a:p>
            </p:txBody>
          </p:sp>
        </p:grpSp>
        <p:sp>
          <p:nvSpPr>
            <p:cNvPr id="10258" name="Text Box 80"/>
            <p:cNvSpPr txBox="1">
              <a:spLocks noChangeArrowheads="1"/>
            </p:cNvSpPr>
            <p:nvPr/>
          </p:nvSpPr>
          <p:spPr bwMode="auto">
            <a:xfrm>
              <a:off x="975" y="3657"/>
              <a:ext cx="95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r-Latn-RS" altLang="sr-Latn-RS" sz="2000" b="1">
                <a:solidFill>
                  <a:srgbClr val="660033"/>
                </a:solidFill>
              </a:endParaRPr>
            </a:p>
          </p:txBody>
        </p:sp>
      </p:grp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1620839" y="4559691"/>
            <a:ext cx="9349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része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1" name="Text Box 68"/>
          <p:cNvSpPr txBox="1">
            <a:spLocks noChangeArrowheads="1"/>
          </p:cNvSpPr>
          <p:nvPr/>
        </p:nvSpPr>
        <p:spPr bwMode="auto">
          <a:xfrm>
            <a:off x="1652588" y="5961433"/>
            <a:ext cx="9349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része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pic>
        <p:nvPicPr>
          <p:cNvPr id="32" name="Picture 83" descr="kremsnit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154215"/>
            <a:ext cx="7032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400" grpId="0" autoUpdateAnimBg="0"/>
      <p:bldP spid="16401" grpId="0" autoUpdateAnimBg="0"/>
      <p:bldP spid="16402" grpId="0" autoUpdateAnimBg="0"/>
      <p:bldP spid="16441" grpId="0" autoUpdateAnimBg="0"/>
      <p:bldP spid="16442" grpId="0" autoUpdateAnimBg="0"/>
      <p:bldP spid="16443" grpId="0" animBg="1" autoUpdateAnimBg="0"/>
      <p:bldP spid="16450" grpId="0" autoUpdateAnimBg="0"/>
      <p:bldP spid="16451" grpId="0" autoUpdateAnimBg="0"/>
      <p:bldP spid="16452" grpId="0" autoUpdateAnimBg="0"/>
      <p:bldP spid="16459" grpId="0" autoUpdateAnimBg="0"/>
      <p:bldP spid="30" grpId="0" autoUpdateAnimBg="0"/>
      <p:bldP spid="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25%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39750" y="3068638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6.példa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900113" y="3500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Laci kisautókat gyűjt. Gyűjteményének 25%-a sárga.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autók hányad része sárga?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827088" y="4149725"/>
            <a:ext cx="752475" cy="722313"/>
            <a:chOff x="521" y="2953"/>
            <a:chExt cx="474" cy="455"/>
          </a:xfrm>
        </p:grpSpPr>
        <p:sp>
          <p:nvSpPr>
            <p:cNvPr id="11293" name="Text Box 20"/>
            <p:cNvSpPr txBox="1">
              <a:spLocks noChangeArrowheads="1"/>
            </p:cNvSpPr>
            <p:nvPr/>
          </p:nvSpPr>
          <p:spPr bwMode="auto">
            <a:xfrm>
              <a:off x="526" y="2953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660033"/>
                  </a:solidFill>
                </a:rPr>
                <a:t>1</a:t>
              </a:r>
            </a:p>
          </p:txBody>
        </p:sp>
        <p:sp>
          <p:nvSpPr>
            <p:cNvPr id="11294" name="Text Box 21"/>
            <p:cNvSpPr txBox="1">
              <a:spLocks noChangeArrowheads="1"/>
            </p:cNvSpPr>
            <p:nvPr/>
          </p:nvSpPr>
          <p:spPr bwMode="auto">
            <a:xfrm>
              <a:off x="521" y="3158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660033"/>
                  </a:solidFill>
                </a:rPr>
                <a:t>4</a:t>
              </a:r>
            </a:p>
          </p:txBody>
        </p:sp>
        <p:sp>
          <p:nvSpPr>
            <p:cNvPr id="11295" name="Text Box 22"/>
            <p:cNvSpPr txBox="1">
              <a:spLocks noChangeArrowheads="1"/>
            </p:cNvSpPr>
            <p:nvPr/>
          </p:nvSpPr>
          <p:spPr bwMode="auto">
            <a:xfrm>
              <a:off x="541" y="2976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660033"/>
                  </a:solidFill>
                </a:rPr>
                <a:t>__</a:t>
              </a:r>
            </a:p>
          </p:txBody>
        </p:sp>
      </p:grp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39750" y="5805488"/>
            <a:ext cx="8604249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kisautóinak száma 32, akkor hány kisautó sárga és hány nem?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19480" name="Group 24"/>
          <p:cNvGrpSpPr>
            <a:grpSpLocks/>
          </p:cNvGrpSpPr>
          <p:nvPr/>
        </p:nvGrpSpPr>
        <p:grpSpPr bwMode="auto">
          <a:xfrm>
            <a:off x="827088" y="5154613"/>
            <a:ext cx="2159000" cy="722312"/>
            <a:chOff x="567" y="3565"/>
            <a:chExt cx="1360" cy="455"/>
          </a:xfrm>
        </p:grpSpPr>
        <p:grpSp>
          <p:nvGrpSpPr>
            <p:cNvPr id="11288" name="Group 25"/>
            <p:cNvGrpSpPr>
              <a:grpSpLocks/>
            </p:cNvGrpSpPr>
            <p:nvPr/>
          </p:nvGrpSpPr>
          <p:grpSpPr bwMode="auto">
            <a:xfrm>
              <a:off x="567" y="3565"/>
              <a:ext cx="474" cy="455"/>
              <a:chOff x="521" y="2953"/>
              <a:chExt cx="474" cy="455"/>
            </a:xfrm>
          </p:grpSpPr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3</a:t>
                </a:r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4</a:t>
                </a:r>
              </a:p>
            </p:txBody>
          </p:sp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</a:t>
                </a:r>
              </a:p>
            </p:txBody>
          </p:sp>
        </p:grpSp>
        <p:sp>
          <p:nvSpPr>
            <p:cNvPr id="11289" name="Text Box 29"/>
            <p:cNvSpPr txBox="1">
              <a:spLocks noChangeArrowheads="1"/>
            </p:cNvSpPr>
            <p:nvPr/>
          </p:nvSpPr>
          <p:spPr bwMode="auto">
            <a:xfrm>
              <a:off x="975" y="3657"/>
              <a:ext cx="95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r-Latn-RS" altLang="sr-Latn-RS" sz="2000" b="1">
                <a:solidFill>
                  <a:srgbClr val="660033"/>
                </a:solidFill>
              </a:endParaRPr>
            </a:p>
          </p:txBody>
        </p:sp>
      </p:grpSp>
      <p:pic>
        <p:nvPicPr>
          <p:cNvPr id="19488" name="Picture 32" descr="autobus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888" y="2995613"/>
            <a:ext cx="6492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11560" y="6381328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Ebben az esetben 8 kisautó sárga,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900113" y="48244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autók hányad része nem sárga?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pic>
        <p:nvPicPr>
          <p:cNvPr id="19492" name="Picture 36" descr="aut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213100"/>
            <a:ext cx="504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3" name="Picture 37" descr="autobus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671763"/>
            <a:ext cx="64928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4" name="Picture 38" descr="aut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8350" y="2814638"/>
            <a:ext cx="504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5" name="Picture 39" descr="aut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025" y="2852738"/>
            <a:ext cx="504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004048" y="6403975"/>
            <a:ext cx="31686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24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pedig nem.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83568" y="1125538"/>
            <a:ext cx="410368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25%  -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az a 100% ________ 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275856" y="1087438"/>
            <a:ext cx="15843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negyede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1430338" y="1484313"/>
            <a:ext cx="42799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-  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z egész negyedrésze.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219199" y="2206625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25% =  </a:t>
            </a: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4716016" y="2276872"/>
            <a:ext cx="435674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FF0000"/>
                </a:solidFill>
              </a:rPr>
              <a:t>(az egész negyede)</a:t>
            </a:r>
            <a:endParaRPr lang="hr-HR" altLang="sr-Latn-RS" sz="2000" b="1" dirty="0">
              <a:solidFill>
                <a:srgbClr val="FF0000"/>
              </a:solidFill>
            </a:endParaRPr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179512" y="2016125"/>
            <a:ext cx="4463851" cy="86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charset="0"/>
            </a:endParaRPr>
          </a:p>
        </p:txBody>
      </p:sp>
      <p:grpSp>
        <p:nvGrpSpPr>
          <p:cNvPr id="43" name="Group 60"/>
          <p:cNvGrpSpPr>
            <a:grpSpLocks/>
          </p:cNvGrpSpPr>
          <p:nvPr/>
        </p:nvGrpSpPr>
        <p:grpSpPr bwMode="auto">
          <a:xfrm>
            <a:off x="1427287" y="2071689"/>
            <a:ext cx="1943099" cy="792162"/>
            <a:chOff x="1282" y="3466"/>
            <a:chExt cx="1224" cy="499"/>
          </a:xfrm>
        </p:grpSpPr>
        <p:grpSp>
          <p:nvGrpSpPr>
            <p:cNvPr id="44" name="Group 61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46" name="Text Box 62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1 </a:t>
                </a:r>
              </a:p>
            </p:txBody>
          </p:sp>
          <p:sp>
            <p:nvSpPr>
              <p:cNvPr id="47" name="Text Box 63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48" name="Text Box 64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45" name="Text Box 65"/>
            <p:cNvSpPr txBox="1">
              <a:spLocks noChangeArrowheads="1"/>
            </p:cNvSpPr>
            <p:nvPr/>
          </p:nvSpPr>
          <p:spPr bwMode="auto">
            <a:xfrm>
              <a:off x="1655" y="3550"/>
              <a:ext cx="851" cy="29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 dirty="0" smtClean="0">
                  <a:solidFill>
                    <a:srgbClr val="FF0000"/>
                  </a:solidFill>
                </a:rPr>
                <a:t>rész =  </a:t>
              </a:r>
              <a:endParaRPr lang="hr-HR" altLang="sr-Latn-R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2955478" y="2205038"/>
            <a:ext cx="1687885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0,25 rész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1620839" y="4291444"/>
            <a:ext cx="9349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része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51" name="Text Box 68"/>
          <p:cNvSpPr txBox="1">
            <a:spLocks noChangeArrowheads="1"/>
          </p:cNvSpPr>
          <p:nvPr/>
        </p:nvSpPr>
        <p:spPr bwMode="auto">
          <a:xfrm>
            <a:off x="1652588" y="5301208"/>
            <a:ext cx="9349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része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/>
      <p:bldP spid="19473" grpId="0"/>
      <p:bldP spid="19479" grpId="0"/>
      <p:bldP spid="19490" grpId="0"/>
      <p:bldP spid="19491" grpId="0"/>
      <p:bldP spid="19496" grpId="0"/>
      <p:bldP spid="50" grpId="0" autoUpdateAnimBg="0"/>
      <p:bldP spid="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75%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4213" y="1125538"/>
            <a:ext cx="41036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75%  - 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3–szor több mint 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283819" y="1139825"/>
            <a:ext cx="15843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66"/>
                </a:solidFill>
              </a:rPr>
              <a:t>25%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30338" y="1663700"/>
            <a:ext cx="42799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- 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3-szor több mint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47191" y="3114675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75% = 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0" y="3172906"/>
            <a:ext cx="439248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FF0000"/>
                </a:solidFill>
              </a:rPr>
              <a:t>(az egész háromnegyede)</a:t>
            </a:r>
            <a:endParaRPr lang="hr-HR" altLang="sr-Latn-RS" sz="2000" b="1" dirty="0">
              <a:solidFill>
                <a:srgbClr val="FF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07504" y="2924175"/>
            <a:ext cx="4320157" cy="86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charset="0"/>
            </a:endParaRP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355279" y="2979738"/>
            <a:ext cx="1952624" cy="792162"/>
            <a:chOff x="1282" y="3466"/>
            <a:chExt cx="1230" cy="499"/>
          </a:xfrm>
        </p:grpSpPr>
        <p:grpSp>
          <p:nvGrpSpPr>
            <p:cNvPr id="12308" name="Group 10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12310" name="Text Box 11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3 </a:t>
                </a:r>
              </a:p>
            </p:txBody>
          </p:sp>
          <p:sp>
            <p:nvSpPr>
              <p:cNvPr id="12311" name="Text Box 12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2312" name="Text Box 13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12309" name="Text Box 14"/>
            <p:cNvSpPr txBox="1">
              <a:spLocks noChangeArrowheads="1"/>
            </p:cNvSpPr>
            <p:nvPr/>
          </p:nvSpPr>
          <p:spPr bwMode="auto">
            <a:xfrm>
              <a:off x="1655" y="3550"/>
              <a:ext cx="857" cy="29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 dirty="0" smtClean="0">
                  <a:solidFill>
                    <a:srgbClr val="FF0000"/>
                  </a:solidFill>
                </a:rPr>
                <a:t>rész=  </a:t>
              </a:r>
              <a:endParaRPr lang="hr-HR" altLang="sr-Latn-R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812107" y="3113088"/>
            <a:ext cx="1944167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0,75 rész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4035549" y="1516063"/>
            <a:ext cx="752475" cy="722312"/>
            <a:chOff x="521" y="2953"/>
            <a:chExt cx="474" cy="455"/>
          </a:xfrm>
        </p:grpSpPr>
        <p:sp>
          <p:nvSpPr>
            <p:cNvPr id="12305" name="Text Box 31"/>
            <p:cNvSpPr txBox="1">
              <a:spLocks noChangeArrowheads="1"/>
            </p:cNvSpPr>
            <p:nvPr/>
          </p:nvSpPr>
          <p:spPr bwMode="auto">
            <a:xfrm>
              <a:off x="526" y="2953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2306" name="Text Box 32"/>
            <p:cNvSpPr txBox="1">
              <a:spLocks noChangeArrowheads="1"/>
            </p:cNvSpPr>
            <p:nvPr/>
          </p:nvSpPr>
          <p:spPr bwMode="auto">
            <a:xfrm>
              <a:off x="521" y="3158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2307" name="Text Box 33"/>
            <p:cNvSpPr txBox="1">
              <a:spLocks noChangeArrowheads="1"/>
            </p:cNvSpPr>
            <p:nvPr/>
          </p:nvSpPr>
          <p:spPr bwMode="auto">
            <a:xfrm>
              <a:off x="541" y="2976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66"/>
                  </a:solidFill>
                </a:rPr>
                <a:t>__</a:t>
              </a:r>
            </a:p>
          </p:txBody>
        </p:sp>
      </p:grp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428750" y="2281238"/>
            <a:ext cx="42799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- 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tehát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20515" name="Group 35"/>
          <p:cNvGrpSpPr>
            <a:grpSpLocks/>
          </p:cNvGrpSpPr>
          <p:nvPr/>
        </p:nvGrpSpPr>
        <p:grpSpPr bwMode="auto">
          <a:xfrm>
            <a:off x="2555875" y="2133600"/>
            <a:ext cx="752475" cy="722313"/>
            <a:chOff x="521" y="2953"/>
            <a:chExt cx="474" cy="455"/>
          </a:xfrm>
        </p:grpSpPr>
        <p:sp>
          <p:nvSpPr>
            <p:cNvPr id="12302" name="Text Box 36"/>
            <p:cNvSpPr txBox="1">
              <a:spLocks noChangeArrowheads="1"/>
            </p:cNvSpPr>
            <p:nvPr/>
          </p:nvSpPr>
          <p:spPr bwMode="auto">
            <a:xfrm>
              <a:off x="526" y="2953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2303" name="Text Box 37"/>
            <p:cNvSpPr txBox="1">
              <a:spLocks noChangeArrowheads="1"/>
            </p:cNvSpPr>
            <p:nvPr/>
          </p:nvSpPr>
          <p:spPr bwMode="auto">
            <a:xfrm>
              <a:off x="521" y="3158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2304" name="Text Box 38"/>
            <p:cNvSpPr txBox="1">
              <a:spLocks noChangeArrowheads="1"/>
            </p:cNvSpPr>
            <p:nvPr/>
          </p:nvSpPr>
          <p:spPr bwMode="auto">
            <a:xfrm>
              <a:off x="541" y="2976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66"/>
                  </a:solidFill>
                </a:rPr>
                <a:t>__</a:t>
              </a:r>
            </a:p>
          </p:txBody>
        </p:sp>
      </p:grp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/>
      <p:bldP spid="20484" grpId="0"/>
      <p:bldP spid="20485" grpId="0"/>
      <p:bldP spid="20486" grpId="0"/>
      <p:bldP spid="20487" grpId="0"/>
      <p:bldP spid="20488" grpId="0" animBg="1"/>
      <p:bldP spid="20495" grpId="0"/>
      <p:bldP spid="205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75%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7.példa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920037" cy="1006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 tyúkólban tyúkok és kakasok vannak.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tyúkok a baronfi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75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%-át teszik ki.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Hányad része ez 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baronfinak? (törtben alakban írd fel)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827088" y="2205038"/>
            <a:ext cx="2159000" cy="722312"/>
            <a:chOff x="567" y="3565"/>
            <a:chExt cx="1360" cy="455"/>
          </a:xfrm>
        </p:grpSpPr>
        <p:grpSp>
          <p:nvGrpSpPr>
            <p:cNvPr id="13333" name="Group 20"/>
            <p:cNvGrpSpPr>
              <a:grpSpLocks/>
            </p:cNvGrpSpPr>
            <p:nvPr/>
          </p:nvGrpSpPr>
          <p:grpSpPr bwMode="auto">
            <a:xfrm>
              <a:off x="567" y="3565"/>
              <a:ext cx="474" cy="455"/>
              <a:chOff x="521" y="2953"/>
              <a:chExt cx="474" cy="455"/>
            </a:xfrm>
          </p:grpSpPr>
          <p:sp>
            <p:nvSpPr>
              <p:cNvPr id="13335" name="Text Box 21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3</a:t>
                </a:r>
              </a:p>
            </p:txBody>
          </p:sp>
          <p:sp>
            <p:nvSpPr>
              <p:cNvPr id="13336" name="Text Box 22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4</a:t>
                </a:r>
              </a:p>
            </p:txBody>
          </p:sp>
          <p:sp>
            <p:nvSpPr>
              <p:cNvPr id="13337" name="Text Box 23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</a:t>
                </a:r>
              </a:p>
            </p:txBody>
          </p:sp>
        </p:grpSp>
        <p:sp>
          <p:nvSpPr>
            <p:cNvPr id="13334" name="Text Box 24"/>
            <p:cNvSpPr txBox="1">
              <a:spLocks noChangeArrowheads="1"/>
            </p:cNvSpPr>
            <p:nvPr/>
          </p:nvSpPr>
          <p:spPr bwMode="auto">
            <a:xfrm>
              <a:off x="975" y="3657"/>
              <a:ext cx="95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r-Latn-RS" altLang="sr-Latn-RS" sz="2000" b="1">
                <a:solidFill>
                  <a:srgbClr val="660033"/>
                </a:solidFill>
              </a:endParaRPr>
            </a:p>
          </p:txBody>
        </p:sp>
      </p:grp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900113" y="306387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 baronfi hányad része kakas?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827088" y="3498850"/>
            <a:ext cx="1512888" cy="722313"/>
            <a:chOff x="567" y="3565"/>
            <a:chExt cx="953" cy="455"/>
          </a:xfrm>
        </p:grpSpPr>
        <p:grpSp>
          <p:nvGrpSpPr>
            <p:cNvPr id="13328" name="Group 27"/>
            <p:cNvGrpSpPr>
              <a:grpSpLocks/>
            </p:cNvGrpSpPr>
            <p:nvPr/>
          </p:nvGrpSpPr>
          <p:grpSpPr bwMode="auto">
            <a:xfrm>
              <a:off x="567" y="3565"/>
              <a:ext cx="474" cy="455"/>
              <a:chOff x="521" y="2953"/>
              <a:chExt cx="474" cy="455"/>
            </a:xfrm>
          </p:grpSpPr>
          <p:sp>
            <p:nvSpPr>
              <p:cNvPr id="13330" name="Text Box 28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1</a:t>
                </a:r>
              </a:p>
            </p:txBody>
          </p:sp>
          <p:sp>
            <p:nvSpPr>
              <p:cNvPr id="13331" name="Text Box 29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4</a:t>
                </a:r>
              </a:p>
            </p:txBody>
          </p:sp>
          <p:sp>
            <p:nvSpPr>
              <p:cNvPr id="13332" name="Text Box 30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</a:t>
                </a:r>
              </a:p>
            </p:txBody>
          </p:sp>
        </p:grpSp>
        <p:sp>
          <p:nvSpPr>
            <p:cNvPr id="13329" name="Text Box 31"/>
            <p:cNvSpPr txBox="1">
              <a:spLocks noChangeArrowheads="1"/>
            </p:cNvSpPr>
            <p:nvPr/>
          </p:nvSpPr>
          <p:spPr bwMode="auto">
            <a:xfrm>
              <a:off x="975" y="3657"/>
              <a:ext cx="545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 smtClean="0">
                  <a:solidFill>
                    <a:srgbClr val="660033"/>
                  </a:solidFill>
                </a:rPr>
                <a:t>része</a:t>
              </a:r>
              <a:endParaRPr lang="hr-HR" altLang="sr-Latn-RS" sz="2000" b="1" dirty="0">
                <a:solidFill>
                  <a:srgbClr val="660033"/>
                </a:solidFill>
              </a:endParaRPr>
            </a:p>
          </p:txBody>
        </p:sp>
      </p:grp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900113" y="4365625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100 baronfi van a tyúkólban, akkor mennyi a tyúkok és mennyi a kakasok száma?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900113" y="5049838"/>
            <a:ext cx="3527871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75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 tyúkok, és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900113" y="5659438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És ha 200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baronfi van a tyúkólban?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900113" y="6056313"/>
            <a:ext cx="4319959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Akkor 150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 tyúkok,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és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3492947" y="36449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660033"/>
                </a:solidFill>
              </a:rPr>
              <a:t>25%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059832" y="5048349"/>
            <a:ext cx="316803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25 a kakasok száma.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3995936" y="6056313"/>
            <a:ext cx="39607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50 a kakasok száma.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483768" y="3625338"/>
            <a:ext cx="1048221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illetve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731963" y="2348880"/>
            <a:ext cx="1048221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része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pic>
        <p:nvPicPr>
          <p:cNvPr id="28" name="Picture 18" descr="kokos_i_pijeva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866775"/>
            <a:ext cx="863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53" grpId="0" autoUpdateAnimBg="0"/>
      <p:bldP spid="22560" grpId="0" autoUpdateAnimBg="0"/>
      <p:bldP spid="22561" grpId="0" autoUpdateAnimBg="0"/>
      <p:bldP spid="22562" grpId="0" autoUpdateAnimBg="0"/>
      <p:bldP spid="22563" grpId="0" autoUpdateAnimBg="0"/>
      <p:bldP spid="22564" grpId="0" autoUpdateAnimBg="0"/>
      <p:bldP spid="22565" grpId="0" autoUpdateAnimBg="0"/>
      <p:bldP spid="22566" grpId="0" autoUpdateAnimBg="0"/>
      <p:bldP spid="26" grpId="0" autoUpdateAnimBg="0"/>
      <p:bldP spid="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414229" y="836613"/>
            <a:ext cx="2529860" cy="52322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>
                <a:solidFill>
                  <a:srgbClr val="FF0000"/>
                </a:solidFill>
              </a:rPr>
              <a:t>Jegyezd meg!</a:t>
            </a:r>
            <a:endParaRPr lang="hr-HR" altLang="sr-Latn-RS" sz="2800" b="1" dirty="0">
              <a:solidFill>
                <a:srgbClr val="FF0000"/>
              </a:solidFill>
            </a:endParaRPr>
          </a:p>
        </p:txBody>
      </p:sp>
      <p:sp>
        <p:nvSpPr>
          <p:cNvPr id="23611" name="Rectangle 59"/>
          <p:cNvSpPr>
            <a:spLocks noChangeArrowheads="1"/>
          </p:cNvSpPr>
          <p:nvPr/>
        </p:nvSpPr>
        <p:spPr bwMode="auto">
          <a:xfrm>
            <a:off x="2124075" y="1700213"/>
            <a:ext cx="5111750" cy="3673475"/>
          </a:xfrm>
          <a:prstGeom prst="rect">
            <a:avLst/>
          </a:prstGeom>
          <a:solidFill>
            <a:srgbClr val="FFFFCC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132138" y="2060575"/>
            <a:ext cx="1309687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100% =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414838" y="2060575"/>
            <a:ext cx="369887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132138" y="2755900"/>
            <a:ext cx="112395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50% =</a:t>
            </a:r>
          </a:p>
        </p:txBody>
      </p:sp>
      <p:grpSp>
        <p:nvGrpSpPr>
          <p:cNvPr id="23588" name="Group 36"/>
          <p:cNvGrpSpPr>
            <a:grpSpLocks/>
          </p:cNvGrpSpPr>
          <p:nvPr/>
        </p:nvGrpSpPr>
        <p:grpSpPr bwMode="auto">
          <a:xfrm>
            <a:off x="4283075" y="2608263"/>
            <a:ext cx="1096963" cy="792162"/>
            <a:chOff x="1282" y="3466"/>
            <a:chExt cx="691" cy="499"/>
          </a:xfrm>
        </p:grpSpPr>
        <p:grpSp>
          <p:nvGrpSpPr>
            <p:cNvPr id="14363" name="Group 37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14365" name="Text Box 38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1 </a:t>
                </a:r>
              </a:p>
            </p:txBody>
          </p:sp>
          <p:sp>
            <p:nvSpPr>
              <p:cNvPr id="14366" name="Text Box 39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4367" name="Text Box 40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14364" name="Text Box 41"/>
            <p:cNvSpPr txBox="1">
              <a:spLocks noChangeArrowheads="1"/>
            </p:cNvSpPr>
            <p:nvPr/>
          </p:nvSpPr>
          <p:spPr bwMode="auto">
            <a:xfrm>
              <a:off x="1655" y="3550"/>
              <a:ext cx="318" cy="2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>
                  <a:solidFill>
                    <a:srgbClr val="FF0000"/>
                  </a:solidFill>
                </a:rPr>
                <a:t>=  </a:t>
              </a:r>
            </a:p>
          </p:txBody>
        </p:sp>
      </p:grp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5235575" y="2741613"/>
            <a:ext cx="8636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0,5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3027363" y="3563938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25% =  </a:t>
            </a:r>
          </a:p>
        </p:txBody>
      </p:sp>
      <p:grpSp>
        <p:nvGrpSpPr>
          <p:cNvPr id="23596" name="Group 44"/>
          <p:cNvGrpSpPr>
            <a:grpSpLocks/>
          </p:cNvGrpSpPr>
          <p:nvPr/>
        </p:nvGrpSpPr>
        <p:grpSpPr bwMode="auto">
          <a:xfrm>
            <a:off x="4235450" y="3429000"/>
            <a:ext cx="1096963" cy="792163"/>
            <a:chOff x="1282" y="3466"/>
            <a:chExt cx="691" cy="499"/>
          </a:xfrm>
        </p:grpSpPr>
        <p:grpSp>
          <p:nvGrpSpPr>
            <p:cNvPr id="14358" name="Group 45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14360" name="Text Box 46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1 </a:t>
                </a:r>
              </a:p>
            </p:txBody>
          </p:sp>
          <p:sp>
            <p:nvSpPr>
              <p:cNvPr id="14361" name="Text Box 47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4362" name="Text Box 48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14359" name="Text Box 49"/>
            <p:cNvSpPr txBox="1">
              <a:spLocks noChangeArrowheads="1"/>
            </p:cNvSpPr>
            <p:nvPr/>
          </p:nvSpPr>
          <p:spPr bwMode="auto">
            <a:xfrm>
              <a:off x="1655" y="3550"/>
              <a:ext cx="318" cy="2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>
                  <a:solidFill>
                    <a:srgbClr val="FF0000"/>
                  </a:solidFill>
                </a:rPr>
                <a:t>=  </a:t>
              </a:r>
            </a:p>
          </p:txBody>
        </p:sp>
      </p:grp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187950" y="3562350"/>
            <a:ext cx="1039813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0,25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027363" y="4427538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75% =  </a:t>
            </a:r>
          </a:p>
        </p:txBody>
      </p:sp>
      <p:grpSp>
        <p:nvGrpSpPr>
          <p:cNvPr id="23604" name="Group 52"/>
          <p:cNvGrpSpPr>
            <a:grpSpLocks/>
          </p:cNvGrpSpPr>
          <p:nvPr/>
        </p:nvGrpSpPr>
        <p:grpSpPr bwMode="auto">
          <a:xfrm>
            <a:off x="4235450" y="4292600"/>
            <a:ext cx="1096963" cy="792163"/>
            <a:chOff x="1282" y="3466"/>
            <a:chExt cx="691" cy="499"/>
          </a:xfrm>
        </p:grpSpPr>
        <p:grpSp>
          <p:nvGrpSpPr>
            <p:cNvPr id="14353" name="Group 53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14355" name="Text Box 54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3 </a:t>
                </a:r>
              </a:p>
            </p:txBody>
          </p:sp>
          <p:sp>
            <p:nvSpPr>
              <p:cNvPr id="14356" name="Text Box 55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4357" name="Text Box 56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14354" name="Text Box 57"/>
            <p:cNvSpPr txBox="1">
              <a:spLocks noChangeArrowheads="1"/>
            </p:cNvSpPr>
            <p:nvPr/>
          </p:nvSpPr>
          <p:spPr bwMode="auto">
            <a:xfrm>
              <a:off x="1655" y="3550"/>
              <a:ext cx="318" cy="2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>
                  <a:solidFill>
                    <a:srgbClr val="FF0000"/>
                  </a:solidFill>
                </a:rPr>
                <a:t>=  </a:t>
              </a:r>
            </a:p>
          </p:txBody>
        </p:sp>
      </p:grp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5187950" y="4425950"/>
            <a:ext cx="1039813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0,75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684213" y="60563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3333FF"/>
                </a:solidFill>
              </a:rPr>
              <a:t>Ezeket az egyenlőségeket </a:t>
            </a:r>
            <a:r>
              <a:rPr lang="hr-HR" altLang="sr-Latn-RS" sz="2000" b="1" dirty="0" smtClean="0">
                <a:solidFill>
                  <a:srgbClr val="3333FF"/>
                </a:solidFill>
              </a:rPr>
              <a:t>írd a </a:t>
            </a:r>
            <a:r>
              <a:rPr lang="hr-HR" altLang="sr-Latn-RS" sz="2000" b="1" dirty="0" smtClean="0">
                <a:solidFill>
                  <a:srgbClr val="3333FF"/>
                </a:solidFill>
              </a:rPr>
              <a:t>füzetedbe</a:t>
            </a:r>
            <a:r>
              <a:rPr lang="hr-HR" altLang="sr-Latn-RS" sz="2000" b="1" dirty="0" smtClean="0">
                <a:solidFill>
                  <a:srgbClr val="3333FF"/>
                </a:solidFill>
              </a:rPr>
              <a:t>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4948238" y="2119313"/>
            <a:ext cx="971741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 smtClean="0">
                <a:solidFill>
                  <a:srgbClr val="FF0000"/>
                </a:solidFill>
              </a:rPr>
              <a:t>(egész)</a:t>
            </a:r>
            <a:endParaRPr lang="hr-HR" altLang="sr-Latn-R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611" grpId="0" animBg="1"/>
      <p:bldP spid="23577" grpId="0"/>
      <p:bldP spid="23578" grpId="0"/>
      <p:bldP spid="23594" grpId="0"/>
      <p:bldP spid="23595" grpId="0"/>
      <p:bldP spid="23602" grpId="0"/>
      <p:bldP spid="23603" grpId="0"/>
      <p:bldP spid="23610" grpId="0"/>
      <p:bldP spid="23612" grpId="0"/>
      <p:bldP spid="236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39750" y="638175"/>
            <a:ext cx="792003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adott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mondatokban százalékokat emlegetnek. Mondd ezeket a mondtokat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hétköznapi nyelven!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468313" y="1861905"/>
            <a:ext cx="82804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643438" y="1501864"/>
            <a:ext cx="0" cy="466344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11188" y="2150830"/>
            <a:ext cx="3889375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Telhetetlen Tóbiás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megette 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bonbonok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100%-át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932363" y="2150830"/>
            <a:ext cx="3889375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Telhetetlen Tóbiás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megette az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összes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bonbont.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468313" y="3200629"/>
            <a:ext cx="82804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610617" y="3344645"/>
            <a:ext cx="3889375" cy="10156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Pazarl</a:t>
            </a:r>
            <a:r>
              <a:rPr lang="hu-HU" altLang="sr-Latn-RS" sz="2000" b="1" dirty="0" smtClean="0">
                <a:solidFill>
                  <a:srgbClr val="000066"/>
                </a:solidFill>
              </a:rPr>
              <a:t>ó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Panni ahogy felvette a fizetését, elköltötte annak az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50%-át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003800" y="3416653"/>
            <a:ext cx="3889375" cy="10156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Pazarló Panni ahogy felvette a fizetését, elköltötte annak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felét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468313" y="4496773"/>
            <a:ext cx="82804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11188" y="4642823"/>
            <a:ext cx="3889375" cy="13234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Csintalan Csabi a macska zavarása közben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eltörte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az asztalon lévő tányérok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25%-át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003800" y="4641235"/>
            <a:ext cx="3889375" cy="13234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Csintalan Csabi a macska zavarása közben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eltörte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az asztalon lévő tányérok 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negyedét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1116013" y="1429758"/>
            <a:ext cx="22320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százalék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435600" y="1429758"/>
            <a:ext cx="2664792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„hétköznapi nyelv"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684213" y="6345238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A fenti táblázatból írj át legalább két példát a füzetedbe!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>
                <a:solidFill>
                  <a:srgbClr val="000066"/>
                </a:solidFill>
              </a:rPr>
              <a:t>Primjeri</a:t>
            </a:r>
            <a:r>
              <a:rPr lang="hr-HR" altLang="sr-Latn-RS" sz="2000" b="1" dirty="0">
                <a:solidFill>
                  <a:srgbClr val="000066"/>
                </a:solidFill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2.22222E-6 0.1076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6" grpId="1"/>
      <p:bldP spid="24601" grpId="0" animBg="1"/>
      <p:bldP spid="24602" grpId="0" animBg="1"/>
      <p:bldP spid="24605" grpId="0"/>
      <p:bldP spid="24606" grpId="0"/>
      <p:bldP spid="24607" grpId="0" animBg="1"/>
      <p:bldP spid="24608" grpId="0"/>
      <p:bldP spid="24610" grpId="0"/>
      <p:bldP spid="24611" grpId="0" animBg="1"/>
      <p:bldP spid="24612" grpId="0"/>
      <p:bldP spid="24613" grpId="0"/>
      <p:bldP spid="18" grpId="0"/>
      <p:bldP spid="19" grpId="0"/>
      <p:bldP spid="20" grpId="0"/>
      <p:bldP spid="20" grpId="1"/>
      <p:bldP spid="21" grpId="0"/>
      <p:bldP spid="2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63600" y="1484313"/>
            <a:ext cx="7740650" cy="126188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000066"/>
                </a:solidFill>
              </a:rPr>
              <a:t>Ebben a prezentációban megismertétek a „leghíresebb" százalékokat:</a:t>
            </a:r>
            <a:endParaRPr lang="hr-HR" altLang="sr-Latn-RS" sz="2200" b="1" dirty="0">
              <a:solidFill>
                <a:srgbClr val="000066"/>
              </a:solidFill>
            </a:endParaRPr>
          </a:p>
          <a:p>
            <a:r>
              <a:rPr lang="hr-HR" altLang="sr-Latn-RS" sz="1000" b="1" dirty="0">
                <a:solidFill>
                  <a:srgbClr val="000066"/>
                </a:solidFill>
              </a:rPr>
              <a:t> </a:t>
            </a:r>
          </a:p>
          <a:p>
            <a:r>
              <a:rPr lang="hr-HR" altLang="sr-Latn-RS" sz="2200" b="1" dirty="0">
                <a:solidFill>
                  <a:srgbClr val="000066"/>
                </a:solidFill>
              </a:rPr>
              <a:t>a</a:t>
            </a:r>
            <a:r>
              <a:rPr lang="hr-HR" altLang="sr-Latn-RS" sz="2200" b="1" dirty="0" smtClean="0">
                <a:solidFill>
                  <a:srgbClr val="000066"/>
                </a:solidFill>
              </a:rPr>
              <a:t> 100%-ot, az </a:t>
            </a:r>
            <a:r>
              <a:rPr lang="hr-HR" altLang="sr-Latn-RS" sz="2200" b="1" dirty="0">
                <a:solidFill>
                  <a:srgbClr val="000066"/>
                </a:solidFill>
              </a:rPr>
              <a:t>50</a:t>
            </a:r>
            <a:r>
              <a:rPr lang="hr-HR" altLang="sr-Latn-RS" sz="2200" b="1" dirty="0" smtClean="0">
                <a:solidFill>
                  <a:srgbClr val="000066"/>
                </a:solidFill>
              </a:rPr>
              <a:t>%-ot, a </a:t>
            </a:r>
            <a:r>
              <a:rPr lang="hr-HR" altLang="sr-Latn-RS" sz="2200" b="1" dirty="0">
                <a:solidFill>
                  <a:srgbClr val="000066"/>
                </a:solidFill>
              </a:rPr>
              <a:t>25</a:t>
            </a:r>
            <a:r>
              <a:rPr lang="hr-HR" altLang="sr-Latn-RS" sz="2200" b="1" dirty="0" smtClean="0">
                <a:solidFill>
                  <a:srgbClr val="000066"/>
                </a:solidFill>
              </a:rPr>
              <a:t>%-ot és a </a:t>
            </a:r>
            <a:r>
              <a:rPr lang="hr-HR" altLang="sr-Latn-RS" sz="2200" b="1" dirty="0">
                <a:solidFill>
                  <a:srgbClr val="000066"/>
                </a:solidFill>
              </a:rPr>
              <a:t>75</a:t>
            </a:r>
            <a:r>
              <a:rPr lang="hr-HR" altLang="sr-Latn-RS" sz="2200" b="1" dirty="0" smtClean="0">
                <a:solidFill>
                  <a:srgbClr val="000066"/>
                </a:solidFill>
              </a:rPr>
              <a:t>%-ot.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3027040"/>
            <a:ext cx="7056437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000066"/>
                </a:solidFill>
              </a:rPr>
              <a:t>A következő prezentációban a többi százalékkal is megismerkedtek...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973138" y="4316413"/>
            <a:ext cx="7920037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000066"/>
                </a:solidFill>
              </a:rPr>
              <a:t>Remélem nem volt túl nehéz, és meg tudjátok oldani a házi feladatot...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grpSp>
        <p:nvGrpSpPr>
          <p:cNvPr id="18" name="Group 23"/>
          <p:cNvGrpSpPr>
            <a:grpSpLocks/>
          </p:cNvGrpSpPr>
          <p:nvPr/>
        </p:nvGrpSpPr>
        <p:grpSpPr bwMode="auto">
          <a:xfrm>
            <a:off x="-36513" y="122238"/>
            <a:ext cx="8929688" cy="6402387"/>
            <a:chOff x="-23" y="77"/>
            <a:chExt cx="5625" cy="4033"/>
          </a:xfrm>
        </p:grpSpPr>
        <p:sp>
          <p:nvSpPr>
            <p:cNvPr id="16390" name="Text Box 8"/>
            <p:cNvSpPr txBox="1">
              <a:spLocks noChangeArrowheads="1"/>
            </p:cNvSpPr>
            <p:nvPr/>
          </p:nvSpPr>
          <p:spPr bwMode="auto">
            <a:xfrm>
              <a:off x="5012" y="255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66"/>
                  </a:solidFill>
                </a:rPr>
                <a:t>%</a:t>
              </a:r>
            </a:p>
          </p:txBody>
        </p:sp>
        <p:sp>
          <p:nvSpPr>
            <p:cNvPr id="16391" name="Text Box 9"/>
            <p:cNvSpPr txBox="1">
              <a:spLocks noChangeArrowheads="1"/>
            </p:cNvSpPr>
            <p:nvPr/>
          </p:nvSpPr>
          <p:spPr bwMode="auto">
            <a:xfrm>
              <a:off x="4558" y="352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336600"/>
                  </a:solidFill>
                </a:rPr>
                <a:t>%</a:t>
              </a:r>
            </a:p>
          </p:txBody>
        </p:sp>
        <p:sp>
          <p:nvSpPr>
            <p:cNvPr id="16392" name="Text Box 10"/>
            <p:cNvSpPr txBox="1">
              <a:spLocks noChangeArrowheads="1"/>
            </p:cNvSpPr>
            <p:nvPr/>
          </p:nvSpPr>
          <p:spPr bwMode="auto">
            <a:xfrm>
              <a:off x="340" y="3566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9900CC"/>
                  </a:solidFill>
                </a:rPr>
                <a:t>%</a:t>
              </a:r>
            </a:p>
          </p:txBody>
        </p:sp>
        <p:sp>
          <p:nvSpPr>
            <p:cNvPr id="16393" name="Text Box 11"/>
            <p:cNvSpPr txBox="1">
              <a:spLocks noChangeArrowheads="1"/>
            </p:cNvSpPr>
            <p:nvPr/>
          </p:nvSpPr>
          <p:spPr bwMode="auto">
            <a:xfrm>
              <a:off x="5194" y="166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FF00"/>
                  </a:solidFill>
                </a:rPr>
                <a:t>%</a:t>
              </a:r>
            </a:p>
          </p:txBody>
        </p:sp>
        <p:sp>
          <p:nvSpPr>
            <p:cNvPr id="16394" name="Text Box 12"/>
            <p:cNvSpPr txBox="1">
              <a:spLocks noChangeArrowheads="1"/>
            </p:cNvSpPr>
            <p:nvPr/>
          </p:nvSpPr>
          <p:spPr bwMode="auto">
            <a:xfrm>
              <a:off x="2699" y="77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9933"/>
                  </a:solidFill>
                </a:rPr>
                <a:t>%</a:t>
              </a:r>
            </a:p>
          </p:txBody>
        </p:sp>
        <p:sp>
          <p:nvSpPr>
            <p:cNvPr id="16395" name="Text Box 13"/>
            <p:cNvSpPr txBox="1">
              <a:spLocks noChangeArrowheads="1"/>
            </p:cNvSpPr>
            <p:nvPr/>
          </p:nvSpPr>
          <p:spPr bwMode="auto">
            <a:xfrm>
              <a:off x="5193" y="270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0066FF"/>
                  </a:solidFill>
                </a:rPr>
                <a:t>%</a:t>
              </a:r>
            </a:p>
          </p:txBody>
        </p:sp>
        <p:sp>
          <p:nvSpPr>
            <p:cNvPr id="16396" name="Text Box 14"/>
            <p:cNvSpPr txBox="1">
              <a:spLocks noChangeArrowheads="1"/>
            </p:cNvSpPr>
            <p:nvPr/>
          </p:nvSpPr>
          <p:spPr bwMode="auto">
            <a:xfrm>
              <a:off x="0" y="2432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00"/>
                  </a:solidFill>
                </a:rPr>
                <a:t>%</a:t>
              </a:r>
            </a:p>
          </p:txBody>
        </p:sp>
        <p:sp>
          <p:nvSpPr>
            <p:cNvPr id="16397" name="Text Box 15"/>
            <p:cNvSpPr txBox="1">
              <a:spLocks noChangeArrowheads="1"/>
            </p:cNvSpPr>
            <p:nvPr/>
          </p:nvSpPr>
          <p:spPr bwMode="auto">
            <a:xfrm>
              <a:off x="657" y="16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00CC00"/>
                  </a:solidFill>
                </a:rPr>
                <a:t>%</a:t>
              </a:r>
            </a:p>
          </p:txBody>
        </p:sp>
        <p:sp>
          <p:nvSpPr>
            <p:cNvPr id="16398" name="Text Box 16"/>
            <p:cNvSpPr txBox="1">
              <a:spLocks noChangeArrowheads="1"/>
            </p:cNvSpPr>
            <p:nvPr/>
          </p:nvSpPr>
          <p:spPr bwMode="auto">
            <a:xfrm>
              <a:off x="2517" y="384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66"/>
                  </a:solidFill>
                </a:rPr>
                <a:t>%</a:t>
              </a:r>
            </a:p>
          </p:txBody>
        </p:sp>
        <p:sp>
          <p:nvSpPr>
            <p:cNvPr id="16399" name="Text Box 17"/>
            <p:cNvSpPr txBox="1">
              <a:spLocks noChangeArrowheads="1"/>
            </p:cNvSpPr>
            <p:nvPr/>
          </p:nvSpPr>
          <p:spPr bwMode="auto">
            <a:xfrm>
              <a:off x="-23" y="134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CC00"/>
                  </a:solidFill>
                </a:rPr>
                <a:t>%</a:t>
              </a:r>
            </a:p>
          </p:txBody>
        </p:sp>
        <p:pic>
          <p:nvPicPr>
            <p:cNvPr id="16400" name="Picture 22" descr="smajli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" y="2449"/>
              <a:ext cx="21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462441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8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2400" b="1" dirty="0" smtClean="0"/>
              <a:t>Rađeno</a:t>
            </a:r>
            <a:r>
              <a:rPr lang="vi-VN" sz="2400" b="1" dirty="0" smtClean="0"/>
              <a:t> </a:t>
            </a:r>
            <a:endParaRPr lang="hu-HU" sz="2400" b="1" dirty="0" smtClean="0"/>
          </a:p>
          <a:p>
            <a:pPr algn="ctr">
              <a:buNone/>
            </a:pPr>
            <a:r>
              <a:rPr lang="sr-Latn-RS" sz="2400" b="1" dirty="0"/>
              <a:t>u</a:t>
            </a:r>
            <a:r>
              <a:rPr lang="sr-Latn-RS" sz="2400" b="1" dirty="0" smtClean="0"/>
              <a:t>z dozvolu i prema Power Point prezentaciji</a:t>
            </a:r>
            <a:r>
              <a:rPr lang="vi-VN" sz="2400" b="1" dirty="0" smtClean="0"/>
              <a:t> </a:t>
            </a:r>
            <a:endParaRPr lang="hu-HU" sz="24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sr-Latn-RS" sz="2400" b="1" dirty="0" smtClean="0"/>
              <a:t>Matematika na dlanu</a:t>
            </a:r>
            <a:endParaRPr lang="vi-VN" sz="2400" dirty="0" smtClean="0"/>
          </a:p>
          <a:p>
            <a:pPr algn="ctr">
              <a:buNone/>
            </a:pPr>
            <a:r>
              <a:rPr lang="vi-VN" sz="2200" b="1" dirty="0" smtClean="0">
                <a:hlinkClick r:id="rId3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sr-Latn-RS" sz="2400" b="1" dirty="0" smtClean="0"/>
              <a:t>Prevela na mađarski i uredila</a:t>
            </a:r>
            <a:r>
              <a:rPr lang="vi-VN" sz="2400" b="1" dirty="0" smtClean="0"/>
              <a:t>:</a:t>
            </a:r>
            <a:endParaRPr lang="vi-VN" sz="2400" dirty="0" smtClean="0"/>
          </a:p>
          <a:p>
            <a:pPr algn="ctr">
              <a:buNone/>
            </a:pPr>
            <a:r>
              <a:rPr lang="hu-HU" sz="2400" b="1" dirty="0" smtClean="0"/>
              <a:t>Irena </a:t>
            </a:r>
            <a:r>
              <a:rPr lang="hu-HU" sz="2400" b="1" kern="0" dirty="0"/>
              <a:t>Mezei-Belovai</a:t>
            </a:r>
            <a:endParaRPr lang="hu-HU" sz="2400" b="1" dirty="0" smtClean="0"/>
          </a:p>
          <a:p>
            <a:pPr algn="ctr">
              <a:buNone/>
            </a:pPr>
            <a:r>
              <a:rPr lang="hu-HU" sz="2400" b="1" dirty="0" smtClean="0"/>
              <a:t>U Zrenjaninu, 17.03.2017</a:t>
            </a:r>
            <a:endParaRPr lang="hu-HU" sz="2400" b="1" dirty="0" smtClean="0"/>
          </a:p>
          <a:p>
            <a:pPr algn="ctr">
              <a:buNone/>
            </a:pPr>
            <a:r>
              <a:rPr lang="hu-HU" sz="2400" b="1" dirty="0" smtClean="0"/>
              <a:t>Objavljeno: </a:t>
            </a:r>
          </a:p>
          <a:p>
            <a:pPr algn="ctr">
              <a:buNone/>
            </a:pPr>
            <a:r>
              <a:rPr lang="hu-HU" sz="2400" b="1" dirty="0"/>
              <a:t>s</a:t>
            </a:r>
            <a:r>
              <a:rPr lang="hu-HU" sz="2400" b="1" dirty="0" smtClean="0"/>
              <a:t>vibanj 2020.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476672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engedélyével,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a Power Point </a:t>
            </a:r>
            <a:r>
              <a:rPr lang="hu-HU" sz="2400" b="1" kern="0" dirty="0" smtClean="0">
                <a:latin typeface="+mn-lt"/>
              </a:rPr>
              <a:t>prezentációja </a:t>
            </a:r>
            <a:r>
              <a:rPr lang="hu-HU" sz="2400" b="1" kern="0" dirty="0" smtClean="0">
                <a:latin typeface="+mn-lt"/>
              </a:rPr>
              <a:t>alapján.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Matematika na dlanu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hlinkClick r:id="rId3"/>
              </a:rPr>
              <a:t>http://www.antonija-horvatek.from.hr/</a:t>
            </a:r>
            <a:endParaRPr kumimoji="0" lang="vi-V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Magyarra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fordította és szerkesztette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: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Mezei-Belovai </a:t>
            </a: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Nagybecskerek, </a:t>
            </a: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2017.03.17.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2020</a:t>
            </a:r>
            <a:r>
              <a:rPr lang="hu-HU" sz="2400" b="1" kern="0" dirty="0" smtClean="0">
                <a:latin typeface="+mn-lt"/>
              </a:rPr>
              <a:t> májusában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52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9750" y="787351"/>
            <a:ext cx="4576894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sr-Latn-RS" sz="2200" b="1" dirty="0" smtClean="0">
                <a:solidFill>
                  <a:srgbClr val="000066"/>
                </a:solidFill>
              </a:rPr>
              <a:t>Mikor beszélünk százalékokról? </a:t>
            </a:r>
            <a:br>
              <a:rPr lang="hu-HU" altLang="sr-Latn-RS" sz="2200" b="1" dirty="0" smtClean="0">
                <a:solidFill>
                  <a:srgbClr val="000066"/>
                </a:solidFill>
              </a:rPr>
            </a:br>
            <a:r>
              <a:rPr lang="hu-HU" altLang="sr-Latn-RS" sz="2200" b="1" dirty="0" smtClean="0">
                <a:solidFill>
                  <a:srgbClr val="000066"/>
                </a:solidFill>
              </a:rPr>
              <a:t>Mondjatok példát!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39750" y="3595663"/>
            <a:ext cx="8064500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 dirty="0" smtClean="0">
                <a:solidFill>
                  <a:srgbClr val="000066"/>
                </a:solidFill>
              </a:rPr>
              <a:t>A százalészámítást néha gyorsan, fejből is ki tudjuk számítani, feltéve, ha értjük a százalék fogalmát.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39750" y="4873625"/>
            <a:ext cx="806450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 dirty="0" smtClean="0">
                <a:solidFill>
                  <a:srgbClr val="000066"/>
                </a:solidFill>
              </a:rPr>
              <a:t>Most ilyen példák következnek.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39750" y="1849835"/>
            <a:ext cx="2520082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 dirty="0" smtClean="0">
                <a:solidFill>
                  <a:srgbClr val="000066"/>
                </a:solidFill>
              </a:rPr>
              <a:t>A százalék jele: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843808" y="1844824"/>
            <a:ext cx="647700" cy="4889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600" b="1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956550" y="404813"/>
            <a:ext cx="647700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0066"/>
                </a:solidFill>
              </a:rPr>
              <a:t>%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235825" y="5589588"/>
            <a:ext cx="647700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336600"/>
                </a:solidFill>
              </a:rPr>
              <a:t>%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39750" y="5661025"/>
            <a:ext cx="64770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9900CC"/>
                </a:solidFill>
              </a:rPr>
              <a:t>%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8245475" y="2636838"/>
            <a:ext cx="647700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FF00"/>
                </a:solidFill>
              </a:rPr>
              <a:t>%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284663" y="122238"/>
            <a:ext cx="647700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9933"/>
                </a:solidFill>
              </a:rPr>
              <a:t>%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8243888" y="4292600"/>
            <a:ext cx="64770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0066FF"/>
                </a:solidFill>
              </a:rPr>
              <a:t>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3860800"/>
            <a:ext cx="64770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042988" y="260350"/>
            <a:ext cx="64770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00CC00"/>
                </a:solidFill>
              </a:rPr>
              <a:t>%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995738" y="6097588"/>
            <a:ext cx="647700" cy="427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0066"/>
                </a:solidFill>
              </a:rPr>
              <a:t>%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-36513" y="2133600"/>
            <a:ext cx="647701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>
                <a:solidFill>
                  <a:srgbClr val="FFCC00"/>
                </a:solidFill>
              </a:rPr>
              <a:t>%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39749" y="2709168"/>
            <a:ext cx="5400403" cy="4308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 dirty="0" smtClean="0">
                <a:solidFill>
                  <a:srgbClr val="000066"/>
                </a:solidFill>
              </a:rPr>
              <a:t>Hogy mondanád szavakkal 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20% </a:t>
            </a:r>
            <a:r>
              <a:rPr lang="hu-HU" altLang="sr-Latn-RS" sz="2200" b="1" dirty="0" smtClean="0">
                <a:solidFill>
                  <a:srgbClr val="000066"/>
                </a:solidFill>
              </a:rPr>
              <a:t>?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436096" y="2713931"/>
            <a:ext cx="2232248" cy="4308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200" b="1" dirty="0" smtClean="0">
                <a:solidFill>
                  <a:srgbClr val="FF0000"/>
                </a:solidFill>
              </a:rPr>
              <a:t>Húsz százalék.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0" grpId="0"/>
      <p:bldP spid="4121" grpId="0"/>
      <p:bldP spid="4122" grpId="0"/>
      <p:bldP spid="4123" grpId="0"/>
      <p:bldP spid="4124" grpId="0"/>
      <p:bldP spid="4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65400"/>
            <a:ext cx="7772400" cy="1470025"/>
          </a:xfrm>
          <a:effectLst>
            <a:outerShdw dist="35921" dir="2700000" algn="ctr" rotWithShape="0">
              <a:srgbClr val="9999FF">
                <a:alpha val="50000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b="1" dirty="0" smtClean="0">
                <a:solidFill>
                  <a:srgbClr val="000066"/>
                </a:solidFill>
              </a:rPr>
              <a:t>A százalék tört, tizedse tört illetve természetes szám alakja</a:t>
            </a:r>
            <a:r>
              <a:rPr lang="hr-HR" altLang="sr-Latn-RS" b="1" dirty="0" smtClean="0">
                <a:solidFill>
                  <a:srgbClr val="000066"/>
                </a:solidFill>
              </a:rPr>
              <a:t/>
            </a:r>
            <a:br>
              <a:rPr lang="hr-HR" altLang="sr-Latn-RS" b="1" dirty="0" smtClean="0">
                <a:solidFill>
                  <a:srgbClr val="000066"/>
                </a:solidFill>
              </a:rPr>
            </a:br>
            <a:endParaRPr lang="hr-HR" altLang="sr-Latn-RS" sz="2800" b="1" dirty="0" smtClean="0">
              <a:solidFill>
                <a:srgbClr val="000066"/>
              </a:solidFill>
            </a:endParaRPr>
          </a:p>
        </p:txBody>
      </p:sp>
      <p:sp>
        <p:nvSpPr>
          <p:cNvPr id="4" name="Text Box 60"/>
          <p:cNvSpPr txBox="1">
            <a:spLocks noChangeArrowheads="1"/>
          </p:cNvSpPr>
          <p:nvPr/>
        </p:nvSpPr>
        <p:spPr bwMode="auto">
          <a:xfrm>
            <a:off x="684213" y="60563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Írd át a címet a füzetedbe!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7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1138237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100%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5536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1.példa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536" y="1268413"/>
            <a:ext cx="842473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Egy zsákban </a:t>
            </a:r>
            <a:r>
              <a:rPr lang="hr-HR" altLang="sr-Latn-RS" sz="2000" b="1" dirty="0">
                <a:solidFill>
                  <a:srgbClr val="000066"/>
                </a:solidFill>
              </a:rPr>
              <a:t>a kukoricaszemek 100%-a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beteg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5899" y="1989138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azt jelenti, hogy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 zsákbban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minden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kukoricaszem beteg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55899" y="2709540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Vajon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zsákban 100 kukoricaszem van?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5576" y="3087365"/>
            <a:ext cx="7920037" cy="7016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660033"/>
                </a:solidFill>
              </a:rPr>
              <a:t>Nem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,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 zsákban bármennyi kukoricaszem lehet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!</a:t>
            </a:r>
            <a:endParaRPr lang="hr-HR" altLang="sr-Latn-RS" sz="2000" b="1" dirty="0">
              <a:solidFill>
                <a:srgbClr val="6600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Mi annyit tudunk, hogy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mindegyik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kukoricaszem beteg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95536" y="4021608"/>
            <a:ext cx="792003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b)	</a:t>
            </a:r>
            <a:r>
              <a:rPr lang="hr-HR" altLang="sr-Latn-RS" sz="2000" b="1" dirty="0">
                <a:solidFill>
                  <a:srgbClr val="000066"/>
                </a:solidFill>
              </a:rPr>
              <a:t>Egy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zsákban a kukoricaszemek </a:t>
            </a:r>
            <a:r>
              <a:rPr lang="hr-HR" altLang="sr-Latn-RS" sz="2000" b="1" dirty="0">
                <a:solidFill>
                  <a:srgbClr val="000066"/>
                </a:solidFill>
              </a:rPr>
              <a:t>100%-a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egészséges.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5175" y="4742333"/>
            <a:ext cx="837882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Ez azt jelenti, hogy a zsákbban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minden</a:t>
            </a:r>
            <a:r>
              <a:rPr lang="hr-HR" altLang="sr-Latn-RS" sz="2000" b="1" dirty="0">
                <a:solidFill>
                  <a:srgbClr val="660033"/>
                </a:solidFill>
              </a:rPr>
              <a:t> kukoricaszem egészséges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!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83568" y="5318596"/>
            <a:ext cx="824388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zsákban 586 kukoricaszem van,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akkor hány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kukoricaszem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egészséges?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3568" y="6056461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586, hisz mindegyik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egészséges.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" name="AutoShape 26" descr="Image result for sick in bed clipart f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28" descr="Image result for sick in bed clipart fre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30" descr="Image result for sick in bed clipart fre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" name="Picture 14" descr="vrec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99" y="765175"/>
            <a:ext cx="5667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utoUpdateAnimBg="0"/>
      <p:bldP spid="10244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1138237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100%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2.példa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79200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Egy osztály </a:t>
            </a:r>
            <a:r>
              <a:rPr lang="hr-HR" altLang="sr-Latn-RS" sz="2000" b="1" dirty="0">
                <a:solidFill>
                  <a:srgbClr val="000066"/>
                </a:solidFill>
              </a:rPr>
              <a:t>100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fiú. 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00113" y="1989138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azt jelenti, hogy az osztályban csak fiúk vannak.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00113" y="2565400"/>
            <a:ext cx="755967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Tudjuk-e hány fiú van az osztályban?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00113" y="294322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Nem tudjuk. Csak annyit tudunk, hogy mindannyian fiúk.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9750" y="3892341"/>
            <a:ext cx="79200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b)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Egy osztály 100%-a lány. 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00113" y="4613066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azt jelenti, hogy az osztályba csak lányok vannak!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5288" y="5045114"/>
            <a:ext cx="244792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Következtetés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55649" y="5499819"/>
            <a:ext cx="7866063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Valaminek a </a:t>
            </a:r>
            <a:r>
              <a:rPr lang="hr-HR" altLang="sr-Latn-RS" sz="2000" b="1" dirty="0">
                <a:solidFill>
                  <a:srgbClr val="000066"/>
                </a:solidFill>
              </a:rPr>
              <a:t>100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 az az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egész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(az összes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)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!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27088" y="6039569"/>
            <a:ext cx="2016125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100% = 1 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59113" y="6074494"/>
            <a:ext cx="5761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FF0000"/>
                </a:solidFill>
              </a:rPr>
              <a:t>(egész)</a:t>
            </a:r>
            <a:endParaRPr lang="hr-HR" altLang="sr-Latn-RS" sz="2000" b="1" dirty="0">
              <a:solidFill>
                <a:srgbClr val="FF0000"/>
              </a:solidFill>
            </a:endParaRPr>
          </a:p>
        </p:txBody>
      </p:sp>
      <p:pic>
        <p:nvPicPr>
          <p:cNvPr id="16" name="Picture 15" descr="j030347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9275"/>
            <a:ext cx="8096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6" grpId="0" autoUpdateAnimBg="0"/>
      <p:bldP spid="11277" grpId="0" animBg="1" autoUpdateAnimBg="0"/>
      <p:bldP spid="112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50%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3.példa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920037" cy="7016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Egy osztály </a:t>
            </a:r>
            <a:r>
              <a:rPr lang="hr-HR" altLang="sr-Latn-RS" sz="2000" b="1" dirty="0">
                <a:solidFill>
                  <a:srgbClr val="000066"/>
                </a:solidFill>
              </a:rPr>
              <a:t>50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fiú.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00113" y="195262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azt jelenti, hogy az osztály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fele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fiú.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osztály hanyad része, hány százaléka lány?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00113" y="288766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Az osztály fele, azaz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pic>
        <p:nvPicPr>
          <p:cNvPr id="12301" name="Picture 13" descr="5-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82625"/>
            <a:ext cx="18002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00112" y="3427413"/>
            <a:ext cx="824388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Kiderül-e a fenti szövegből, hogy hány tanuló van az osztályban?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0113" y="414972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Nem.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00113" y="4724400"/>
            <a:ext cx="698500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ebbe az osztályba 26 tanuló jár, akkor mennyi a fiúk és mennyi a lányok száma?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00113" y="54086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 fiúk száma 13, és a lányok száma is 13.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00113" y="5877272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30 fős az osztály?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00113" y="62722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Akkor 15 fiú és 15 lány van az osztályban.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707582" y="2887663"/>
            <a:ext cx="223257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50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%-a lány.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/>
      <p:bldP spid="12292" grpId="0"/>
      <p:bldP spid="12293" grpId="0"/>
      <p:bldP spid="12294" grpId="0"/>
      <p:bldP spid="12295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50%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4.példa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Egy kereskedő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eladta a piacra vitt almák 50%-át. 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Hány kg almát vitt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kereskedő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piacra?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00113" y="227647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 fenti szövegből nem derül ki.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00113" y="2816225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Mi az amit tudunk?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00113" y="3211513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Azt, hogy eladta a piacra vitt almák mennyiségének a felét.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00113" y="4076700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Mennyi almája maradt meg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kereskedőnek?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900113" y="4468813"/>
            <a:ext cx="3435349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Megmaradt a fele, azaz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00113" y="5049838"/>
            <a:ext cx="738498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Ha </a:t>
            </a:r>
            <a:r>
              <a:rPr lang="hr-HR" altLang="sr-Latn-RS" sz="2000" b="1" dirty="0">
                <a:solidFill>
                  <a:srgbClr val="000066"/>
                </a:solidFill>
              </a:rPr>
              <a:t>56 kg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almát vitt a piacra, akkor mennyit adott el?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00113" y="54086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28 </a:t>
            </a:r>
            <a:r>
              <a:rPr lang="hr-HR" altLang="sr-Latn-RS" sz="2000" b="1" dirty="0">
                <a:solidFill>
                  <a:srgbClr val="660033"/>
                </a:solidFill>
              </a:rPr>
              <a:t>kg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almát adott el.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7740650" y="981075"/>
            <a:ext cx="1008063" cy="647700"/>
            <a:chOff x="4344" y="469"/>
            <a:chExt cx="803" cy="598"/>
          </a:xfrm>
        </p:grpSpPr>
        <p:pic>
          <p:nvPicPr>
            <p:cNvPr id="8208" name="Picture 15" descr="jabuk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00201">
              <a:off x="4344" y="515"/>
              <a:ext cx="405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16" descr="jabuka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628">
              <a:off x="4648" y="469"/>
              <a:ext cx="49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18" descr="jabuk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875">
              <a:off x="4538" y="618"/>
              <a:ext cx="429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900113" y="5913438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És mennyi maradt meg neki?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900113" y="62722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Szintén </a:t>
            </a:r>
            <a:r>
              <a:rPr lang="hr-HR" altLang="sr-Latn-RS" sz="2000" b="1" dirty="0">
                <a:solidFill>
                  <a:srgbClr val="660033"/>
                </a:solidFill>
              </a:rPr>
              <a:t>28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kg.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067944" y="4494213"/>
            <a:ext cx="129507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50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%-a.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1" grpId="0"/>
      <p:bldP spid="13322" grpId="0"/>
      <p:bldP spid="13323" grpId="0"/>
      <p:bldP spid="13324" grpId="0"/>
      <p:bldP spid="13332" grpId="0"/>
      <p:bldP spid="13333" grpId="0"/>
      <p:bldP spid="133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75088" y="260350"/>
            <a:ext cx="9207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000066"/>
                </a:solidFill>
              </a:rPr>
              <a:t>50%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4.példa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900113" y="227647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Ez a fenti szövegből nem derül ki.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00113" y="2816225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Mi az amit mi tudunk?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288" y="4365625"/>
            <a:ext cx="223202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Következtetés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55650" y="4905375"/>
            <a:ext cx="583257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Valaminek az </a:t>
            </a:r>
            <a:r>
              <a:rPr lang="hr-HR" altLang="sr-Latn-RS" sz="2000" b="1" dirty="0">
                <a:solidFill>
                  <a:srgbClr val="000066"/>
                </a:solidFill>
              </a:rPr>
              <a:t>50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az annak a valaminek 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827088" y="5637213"/>
            <a:ext cx="2016125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50% =  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219451" y="5693186"/>
            <a:ext cx="3529013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FF0000"/>
                </a:solidFill>
              </a:rPr>
              <a:t>(az egész fele)</a:t>
            </a:r>
            <a:endParaRPr lang="hr-HR" altLang="sr-Latn-RS" sz="2000" b="1" dirty="0">
              <a:solidFill>
                <a:srgbClr val="FF0000"/>
              </a:solidFill>
            </a:endParaRPr>
          </a:p>
        </p:txBody>
      </p:sp>
      <p:sp>
        <p:nvSpPr>
          <p:cNvPr id="9226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Egy kereskedő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eladta a piacra vitt alma 50%-át.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Hány kg almát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vitt a kereskedő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piacra?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372299" y="4905375"/>
            <a:ext cx="20161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fele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!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787400" y="5446713"/>
            <a:ext cx="4288656" cy="86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charset="0"/>
            </a:endParaRPr>
          </a:p>
        </p:txBody>
      </p:sp>
      <p:grpSp>
        <p:nvGrpSpPr>
          <p:cNvPr id="9229" name="Group 32"/>
          <p:cNvGrpSpPr>
            <a:grpSpLocks/>
          </p:cNvGrpSpPr>
          <p:nvPr/>
        </p:nvGrpSpPr>
        <p:grpSpPr bwMode="auto">
          <a:xfrm>
            <a:off x="7740650" y="981075"/>
            <a:ext cx="1008063" cy="647700"/>
            <a:chOff x="4344" y="469"/>
            <a:chExt cx="803" cy="598"/>
          </a:xfrm>
        </p:grpSpPr>
        <p:pic>
          <p:nvPicPr>
            <p:cNvPr id="9238" name="Picture 33" descr="jabuk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00201">
              <a:off x="4344" y="515"/>
              <a:ext cx="405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9" name="Picture 34" descr="jabuka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628">
              <a:off x="4648" y="469"/>
              <a:ext cx="49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0" name="Picture 35" descr="jabuk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875">
              <a:off x="4538" y="618"/>
              <a:ext cx="429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0" name="Text Box 36"/>
          <p:cNvSpPr txBox="1">
            <a:spLocks noChangeArrowheads="1"/>
          </p:cNvSpPr>
          <p:nvPr/>
        </p:nvSpPr>
        <p:spPr bwMode="auto">
          <a:xfrm>
            <a:off x="900113" y="3211513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Azt, hogy eladta a piacra vitt alma mennyiségének a felét.</a:t>
            </a:r>
          </a:p>
        </p:txBody>
      </p: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2035175" y="5502274"/>
            <a:ext cx="1636713" cy="792163"/>
            <a:chOff x="1282" y="3466"/>
            <a:chExt cx="1031" cy="499"/>
          </a:xfrm>
        </p:grpSpPr>
        <p:grpSp>
          <p:nvGrpSpPr>
            <p:cNvPr id="9233" name="Group 29"/>
            <p:cNvGrpSpPr>
              <a:grpSpLocks/>
            </p:cNvGrpSpPr>
            <p:nvPr/>
          </p:nvGrpSpPr>
          <p:grpSpPr bwMode="auto">
            <a:xfrm>
              <a:off x="1282" y="3466"/>
              <a:ext cx="409" cy="499"/>
              <a:chOff x="4195" y="2659"/>
              <a:chExt cx="409" cy="499"/>
            </a:xfrm>
          </p:grpSpPr>
          <p:sp>
            <p:nvSpPr>
              <p:cNvPr id="9235" name="Text Box 26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1 </a:t>
                </a:r>
              </a:p>
            </p:txBody>
          </p:sp>
          <p:sp>
            <p:nvSpPr>
              <p:cNvPr id="9236" name="Text Box 27"/>
              <p:cNvSpPr txBox="1">
                <a:spLocks noChangeArrowheads="1"/>
              </p:cNvSpPr>
              <p:nvPr/>
            </p:nvSpPr>
            <p:spPr bwMode="auto">
              <a:xfrm>
                <a:off x="4195" y="287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9237" name="Text Box 28"/>
              <p:cNvSpPr txBox="1">
                <a:spLocks noChangeArrowheads="1"/>
              </p:cNvSpPr>
              <p:nvPr/>
            </p:nvSpPr>
            <p:spPr bwMode="auto">
              <a:xfrm>
                <a:off x="4195" y="2678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 b="1">
                    <a:solidFill>
                      <a:srgbClr val="FF0000"/>
                    </a:solidFill>
                  </a:rPr>
                  <a:t>__</a:t>
                </a:r>
              </a:p>
            </p:txBody>
          </p:sp>
        </p:grpSp>
        <p:sp>
          <p:nvSpPr>
            <p:cNvPr id="9234" name="Text Box 37"/>
            <p:cNvSpPr txBox="1">
              <a:spLocks noChangeArrowheads="1"/>
            </p:cNvSpPr>
            <p:nvPr/>
          </p:nvSpPr>
          <p:spPr bwMode="auto">
            <a:xfrm>
              <a:off x="1655" y="3550"/>
              <a:ext cx="658" cy="29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 b="1" dirty="0" smtClean="0">
                  <a:solidFill>
                    <a:srgbClr val="FF0000"/>
                  </a:solidFill>
                </a:rPr>
                <a:t>rész=  </a:t>
              </a:r>
              <a:endParaRPr lang="hr-HR" altLang="sr-Latn-R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563888" y="5635625"/>
            <a:ext cx="1512168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0,5 rész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/>
      <p:bldP spid="14353" grpId="0"/>
      <p:bldP spid="14354" grpId="0"/>
      <p:bldP spid="14355" grpId="0"/>
      <p:bldP spid="14361" grpId="0"/>
      <p:bldP spid="14366" grpId="0" animBg="1"/>
      <p:bldP spid="143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1040</Words>
  <Application>Microsoft Office PowerPoint</Application>
  <PresentationFormat>On-screen Show (4:3)</PresentationFormat>
  <Paragraphs>260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százalék fogalma</vt:lpstr>
      <vt:lpstr>PowerPoint Presentation</vt:lpstr>
      <vt:lpstr>PowerPoint Presentation</vt:lpstr>
      <vt:lpstr>A százalék tört, tizedse tört illetve természetes szám alakja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Postoci</dc:title>
  <dc:creator>Slavko</dc:creator>
  <cp:lastModifiedBy>Iren</cp:lastModifiedBy>
  <cp:revision>129</cp:revision>
  <dcterms:created xsi:type="dcterms:W3CDTF">2008-11-09T19:24:45Z</dcterms:created>
  <dcterms:modified xsi:type="dcterms:W3CDTF">2020-04-27T16:38:00Z</dcterms:modified>
</cp:coreProperties>
</file>