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304" r:id="rId2"/>
    <p:sldId id="305" r:id="rId3"/>
    <p:sldId id="257" r:id="rId4"/>
    <p:sldId id="301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303" r:id="rId17"/>
    <p:sldId id="306" r:id="rId18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CC"/>
    <a:srgbClr val="660033"/>
    <a:srgbClr val="CC3300"/>
    <a:srgbClr val="003366"/>
    <a:srgbClr val="3333FF"/>
    <a:srgbClr val="FF0000"/>
    <a:srgbClr val="008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2E590C-8B03-4819-9E13-252B44E08397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031B8-26E3-4291-A40B-EC07ACB4F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383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E9B2D4-99D9-4BB7-9E87-0C2A872C3C18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F6E69-AAE2-46A6-B226-622F087F1A47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54635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F6E69-AAE2-46A6-B226-622F087F1A47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514569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F6E69-AAE2-46A6-B226-622F087F1A47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762669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F6E69-AAE2-46A6-B226-622F087F1A47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116889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F6E69-AAE2-46A6-B226-622F087F1A47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860181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F6E69-AAE2-46A6-B226-622F087F1A47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0239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F6E69-AAE2-46A6-B226-622F087F1A47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8691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F6E69-AAE2-46A6-B226-622F087F1A47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57907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F6E69-AAE2-46A6-B226-622F087F1A47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81276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F6E69-AAE2-46A6-B226-622F087F1A47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67642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F6E69-AAE2-46A6-B226-622F087F1A47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601478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66F6E69-AAE2-46A6-B226-622F087F1A47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508029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cover dir="ld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onija-horvatek.from.h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tonija-horvatek.from.h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1981"/>
            <a:ext cx="7772400" cy="1920875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b="1" dirty="0" smtClean="0"/>
              <a:t>A százalék fogalma</a:t>
            </a:r>
            <a:endParaRPr lang="hr-HR" altLang="sr-Latn-RS" b="1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0" y="2132856"/>
            <a:ext cx="9144000" cy="766763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dirty="0" smtClean="0"/>
              <a:t>1. rész</a:t>
            </a:r>
          </a:p>
        </p:txBody>
      </p:sp>
      <p:cxnSp>
        <p:nvCxnSpPr>
          <p:cNvPr id="5" name="Ravni poveznik 2"/>
          <p:cNvCxnSpPr/>
          <p:nvPr/>
        </p:nvCxnSpPr>
        <p:spPr>
          <a:xfrm>
            <a:off x="611560" y="3501008"/>
            <a:ext cx="7920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685800" y="3501008"/>
            <a:ext cx="77724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hr-HR" altLang="sr-Latn-RS" sz="6000" b="1" dirty="0">
                <a:solidFill>
                  <a:srgbClr val="000066"/>
                </a:solidFill>
              </a:rPr>
              <a:t>Uvod u postotke</a:t>
            </a:r>
            <a:endParaRPr kumimoji="0" lang="hr-HR" altLang="sr-Latn-RS" sz="60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1371600" y="5326533"/>
            <a:ext cx="6400800" cy="76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r>
              <a:rPr lang="hr-HR" altLang="sr-Latn-RS" sz="3200" b="1" dirty="0">
                <a:solidFill>
                  <a:srgbClr val="000066"/>
                </a:solidFill>
              </a:rPr>
              <a:t>~ 1. dio ~</a:t>
            </a:r>
            <a:endParaRPr kumimoji="0" lang="hr-HR" altLang="sr-Latn-R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8447178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4" grpId="0" build="p"/>
      <p:bldP spid="6" grpId="0"/>
      <p:bldP spid="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875088" y="260350"/>
            <a:ext cx="920750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800" b="1">
                <a:solidFill>
                  <a:srgbClr val="000066"/>
                </a:solidFill>
              </a:rPr>
              <a:t>25%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683568" y="1125538"/>
            <a:ext cx="4103687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25%  -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az a 100% ________ .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3275856" y="1087438"/>
            <a:ext cx="1584325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negyede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1430338" y="1484313"/>
            <a:ext cx="4279900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-  a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z egész negyed része.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6441" name="Text Box 57"/>
          <p:cNvSpPr txBox="1">
            <a:spLocks noChangeArrowheads="1"/>
          </p:cNvSpPr>
          <p:nvPr/>
        </p:nvSpPr>
        <p:spPr bwMode="auto">
          <a:xfrm>
            <a:off x="219199" y="2206625"/>
            <a:ext cx="2016125" cy="4572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>
                <a:solidFill>
                  <a:srgbClr val="FF0000"/>
                </a:solidFill>
              </a:rPr>
              <a:t> 25% =  </a:t>
            </a:r>
          </a:p>
        </p:txBody>
      </p:sp>
      <p:sp>
        <p:nvSpPr>
          <p:cNvPr id="16442" name="Text Box 58"/>
          <p:cNvSpPr txBox="1">
            <a:spLocks noChangeArrowheads="1"/>
          </p:cNvSpPr>
          <p:nvPr/>
        </p:nvSpPr>
        <p:spPr bwMode="auto">
          <a:xfrm>
            <a:off x="4716016" y="2308810"/>
            <a:ext cx="4356745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FF0000"/>
                </a:solidFill>
              </a:rPr>
              <a:t>(az egész negyede)</a:t>
            </a:r>
            <a:endParaRPr lang="hr-HR" altLang="sr-Latn-RS" sz="2000" b="1" dirty="0">
              <a:solidFill>
                <a:srgbClr val="FF0000"/>
              </a:solidFill>
            </a:endParaRPr>
          </a:p>
        </p:txBody>
      </p:sp>
      <p:sp>
        <p:nvSpPr>
          <p:cNvPr id="16443" name="Rectangle 59"/>
          <p:cNvSpPr>
            <a:spLocks noChangeArrowheads="1"/>
          </p:cNvSpPr>
          <p:nvPr/>
        </p:nvSpPr>
        <p:spPr bwMode="auto">
          <a:xfrm>
            <a:off x="179512" y="2016125"/>
            <a:ext cx="4463851" cy="863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r-Latn-RS" altLang="sr-Latn-RS" sz="1800">
              <a:latin typeface="Arial" charset="0"/>
            </a:endParaRPr>
          </a:p>
        </p:txBody>
      </p:sp>
      <p:grpSp>
        <p:nvGrpSpPr>
          <p:cNvPr id="16444" name="Group 60"/>
          <p:cNvGrpSpPr>
            <a:grpSpLocks/>
          </p:cNvGrpSpPr>
          <p:nvPr/>
        </p:nvGrpSpPr>
        <p:grpSpPr bwMode="auto">
          <a:xfrm>
            <a:off x="1427287" y="2071689"/>
            <a:ext cx="1943099" cy="792162"/>
            <a:chOff x="1282" y="3466"/>
            <a:chExt cx="1224" cy="499"/>
          </a:xfrm>
        </p:grpSpPr>
        <p:grpSp>
          <p:nvGrpSpPr>
            <p:cNvPr id="10265" name="Group 61"/>
            <p:cNvGrpSpPr>
              <a:grpSpLocks/>
            </p:cNvGrpSpPr>
            <p:nvPr/>
          </p:nvGrpSpPr>
          <p:grpSpPr bwMode="auto">
            <a:xfrm>
              <a:off x="1282" y="3466"/>
              <a:ext cx="409" cy="499"/>
              <a:chOff x="4195" y="2659"/>
              <a:chExt cx="409" cy="499"/>
            </a:xfrm>
          </p:grpSpPr>
          <p:sp>
            <p:nvSpPr>
              <p:cNvPr id="10267" name="Text Box 62"/>
              <p:cNvSpPr txBox="1">
                <a:spLocks noChangeArrowheads="1"/>
              </p:cNvSpPr>
              <p:nvPr/>
            </p:nvSpPr>
            <p:spPr bwMode="auto">
              <a:xfrm>
                <a:off x="4195" y="2659"/>
                <a:ext cx="409" cy="28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400" b="1">
                    <a:solidFill>
                      <a:srgbClr val="FF0000"/>
                    </a:solidFill>
                  </a:rPr>
                  <a:t>1 </a:t>
                </a:r>
              </a:p>
            </p:txBody>
          </p:sp>
          <p:sp>
            <p:nvSpPr>
              <p:cNvPr id="10268" name="Text Box 63"/>
              <p:cNvSpPr txBox="1">
                <a:spLocks noChangeArrowheads="1"/>
              </p:cNvSpPr>
              <p:nvPr/>
            </p:nvSpPr>
            <p:spPr bwMode="auto">
              <a:xfrm>
                <a:off x="4195" y="2870"/>
                <a:ext cx="409" cy="28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400" b="1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10269" name="Text Box 64"/>
              <p:cNvSpPr txBox="1">
                <a:spLocks noChangeArrowheads="1"/>
              </p:cNvSpPr>
              <p:nvPr/>
            </p:nvSpPr>
            <p:spPr bwMode="auto">
              <a:xfrm>
                <a:off x="4195" y="2678"/>
                <a:ext cx="409" cy="28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400" b="1">
                    <a:solidFill>
                      <a:srgbClr val="FF0000"/>
                    </a:solidFill>
                  </a:rPr>
                  <a:t>__</a:t>
                </a:r>
              </a:p>
            </p:txBody>
          </p:sp>
        </p:grpSp>
        <p:sp>
          <p:nvSpPr>
            <p:cNvPr id="10266" name="Text Box 65"/>
            <p:cNvSpPr txBox="1">
              <a:spLocks noChangeArrowheads="1"/>
            </p:cNvSpPr>
            <p:nvPr/>
          </p:nvSpPr>
          <p:spPr bwMode="auto">
            <a:xfrm>
              <a:off x="1655" y="3550"/>
              <a:ext cx="851" cy="291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400" b="1" dirty="0" smtClean="0">
                  <a:solidFill>
                    <a:srgbClr val="FF0000"/>
                  </a:solidFill>
                </a:rPr>
                <a:t>rész =  </a:t>
              </a:r>
              <a:endParaRPr lang="hr-HR" altLang="sr-Latn-RS" sz="2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6450" name="Text Box 66"/>
          <p:cNvSpPr txBox="1">
            <a:spLocks noChangeArrowheads="1"/>
          </p:cNvSpPr>
          <p:nvPr/>
        </p:nvSpPr>
        <p:spPr bwMode="auto">
          <a:xfrm>
            <a:off x="2955478" y="2205038"/>
            <a:ext cx="1687885" cy="46166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 dirty="0" smtClean="0">
                <a:solidFill>
                  <a:srgbClr val="FF0000"/>
                </a:solidFill>
              </a:rPr>
              <a:t>0,25 rész</a:t>
            </a:r>
            <a:endParaRPr lang="hr-HR" altLang="sr-Latn-RS" sz="2400" b="1" dirty="0">
              <a:solidFill>
                <a:srgbClr val="FF0000"/>
              </a:solidFill>
            </a:endParaRPr>
          </a:p>
        </p:txBody>
      </p:sp>
      <p:sp>
        <p:nvSpPr>
          <p:cNvPr id="16451" name="Text Box 67"/>
          <p:cNvSpPr txBox="1">
            <a:spLocks noChangeArrowheads="1"/>
          </p:cNvSpPr>
          <p:nvPr/>
        </p:nvSpPr>
        <p:spPr bwMode="auto">
          <a:xfrm>
            <a:off x="539750" y="3211513"/>
            <a:ext cx="172878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u="sng" dirty="0" smtClean="0">
                <a:solidFill>
                  <a:srgbClr val="000066"/>
                </a:solidFill>
              </a:rPr>
              <a:t>5.példa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: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6452" name="Text Box 68"/>
          <p:cNvSpPr txBox="1">
            <a:spLocks noChangeArrowheads="1"/>
          </p:cNvSpPr>
          <p:nvPr/>
        </p:nvSpPr>
        <p:spPr bwMode="auto">
          <a:xfrm>
            <a:off x="179512" y="3661191"/>
            <a:ext cx="8853562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5125" indent="-36512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   A tányéron lévő kalácsok </a:t>
            </a:r>
            <a:r>
              <a:rPr lang="hr-HR" altLang="sr-Latn-RS" sz="2000" b="1" dirty="0">
                <a:solidFill>
                  <a:srgbClr val="000066"/>
                </a:solidFill>
              </a:rPr>
              <a:t>25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%-a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krémes.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Hányad része ez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a kalácsoknak?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grpSp>
        <p:nvGrpSpPr>
          <p:cNvPr id="16458" name="Group 74"/>
          <p:cNvGrpSpPr>
            <a:grpSpLocks/>
          </p:cNvGrpSpPr>
          <p:nvPr/>
        </p:nvGrpSpPr>
        <p:grpSpPr bwMode="auto">
          <a:xfrm>
            <a:off x="900113" y="4362871"/>
            <a:ext cx="752475" cy="722313"/>
            <a:chOff x="521" y="2953"/>
            <a:chExt cx="474" cy="455"/>
          </a:xfrm>
        </p:grpSpPr>
        <p:sp>
          <p:nvSpPr>
            <p:cNvPr id="10262" name="Text Box 69"/>
            <p:cNvSpPr txBox="1">
              <a:spLocks noChangeArrowheads="1"/>
            </p:cNvSpPr>
            <p:nvPr/>
          </p:nvSpPr>
          <p:spPr bwMode="auto">
            <a:xfrm>
              <a:off x="526" y="2953"/>
              <a:ext cx="454" cy="25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000" b="1">
                  <a:solidFill>
                    <a:srgbClr val="660033"/>
                  </a:solidFill>
                </a:rPr>
                <a:t>1</a:t>
              </a:r>
            </a:p>
          </p:txBody>
        </p:sp>
        <p:sp>
          <p:nvSpPr>
            <p:cNvPr id="10263" name="Text Box 72"/>
            <p:cNvSpPr txBox="1">
              <a:spLocks noChangeArrowheads="1"/>
            </p:cNvSpPr>
            <p:nvPr/>
          </p:nvSpPr>
          <p:spPr bwMode="auto">
            <a:xfrm>
              <a:off x="521" y="3158"/>
              <a:ext cx="454" cy="25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000" b="1">
                  <a:solidFill>
                    <a:srgbClr val="660033"/>
                  </a:solidFill>
                </a:rPr>
                <a:t>4</a:t>
              </a:r>
            </a:p>
          </p:txBody>
        </p:sp>
        <p:sp>
          <p:nvSpPr>
            <p:cNvPr id="10264" name="Text Box 73"/>
            <p:cNvSpPr txBox="1">
              <a:spLocks noChangeArrowheads="1"/>
            </p:cNvSpPr>
            <p:nvPr/>
          </p:nvSpPr>
          <p:spPr bwMode="auto">
            <a:xfrm>
              <a:off x="541" y="2976"/>
              <a:ext cx="454" cy="25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000" b="1" dirty="0">
                  <a:solidFill>
                    <a:srgbClr val="660033"/>
                  </a:solidFill>
                </a:rPr>
                <a:t>__</a:t>
              </a:r>
            </a:p>
          </p:txBody>
        </p:sp>
      </p:grpSp>
      <p:sp>
        <p:nvSpPr>
          <p:cNvPr id="16459" name="Text Box 75"/>
          <p:cNvSpPr txBox="1">
            <a:spLocks noChangeArrowheads="1"/>
          </p:cNvSpPr>
          <p:nvPr/>
        </p:nvSpPr>
        <p:spPr bwMode="auto">
          <a:xfrm>
            <a:off x="539552" y="5153025"/>
            <a:ext cx="7920037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Ha a többi kalács sampite, akkor a sampite hányad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része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a kalácsoknak?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grpSp>
        <p:nvGrpSpPr>
          <p:cNvPr id="16466" name="Group 82"/>
          <p:cNvGrpSpPr>
            <a:grpSpLocks/>
          </p:cNvGrpSpPr>
          <p:nvPr/>
        </p:nvGrpSpPr>
        <p:grpSpPr bwMode="auto">
          <a:xfrm>
            <a:off x="900113" y="5802313"/>
            <a:ext cx="2159000" cy="722312"/>
            <a:chOff x="567" y="3565"/>
            <a:chExt cx="1360" cy="455"/>
          </a:xfrm>
        </p:grpSpPr>
        <p:grpSp>
          <p:nvGrpSpPr>
            <p:cNvPr id="10257" name="Group 76"/>
            <p:cNvGrpSpPr>
              <a:grpSpLocks/>
            </p:cNvGrpSpPr>
            <p:nvPr/>
          </p:nvGrpSpPr>
          <p:grpSpPr bwMode="auto">
            <a:xfrm>
              <a:off x="567" y="3565"/>
              <a:ext cx="474" cy="455"/>
              <a:chOff x="521" y="2953"/>
              <a:chExt cx="474" cy="455"/>
            </a:xfrm>
          </p:grpSpPr>
          <p:sp>
            <p:nvSpPr>
              <p:cNvPr id="10259" name="Text Box 77"/>
              <p:cNvSpPr txBox="1">
                <a:spLocks noChangeArrowheads="1"/>
              </p:cNvSpPr>
              <p:nvPr/>
            </p:nvSpPr>
            <p:spPr bwMode="auto">
              <a:xfrm>
                <a:off x="526" y="2953"/>
                <a:ext cx="454" cy="250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000" b="1">
                    <a:solidFill>
                      <a:srgbClr val="660033"/>
                    </a:solidFill>
                  </a:rPr>
                  <a:t>3</a:t>
                </a:r>
              </a:p>
            </p:txBody>
          </p:sp>
          <p:sp>
            <p:nvSpPr>
              <p:cNvPr id="10260" name="Text Box 78"/>
              <p:cNvSpPr txBox="1">
                <a:spLocks noChangeArrowheads="1"/>
              </p:cNvSpPr>
              <p:nvPr/>
            </p:nvSpPr>
            <p:spPr bwMode="auto">
              <a:xfrm>
                <a:off x="521" y="3158"/>
                <a:ext cx="454" cy="250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000" b="1">
                    <a:solidFill>
                      <a:srgbClr val="660033"/>
                    </a:solidFill>
                  </a:rPr>
                  <a:t>4</a:t>
                </a:r>
              </a:p>
            </p:txBody>
          </p:sp>
          <p:sp>
            <p:nvSpPr>
              <p:cNvPr id="10261" name="Text Box 79"/>
              <p:cNvSpPr txBox="1">
                <a:spLocks noChangeArrowheads="1"/>
              </p:cNvSpPr>
              <p:nvPr/>
            </p:nvSpPr>
            <p:spPr bwMode="auto">
              <a:xfrm>
                <a:off x="541" y="2976"/>
                <a:ext cx="454" cy="250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000" b="1">
                    <a:solidFill>
                      <a:srgbClr val="660033"/>
                    </a:solidFill>
                  </a:rPr>
                  <a:t>__</a:t>
                </a:r>
              </a:p>
            </p:txBody>
          </p:sp>
        </p:grpSp>
        <p:sp>
          <p:nvSpPr>
            <p:cNvPr id="10258" name="Text Box 80"/>
            <p:cNvSpPr txBox="1">
              <a:spLocks noChangeArrowheads="1"/>
            </p:cNvSpPr>
            <p:nvPr/>
          </p:nvSpPr>
          <p:spPr bwMode="auto">
            <a:xfrm>
              <a:off x="975" y="3657"/>
              <a:ext cx="952" cy="25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sr-Latn-RS" altLang="sr-Latn-RS" sz="2000" b="1">
                <a:solidFill>
                  <a:srgbClr val="660033"/>
                </a:solidFill>
              </a:endParaRPr>
            </a:p>
          </p:txBody>
        </p:sp>
      </p:grpSp>
      <p:sp>
        <p:nvSpPr>
          <p:cNvPr id="30" name="Text Box 68"/>
          <p:cNvSpPr txBox="1">
            <a:spLocks noChangeArrowheads="1"/>
          </p:cNvSpPr>
          <p:nvPr/>
        </p:nvSpPr>
        <p:spPr bwMode="auto">
          <a:xfrm>
            <a:off x="1620839" y="4559691"/>
            <a:ext cx="934938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5125" indent="-36512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része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31" name="Text Box 68"/>
          <p:cNvSpPr txBox="1">
            <a:spLocks noChangeArrowheads="1"/>
          </p:cNvSpPr>
          <p:nvPr/>
        </p:nvSpPr>
        <p:spPr bwMode="auto">
          <a:xfrm>
            <a:off x="1652588" y="5961433"/>
            <a:ext cx="934938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5125" indent="-36512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része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pic>
        <p:nvPicPr>
          <p:cNvPr id="32" name="Picture 83" descr="kremsnita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154215"/>
            <a:ext cx="703263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500"/>
                                        <p:tgtEl>
                                          <p:spTgt spid="16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500"/>
                                        <p:tgtEl>
                                          <p:spTgt spid="16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500"/>
                                        <p:tgtEl>
                                          <p:spTgt spid="16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500"/>
                                        <p:tgtEl>
                                          <p:spTgt spid="16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0" dur="500"/>
                                        <p:tgtEl>
                                          <p:spTgt spid="16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8" dur="500"/>
                                        <p:tgtEl>
                                          <p:spTgt spid="16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3" dur="500"/>
                                        <p:tgtEl>
                                          <p:spTgt spid="16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 autoUpdateAnimBg="0"/>
      <p:bldP spid="16400" grpId="0" autoUpdateAnimBg="0"/>
      <p:bldP spid="16401" grpId="0" autoUpdateAnimBg="0"/>
      <p:bldP spid="16402" grpId="0" autoUpdateAnimBg="0"/>
      <p:bldP spid="16441" grpId="0" autoUpdateAnimBg="0"/>
      <p:bldP spid="16442" grpId="0" autoUpdateAnimBg="0"/>
      <p:bldP spid="16443" grpId="0" animBg="1" autoUpdateAnimBg="0"/>
      <p:bldP spid="16450" grpId="0" autoUpdateAnimBg="0"/>
      <p:bldP spid="16451" grpId="0" autoUpdateAnimBg="0"/>
      <p:bldP spid="16452" grpId="0" autoUpdateAnimBg="0"/>
      <p:bldP spid="16459" grpId="0" autoUpdateAnimBg="0"/>
      <p:bldP spid="30" grpId="0" autoUpdateAnimBg="0"/>
      <p:bldP spid="3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875088" y="260350"/>
            <a:ext cx="920750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800" b="1">
                <a:solidFill>
                  <a:srgbClr val="000066"/>
                </a:solidFill>
              </a:rPr>
              <a:t>25%</a:t>
            </a:r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539750" y="3068638"/>
            <a:ext cx="172878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u="sng" dirty="0" smtClean="0">
                <a:solidFill>
                  <a:srgbClr val="000066"/>
                </a:solidFill>
              </a:rPr>
              <a:t>6.példa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: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900113" y="3500438"/>
            <a:ext cx="7920037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Laci kisautókat gyűjt. Gyűjteményének 25%-a sárga.</a:t>
            </a:r>
            <a:endParaRPr lang="hr-HR" altLang="sr-Latn-RS" sz="2000" b="1" dirty="0">
              <a:solidFill>
                <a:srgbClr val="000066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Az autók hányad része sárga?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grpSp>
        <p:nvGrpSpPr>
          <p:cNvPr id="19475" name="Group 19"/>
          <p:cNvGrpSpPr>
            <a:grpSpLocks/>
          </p:cNvGrpSpPr>
          <p:nvPr/>
        </p:nvGrpSpPr>
        <p:grpSpPr bwMode="auto">
          <a:xfrm>
            <a:off x="827088" y="4149725"/>
            <a:ext cx="752475" cy="722313"/>
            <a:chOff x="521" y="2953"/>
            <a:chExt cx="474" cy="455"/>
          </a:xfrm>
        </p:grpSpPr>
        <p:sp>
          <p:nvSpPr>
            <p:cNvPr id="11293" name="Text Box 20"/>
            <p:cNvSpPr txBox="1">
              <a:spLocks noChangeArrowheads="1"/>
            </p:cNvSpPr>
            <p:nvPr/>
          </p:nvSpPr>
          <p:spPr bwMode="auto">
            <a:xfrm>
              <a:off x="526" y="2953"/>
              <a:ext cx="454" cy="25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000" b="1">
                  <a:solidFill>
                    <a:srgbClr val="660033"/>
                  </a:solidFill>
                </a:rPr>
                <a:t>1</a:t>
              </a:r>
            </a:p>
          </p:txBody>
        </p:sp>
        <p:sp>
          <p:nvSpPr>
            <p:cNvPr id="11294" name="Text Box 21"/>
            <p:cNvSpPr txBox="1">
              <a:spLocks noChangeArrowheads="1"/>
            </p:cNvSpPr>
            <p:nvPr/>
          </p:nvSpPr>
          <p:spPr bwMode="auto">
            <a:xfrm>
              <a:off x="521" y="3158"/>
              <a:ext cx="454" cy="25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000" b="1">
                  <a:solidFill>
                    <a:srgbClr val="660033"/>
                  </a:solidFill>
                </a:rPr>
                <a:t>4</a:t>
              </a:r>
            </a:p>
          </p:txBody>
        </p:sp>
        <p:sp>
          <p:nvSpPr>
            <p:cNvPr id="11295" name="Text Box 22"/>
            <p:cNvSpPr txBox="1">
              <a:spLocks noChangeArrowheads="1"/>
            </p:cNvSpPr>
            <p:nvPr/>
          </p:nvSpPr>
          <p:spPr bwMode="auto">
            <a:xfrm>
              <a:off x="541" y="2976"/>
              <a:ext cx="454" cy="25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000" b="1">
                  <a:solidFill>
                    <a:srgbClr val="660033"/>
                  </a:solidFill>
                </a:rPr>
                <a:t>__</a:t>
              </a:r>
            </a:p>
          </p:txBody>
        </p:sp>
      </p:grp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539750" y="5805488"/>
            <a:ext cx="8604249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Ha kisautóinak száma 32, akkor hány kisautó sárga és hány nem?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grpSp>
        <p:nvGrpSpPr>
          <p:cNvPr id="19480" name="Group 24"/>
          <p:cNvGrpSpPr>
            <a:grpSpLocks/>
          </p:cNvGrpSpPr>
          <p:nvPr/>
        </p:nvGrpSpPr>
        <p:grpSpPr bwMode="auto">
          <a:xfrm>
            <a:off x="827088" y="5154613"/>
            <a:ext cx="2159000" cy="722312"/>
            <a:chOff x="567" y="3565"/>
            <a:chExt cx="1360" cy="455"/>
          </a:xfrm>
        </p:grpSpPr>
        <p:grpSp>
          <p:nvGrpSpPr>
            <p:cNvPr id="11288" name="Group 25"/>
            <p:cNvGrpSpPr>
              <a:grpSpLocks/>
            </p:cNvGrpSpPr>
            <p:nvPr/>
          </p:nvGrpSpPr>
          <p:grpSpPr bwMode="auto">
            <a:xfrm>
              <a:off x="567" y="3565"/>
              <a:ext cx="474" cy="455"/>
              <a:chOff x="521" y="2953"/>
              <a:chExt cx="474" cy="455"/>
            </a:xfrm>
          </p:grpSpPr>
          <p:sp>
            <p:nvSpPr>
              <p:cNvPr id="11290" name="Text Box 26"/>
              <p:cNvSpPr txBox="1">
                <a:spLocks noChangeArrowheads="1"/>
              </p:cNvSpPr>
              <p:nvPr/>
            </p:nvSpPr>
            <p:spPr bwMode="auto">
              <a:xfrm>
                <a:off x="526" y="2953"/>
                <a:ext cx="454" cy="250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000" b="1">
                    <a:solidFill>
                      <a:srgbClr val="660033"/>
                    </a:solidFill>
                  </a:rPr>
                  <a:t>3</a:t>
                </a:r>
              </a:p>
            </p:txBody>
          </p:sp>
          <p:sp>
            <p:nvSpPr>
              <p:cNvPr id="11291" name="Text Box 27"/>
              <p:cNvSpPr txBox="1">
                <a:spLocks noChangeArrowheads="1"/>
              </p:cNvSpPr>
              <p:nvPr/>
            </p:nvSpPr>
            <p:spPr bwMode="auto">
              <a:xfrm>
                <a:off x="521" y="3158"/>
                <a:ext cx="454" cy="250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000" b="1">
                    <a:solidFill>
                      <a:srgbClr val="660033"/>
                    </a:solidFill>
                  </a:rPr>
                  <a:t>4</a:t>
                </a:r>
              </a:p>
            </p:txBody>
          </p:sp>
          <p:sp>
            <p:nvSpPr>
              <p:cNvPr id="11292" name="Text Box 28"/>
              <p:cNvSpPr txBox="1">
                <a:spLocks noChangeArrowheads="1"/>
              </p:cNvSpPr>
              <p:nvPr/>
            </p:nvSpPr>
            <p:spPr bwMode="auto">
              <a:xfrm>
                <a:off x="541" y="2976"/>
                <a:ext cx="454" cy="250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000" b="1">
                    <a:solidFill>
                      <a:srgbClr val="660033"/>
                    </a:solidFill>
                  </a:rPr>
                  <a:t>__</a:t>
                </a:r>
              </a:p>
            </p:txBody>
          </p:sp>
        </p:grpSp>
        <p:sp>
          <p:nvSpPr>
            <p:cNvPr id="11289" name="Text Box 29"/>
            <p:cNvSpPr txBox="1">
              <a:spLocks noChangeArrowheads="1"/>
            </p:cNvSpPr>
            <p:nvPr/>
          </p:nvSpPr>
          <p:spPr bwMode="auto">
            <a:xfrm>
              <a:off x="975" y="3657"/>
              <a:ext cx="952" cy="25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sr-Latn-RS" altLang="sr-Latn-RS" sz="2000" b="1">
                <a:solidFill>
                  <a:srgbClr val="660033"/>
                </a:solidFill>
              </a:endParaRPr>
            </a:p>
          </p:txBody>
        </p:sp>
      </p:grpSp>
      <p:pic>
        <p:nvPicPr>
          <p:cNvPr id="19488" name="Picture 32" descr="autobus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84888" y="2995613"/>
            <a:ext cx="649287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90" name="Text Box 34"/>
          <p:cNvSpPr txBox="1">
            <a:spLocks noChangeArrowheads="1"/>
          </p:cNvSpPr>
          <p:nvPr/>
        </p:nvSpPr>
        <p:spPr bwMode="auto">
          <a:xfrm>
            <a:off x="611560" y="6381328"/>
            <a:ext cx="7920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Ebben az esetben 8 kisautó sárga,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19491" name="Text Box 35"/>
          <p:cNvSpPr txBox="1">
            <a:spLocks noChangeArrowheads="1"/>
          </p:cNvSpPr>
          <p:nvPr/>
        </p:nvSpPr>
        <p:spPr bwMode="auto">
          <a:xfrm>
            <a:off x="900113" y="4824413"/>
            <a:ext cx="7920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Az autók hányad része nem sárga?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pic>
        <p:nvPicPr>
          <p:cNvPr id="19492" name="Picture 36" descr="auto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3213100"/>
            <a:ext cx="5048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93" name="Picture 37" descr="autobus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2671763"/>
            <a:ext cx="649288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94" name="Picture 38" descr="auto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88350" y="2814638"/>
            <a:ext cx="5048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95" name="Picture 39" descr="auto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04025" y="2852738"/>
            <a:ext cx="5048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96" name="Text Box 40"/>
          <p:cNvSpPr txBox="1">
            <a:spLocks noChangeArrowheads="1"/>
          </p:cNvSpPr>
          <p:nvPr/>
        </p:nvSpPr>
        <p:spPr bwMode="auto">
          <a:xfrm>
            <a:off x="5004048" y="6403975"/>
            <a:ext cx="3168650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660033"/>
                </a:solidFill>
              </a:rPr>
              <a:t>24 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pedig nem.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37" name="Text Box 16"/>
          <p:cNvSpPr txBox="1">
            <a:spLocks noChangeArrowheads="1"/>
          </p:cNvSpPr>
          <p:nvPr/>
        </p:nvSpPr>
        <p:spPr bwMode="auto">
          <a:xfrm>
            <a:off x="683568" y="1125538"/>
            <a:ext cx="4103687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25%  -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az a 100% ________ .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38" name="Text Box 17"/>
          <p:cNvSpPr txBox="1">
            <a:spLocks noChangeArrowheads="1"/>
          </p:cNvSpPr>
          <p:nvPr/>
        </p:nvSpPr>
        <p:spPr bwMode="auto">
          <a:xfrm>
            <a:off x="3275856" y="1087438"/>
            <a:ext cx="1584325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negyede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39" name="Text Box 18"/>
          <p:cNvSpPr txBox="1">
            <a:spLocks noChangeArrowheads="1"/>
          </p:cNvSpPr>
          <p:nvPr/>
        </p:nvSpPr>
        <p:spPr bwMode="auto">
          <a:xfrm>
            <a:off x="1430338" y="1484313"/>
            <a:ext cx="4279900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-  a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z egész negyedrésze.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40" name="Text Box 57"/>
          <p:cNvSpPr txBox="1">
            <a:spLocks noChangeArrowheads="1"/>
          </p:cNvSpPr>
          <p:nvPr/>
        </p:nvSpPr>
        <p:spPr bwMode="auto">
          <a:xfrm>
            <a:off x="219199" y="2206625"/>
            <a:ext cx="2016125" cy="4572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>
                <a:solidFill>
                  <a:srgbClr val="FF0000"/>
                </a:solidFill>
              </a:rPr>
              <a:t> 25% =  </a:t>
            </a:r>
          </a:p>
        </p:txBody>
      </p:sp>
      <p:sp>
        <p:nvSpPr>
          <p:cNvPr id="41" name="Text Box 58"/>
          <p:cNvSpPr txBox="1">
            <a:spLocks noChangeArrowheads="1"/>
          </p:cNvSpPr>
          <p:nvPr/>
        </p:nvSpPr>
        <p:spPr bwMode="auto">
          <a:xfrm>
            <a:off x="4716016" y="2276872"/>
            <a:ext cx="4356745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FF0000"/>
                </a:solidFill>
              </a:rPr>
              <a:t>(az egész negyede)</a:t>
            </a:r>
            <a:endParaRPr lang="hr-HR" altLang="sr-Latn-RS" sz="2000" b="1" dirty="0">
              <a:solidFill>
                <a:srgbClr val="FF0000"/>
              </a:solidFill>
            </a:endParaRPr>
          </a:p>
        </p:txBody>
      </p:sp>
      <p:sp>
        <p:nvSpPr>
          <p:cNvPr id="42" name="Rectangle 59"/>
          <p:cNvSpPr>
            <a:spLocks noChangeArrowheads="1"/>
          </p:cNvSpPr>
          <p:nvPr/>
        </p:nvSpPr>
        <p:spPr bwMode="auto">
          <a:xfrm>
            <a:off x="179512" y="2016125"/>
            <a:ext cx="4463851" cy="863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r-Latn-RS" altLang="sr-Latn-RS" sz="1800">
              <a:latin typeface="Arial" charset="0"/>
            </a:endParaRPr>
          </a:p>
        </p:txBody>
      </p:sp>
      <p:grpSp>
        <p:nvGrpSpPr>
          <p:cNvPr id="43" name="Group 60"/>
          <p:cNvGrpSpPr>
            <a:grpSpLocks/>
          </p:cNvGrpSpPr>
          <p:nvPr/>
        </p:nvGrpSpPr>
        <p:grpSpPr bwMode="auto">
          <a:xfrm>
            <a:off x="1427287" y="2071689"/>
            <a:ext cx="1943099" cy="792162"/>
            <a:chOff x="1282" y="3466"/>
            <a:chExt cx="1224" cy="499"/>
          </a:xfrm>
        </p:grpSpPr>
        <p:grpSp>
          <p:nvGrpSpPr>
            <p:cNvPr id="44" name="Group 61"/>
            <p:cNvGrpSpPr>
              <a:grpSpLocks/>
            </p:cNvGrpSpPr>
            <p:nvPr/>
          </p:nvGrpSpPr>
          <p:grpSpPr bwMode="auto">
            <a:xfrm>
              <a:off x="1282" y="3466"/>
              <a:ext cx="409" cy="499"/>
              <a:chOff x="4195" y="2659"/>
              <a:chExt cx="409" cy="499"/>
            </a:xfrm>
          </p:grpSpPr>
          <p:sp>
            <p:nvSpPr>
              <p:cNvPr id="46" name="Text Box 62"/>
              <p:cNvSpPr txBox="1">
                <a:spLocks noChangeArrowheads="1"/>
              </p:cNvSpPr>
              <p:nvPr/>
            </p:nvSpPr>
            <p:spPr bwMode="auto">
              <a:xfrm>
                <a:off x="4195" y="2659"/>
                <a:ext cx="409" cy="28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400" b="1">
                    <a:solidFill>
                      <a:srgbClr val="FF0000"/>
                    </a:solidFill>
                  </a:rPr>
                  <a:t>1 </a:t>
                </a:r>
              </a:p>
            </p:txBody>
          </p:sp>
          <p:sp>
            <p:nvSpPr>
              <p:cNvPr id="47" name="Text Box 63"/>
              <p:cNvSpPr txBox="1">
                <a:spLocks noChangeArrowheads="1"/>
              </p:cNvSpPr>
              <p:nvPr/>
            </p:nvSpPr>
            <p:spPr bwMode="auto">
              <a:xfrm>
                <a:off x="4195" y="2870"/>
                <a:ext cx="409" cy="28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400" b="1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48" name="Text Box 64"/>
              <p:cNvSpPr txBox="1">
                <a:spLocks noChangeArrowheads="1"/>
              </p:cNvSpPr>
              <p:nvPr/>
            </p:nvSpPr>
            <p:spPr bwMode="auto">
              <a:xfrm>
                <a:off x="4195" y="2678"/>
                <a:ext cx="409" cy="28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400" b="1">
                    <a:solidFill>
                      <a:srgbClr val="FF0000"/>
                    </a:solidFill>
                  </a:rPr>
                  <a:t>__</a:t>
                </a:r>
              </a:p>
            </p:txBody>
          </p:sp>
        </p:grpSp>
        <p:sp>
          <p:nvSpPr>
            <p:cNvPr id="45" name="Text Box 65"/>
            <p:cNvSpPr txBox="1">
              <a:spLocks noChangeArrowheads="1"/>
            </p:cNvSpPr>
            <p:nvPr/>
          </p:nvSpPr>
          <p:spPr bwMode="auto">
            <a:xfrm>
              <a:off x="1655" y="3550"/>
              <a:ext cx="851" cy="291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400" b="1" dirty="0" smtClean="0">
                  <a:solidFill>
                    <a:srgbClr val="FF0000"/>
                  </a:solidFill>
                </a:rPr>
                <a:t>rész =  </a:t>
              </a:r>
              <a:endParaRPr lang="hr-HR" altLang="sr-Latn-RS" sz="2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49" name="Text Box 66"/>
          <p:cNvSpPr txBox="1">
            <a:spLocks noChangeArrowheads="1"/>
          </p:cNvSpPr>
          <p:nvPr/>
        </p:nvSpPr>
        <p:spPr bwMode="auto">
          <a:xfrm>
            <a:off x="2955478" y="2205038"/>
            <a:ext cx="1687885" cy="46166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 dirty="0" smtClean="0">
                <a:solidFill>
                  <a:srgbClr val="FF0000"/>
                </a:solidFill>
              </a:rPr>
              <a:t>0,25 rész</a:t>
            </a:r>
            <a:endParaRPr lang="hr-HR" altLang="sr-Latn-RS" sz="2400" b="1" dirty="0">
              <a:solidFill>
                <a:srgbClr val="FF0000"/>
              </a:solidFill>
            </a:endParaRPr>
          </a:p>
        </p:txBody>
      </p:sp>
      <p:sp>
        <p:nvSpPr>
          <p:cNvPr id="50" name="Text Box 68"/>
          <p:cNvSpPr txBox="1">
            <a:spLocks noChangeArrowheads="1"/>
          </p:cNvSpPr>
          <p:nvPr/>
        </p:nvSpPr>
        <p:spPr bwMode="auto">
          <a:xfrm>
            <a:off x="1620839" y="4291444"/>
            <a:ext cx="934938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5125" indent="-36512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része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51" name="Text Box 68"/>
          <p:cNvSpPr txBox="1">
            <a:spLocks noChangeArrowheads="1"/>
          </p:cNvSpPr>
          <p:nvPr/>
        </p:nvSpPr>
        <p:spPr bwMode="auto">
          <a:xfrm>
            <a:off x="1652588" y="5301208"/>
            <a:ext cx="934938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5125" indent="-36512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része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9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9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10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10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1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10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10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1000"/>
                                        <p:tgtEl>
                                          <p:spTgt spid="19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" dur="1000"/>
                                        <p:tgtEl>
                                          <p:spTgt spid="19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2" grpId="0"/>
      <p:bldP spid="19473" grpId="0"/>
      <p:bldP spid="19479" grpId="0"/>
      <p:bldP spid="19490" grpId="0"/>
      <p:bldP spid="19491" grpId="0"/>
      <p:bldP spid="19496" grpId="0"/>
      <p:bldP spid="50" grpId="0" autoUpdateAnimBg="0"/>
      <p:bldP spid="51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3875088" y="260350"/>
            <a:ext cx="920750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800" b="1">
                <a:solidFill>
                  <a:srgbClr val="000066"/>
                </a:solidFill>
              </a:rPr>
              <a:t>75%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684213" y="1125538"/>
            <a:ext cx="410368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75%  - 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3–szor több mint a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4283819" y="1139825"/>
            <a:ext cx="1584325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>
                <a:solidFill>
                  <a:srgbClr val="000066"/>
                </a:solidFill>
              </a:rPr>
              <a:t>25%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430338" y="1663700"/>
            <a:ext cx="4279900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- 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3-szor több mint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147191" y="3114675"/>
            <a:ext cx="2016125" cy="4572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>
                <a:solidFill>
                  <a:srgbClr val="FF0000"/>
                </a:solidFill>
              </a:rPr>
              <a:t> 75% =  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4572000" y="3172906"/>
            <a:ext cx="4392487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FF0000"/>
                </a:solidFill>
              </a:rPr>
              <a:t>(az egész háromnegyede)</a:t>
            </a:r>
            <a:endParaRPr lang="hr-HR" altLang="sr-Latn-RS" sz="2000" b="1" dirty="0">
              <a:solidFill>
                <a:srgbClr val="FF0000"/>
              </a:solidFill>
            </a:endParaRP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107504" y="2924175"/>
            <a:ext cx="4320157" cy="863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r-Latn-RS" altLang="sr-Latn-RS" sz="1800">
              <a:latin typeface="Arial" charset="0"/>
            </a:endParaRPr>
          </a:p>
        </p:txBody>
      </p:sp>
      <p:grpSp>
        <p:nvGrpSpPr>
          <p:cNvPr id="20489" name="Group 9"/>
          <p:cNvGrpSpPr>
            <a:grpSpLocks/>
          </p:cNvGrpSpPr>
          <p:nvPr/>
        </p:nvGrpSpPr>
        <p:grpSpPr bwMode="auto">
          <a:xfrm>
            <a:off x="1355279" y="2979738"/>
            <a:ext cx="1952624" cy="792162"/>
            <a:chOff x="1282" y="3466"/>
            <a:chExt cx="1230" cy="499"/>
          </a:xfrm>
        </p:grpSpPr>
        <p:grpSp>
          <p:nvGrpSpPr>
            <p:cNvPr id="12308" name="Group 10"/>
            <p:cNvGrpSpPr>
              <a:grpSpLocks/>
            </p:cNvGrpSpPr>
            <p:nvPr/>
          </p:nvGrpSpPr>
          <p:grpSpPr bwMode="auto">
            <a:xfrm>
              <a:off x="1282" y="3466"/>
              <a:ext cx="409" cy="499"/>
              <a:chOff x="4195" y="2659"/>
              <a:chExt cx="409" cy="499"/>
            </a:xfrm>
          </p:grpSpPr>
          <p:sp>
            <p:nvSpPr>
              <p:cNvPr id="12310" name="Text Box 11"/>
              <p:cNvSpPr txBox="1">
                <a:spLocks noChangeArrowheads="1"/>
              </p:cNvSpPr>
              <p:nvPr/>
            </p:nvSpPr>
            <p:spPr bwMode="auto">
              <a:xfrm>
                <a:off x="4195" y="2659"/>
                <a:ext cx="409" cy="28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400" b="1">
                    <a:solidFill>
                      <a:srgbClr val="FF0000"/>
                    </a:solidFill>
                  </a:rPr>
                  <a:t>3 </a:t>
                </a:r>
              </a:p>
            </p:txBody>
          </p:sp>
          <p:sp>
            <p:nvSpPr>
              <p:cNvPr id="12311" name="Text Box 12"/>
              <p:cNvSpPr txBox="1">
                <a:spLocks noChangeArrowheads="1"/>
              </p:cNvSpPr>
              <p:nvPr/>
            </p:nvSpPr>
            <p:spPr bwMode="auto">
              <a:xfrm>
                <a:off x="4195" y="2870"/>
                <a:ext cx="409" cy="28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400" b="1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12312" name="Text Box 13"/>
              <p:cNvSpPr txBox="1">
                <a:spLocks noChangeArrowheads="1"/>
              </p:cNvSpPr>
              <p:nvPr/>
            </p:nvSpPr>
            <p:spPr bwMode="auto">
              <a:xfrm>
                <a:off x="4195" y="2678"/>
                <a:ext cx="409" cy="28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400" b="1">
                    <a:solidFill>
                      <a:srgbClr val="FF0000"/>
                    </a:solidFill>
                  </a:rPr>
                  <a:t>__</a:t>
                </a:r>
              </a:p>
            </p:txBody>
          </p:sp>
        </p:grpSp>
        <p:sp>
          <p:nvSpPr>
            <p:cNvPr id="12309" name="Text Box 14"/>
            <p:cNvSpPr txBox="1">
              <a:spLocks noChangeArrowheads="1"/>
            </p:cNvSpPr>
            <p:nvPr/>
          </p:nvSpPr>
          <p:spPr bwMode="auto">
            <a:xfrm>
              <a:off x="1655" y="3550"/>
              <a:ext cx="857" cy="291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400" b="1" dirty="0" smtClean="0">
                  <a:solidFill>
                    <a:srgbClr val="FF0000"/>
                  </a:solidFill>
                </a:rPr>
                <a:t>rész=  </a:t>
              </a:r>
              <a:endParaRPr lang="hr-HR" altLang="sr-Latn-RS" sz="2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2812107" y="3113088"/>
            <a:ext cx="1944167" cy="46166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 dirty="0" smtClean="0">
                <a:solidFill>
                  <a:srgbClr val="FF0000"/>
                </a:solidFill>
              </a:rPr>
              <a:t>0,75 rész</a:t>
            </a:r>
            <a:endParaRPr lang="hr-HR" altLang="sr-Latn-RS" sz="2400" b="1" dirty="0">
              <a:solidFill>
                <a:srgbClr val="FF0000"/>
              </a:solidFill>
            </a:endParaRPr>
          </a:p>
        </p:txBody>
      </p:sp>
      <p:grpSp>
        <p:nvGrpSpPr>
          <p:cNvPr id="20510" name="Group 30"/>
          <p:cNvGrpSpPr>
            <a:grpSpLocks/>
          </p:cNvGrpSpPr>
          <p:nvPr/>
        </p:nvGrpSpPr>
        <p:grpSpPr bwMode="auto">
          <a:xfrm>
            <a:off x="4035549" y="1516063"/>
            <a:ext cx="752475" cy="722312"/>
            <a:chOff x="521" y="2953"/>
            <a:chExt cx="474" cy="455"/>
          </a:xfrm>
        </p:grpSpPr>
        <p:sp>
          <p:nvSpPr>
            <p:cNvPr id="12305" name="Text Box 31"/>
            <p:cNvSpPr txBox="1">
              <a:spLocks noChangeArrowheads="1"/>
            </p:cNvSpPr>
            <p:nvPr/>
          </p:nvSpPr>
          <p:spPr bwMode="auto">
            <a:xfrm>
              <a:off x="526" y="2953"/>
              <a:ext cx="454" cy="25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000" b="1">
                  <a:solidFill>
                    <a:srgbClr val="000066"/>
                  </a:solidFill>
                </a:rPr>
                <a:t>1</a:t>
              </a:r>
            </a:p>
          </p:txBody>
        </p:sp>
        <p:sp>
          <p:nvSpPr>
            <p:cNvPr id="12306" name="Text Box 32"/>
            <p:cNvSpPr txBox="1">
              <a:spLocks noChangeArrowheads="1"/>
            </p:cNvSpPr>
            <p:nvPr/>
          </p:nvSpPr>
          <p:spPr bwMode="auto">
            <a:xfrm>
              <a:off x="521" y="3158"/>
              <a:ext cx="454" cy="25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000" b="1" dirty="0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12307" name="Text Box 33"/>
            <p:cNvSpPr txBox="1">
              <a:spLocks noChangeArrowheads="1"/>
            </p:cNvSpPr>
            <p:nvPr/>
          </p:nvSpPr>
          <p:spPr bwMode="auto">
            <a:xfrm>
              <a:off x="541" y="2976"/>
              <a:ext cx="454" cy="25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000" b="1">
                  <a:solidFill>
                    <a:srgbClr val="000066"/>
                  </a:solidFill>
                </a:rPr>
                <a:t>__</a:t>
              </a:r>
            </a:p>
          </p:txBody>
        </p:sp>
      </p:grpSp>
      <p:sp>
        <p:nvSpPr>
          <p:cNvPr id="20514" name="Text Box 34"/>
          <p:cNvSpPr txBox="1">
            <a:spLocks noChangeArrowheads="1"/>
          </p:cNvSpPr>
          <p:nvPr/>
        </p:nvSpPr>
        <p:spPr bwMode="auto">
          <a:xfrm>
            <a:off x="1428750" y="2281238"/>
            <a:ext cx="4279900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- 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tehát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grpSp>
        <p:nvGrpSpPr>
          <p:cNvPr id="20515" name="Group 35"/>
          <p:cNvGrpSpPr>
            <a:grpSpLocks/>
          </p:cNvGrpSpPr>
          <p:nvPr/>
        </p:nvGrpSpPr>
        <p:grpSpPr bwMode="auto">
          <a:xfrm>
            <a:off x="2555875" y="2133600"/>
            <a:ext cx="752475" cy="722313"/>
            <a:chOff x="521" y="2953"/>
            <a:chExt cx="474" cy="455"/>
          </a:xfrm>
        </p:grpSpPr>
        <p:sp>
          <p:nvSpPr>
            <p:cNvPr id="12302" name="Text Box 36"/>
            <p:cNvSpPr txBox="1">
              <a:spLocks noChangeArrowheads="1"/>
            </p:cNvSpPr>
            <p:nvPr/>
          </p:nvSpPr>
          <p:spPr bwMode="auto">
            <a:xfrm>
              <a:off x="526" y="2953"/>
              <a:ext cx="454" cy="25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000" b="1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12303" name="Text Box 37"/>
            <p:cNvSpPr txBox="1">
              <a:spLocks noChangeArrowheads="1"/>
            </p:cNvSpPr>
            <p:nvPr/>
          </p:nvSpPr>
          <p:spPr bwMode="auto">
            <a:xfrm>
              <a:off x="521" y="3158"/>
              <a:ext cx="454" cy="25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000" b="1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12304" name="Text Box 38"/>
            <p:cNvSpPr txBox="1">
              <a:spLocks noChangeArrowheads="1"/>
            </p:cNvSpPr>
            <p:nvPr/>
          </p:nvSpPr>
          <p:spPr bwMode="auto">
            <a:xfrm>
              <a:off x="541" y="2976"/>
              <a:ext cx="454" cy="25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000" b="1">
                  <a:solidFill>
                    <a:srgbClr val="000066"/>
                  </a:solidFill>
                </a:rPr>
                <a:t>__</a:t>
              </a:r>
            </a:p>
          </p:txBody>
        </p:sp>
      </p:grpSp>
    </p:spTree>
  </p:cSld>
  <p:clrMapOvr>
    <a:masterClrMapping/>
  </p:clrMapOvr>
  <p:transition spd="med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1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1000"/>
                                        <p:tgtEl>
                                          <p:spTgt spid="20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1000"/>
                                        <p:tgtEl>
                                          <p:spTgt spid="20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1000"/>
                                        <p:tgtEl>
                                          <p:spTgt spid="20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1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" dur="1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nimBg="1"/>
      <p:bldP spid="20483" grpId="0"/>
      <p:bldP spid="20484" grpId="0"/>
      <p:bldP spid="20485" grpId="0"/>
      <p:bldP spid="20486" grpId="0"/>
      <p:bldP spid="20487" grpId="0"/>
      <p:bldP spid="20488" grpId="0" animBg="1"/>
      <p:bldP spid="20495" grpId="0"/>
      <p:bldP spid="205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875088" y="260350"/>
            <a:ext cx="920750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800" b="1">
                <a:solidFill>
                  <a:srgbClr val="000066"/>
                </a:solidFill>
              </a:rPr>
              <a:t>75%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539750" y="836613"/>
            <a:ext cx="172878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u="sng" dirty="0" smtClean="0">
                <a:solidFill>
                  <a:srgbClr val="000066"/>
                </a:solidFill>
              </a:rPr>
              <a:t>7.példa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: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900113" y="1268413"/>
            <a:ext cx="7920037" cy="10064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A tyúkólban tyúkok és kakasok vannak.</a:t>
            </a:r>
            <a:endParaRPr lang="hr-HR" altLang="sr-Latn-RS" sz="2000" b="1" dirty="0">
              <a:solidFill>
                <a:srgbClr val="000066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A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tyúkok a baronfi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75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%-át teszik ki.</a:t>
            </a:r>
            <a:endParaRPr lang="hr-HR" altLang="sr-Latn-RS" sz="2000" b="1" dirty="0">
              <a:solidFill>
                <a:srgbClr val="000066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Hányad része ez a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baronfinak? (törtben alakban írd fel)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grpSp>
        <p:nvGrpSpPr>
          <p:cNvPr id="22547" name="Group 19"/>
          <p:cNvGrpSpPr>
            <a:grpSpLocks/>
          </p:cNvGrpSpPr>
          <p:nvPr/>
        </p:nvGrpSpPr>
        <p:grpSpPr bwMode="auto">
          <a:xfrm>
            <a:off x="827088" y="2205038"/>
            <a:ext cx="2159000" cy="722312"/>
            <a:chOff x="567" y="3565"/>
            <a:chExt cx="1360" cy="455"/>
          </a:xfrm>
        </p:grpSpPr>
        <p:grpSp>
          <p:nvGrpSpPr>
            <p:cNvPr id="13333" name="Group 20"/>
            <p:cNvGrpSpPr>
              <a:grpSpLocks/>
            </p:cNvGrpSpPr>
            <p:nvPr/>
          </p:nvGrpSpPr>
          <p:grpSpPr bwMode="auto">
            <a:xfrm>
              <a:off x="567" y="3565"/>
              <a:ext cx="474" cy="455"/>
              <a:chOff x="521" y="2953"/>
              <a:chExt cx="474" cy="455"/>
            </a:xfrm>
          </p:grpSpPr>
          <p:sp>
            <p:nvSpPr>
              <p:cNvPr id="13335" name="Text Box 21"/>
              <p:cNvSpPr txBox="1">
                <a:spLocks noChangeArrowheads="1"/>
              </p:cNvSpPr>
              <p:nvPr/>
            </p:nvSpPr>
            <p:spPr bwMode="auto">
              <a:xfrm>
                <a:off x="526" y="2953"/>
                <a:ext cx="454" cy="250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000" b="1">
                    <a:solidFill>
                      <a:srgbClr val="660033"/>
                    </a:solidFill>
                  </a:rPr>
                  <a:t>3</a:t>
                </a:r>
              </a:p>
            </p:txBody>
          </p:sp>
          <p:sp>
            <p:nvSpPr>
              <p:cNvPr id="13336" name="Text Box 22"/>
              <p:cNvSpPr txBox="1">
                <a:spLocks noChangeArrowheads="1"/>
              </p:cNvSpPr>
              <p:nvPr/>
            </p:nvSpPr>
            <p:spPr bwMode="auto">
              <a:xfrm>
                <a:off x="521" y="3158"/>
                <a:ext cx="454" cy="250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000" b="1">
                    <a:solidFill>
                      <a:srgbClr val="660033"/>
                    </a:solidFill>
                  </a:rPr>
                  <a:t>4</a:t>
                </a:r>
              </a:p>
            </p:txBody>
          </p:sp>
          <p:sp>
            <p:nvSpPr>
              <p:cNvPr id="13337" name="Text Box 23"/>
              <p:cNvSpPr txBox="1">
                <a:spLocks noChangeArrowheads="1"/>
              </p:cNvSpPr>
              <p:nvPr/>
            </p:nvSpPr>
            <p:spPr bwMode="auto">
              <a:xfrm>
                <a:off x="541" y="2976"/>
                <a:ext cx="454" cy="250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000" b="1">
                    <a:solidFill>
                      <a:srgbClr val="660033"/>
                    </a:solidFill>
                  </a:rPr>
                  <a:t>__</a:t>
                </a:r>
              </a:p>
            </p:txBody>
          </p:sp>
        </p:grpSp>
        <p:sp>
          <p:nvSpPr>
            <p:cNvPr id="13334" name="Text Box 24"/>
            <p:cNvSpPr txBox="1">
              <a:spLocks noChangeArrowheads="1"/>
            </p:cNvSpPr>
            <p:nvPr/>
          </p:nvSpPr>
          <p:spPr bwMode="auto">
            <a:xfrm>
              <a:off x="975" y="3657"/>
              <a:ext cx="952" cy="25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sr-Latn-RS" altLang="sr-Latn-RS" sz="2000" b="1">
                <a:solidFill>
                  <a:srgbClr val="660033"/>
                </a:solidFill>
              </a:endParaRPr>
            </a:p>
          </p:txBody>
        </p:sp>
      </p:grpSp>
      <p:sp>
        <p:nvSpPr>
          <p:cNvPr id="22553" name="Text Box 25"/>
          <p:cNvSpPr txBox="1">
            <a:spLocks noChangeArrowheads="1"/>
          </p:cNvSpPr>
          <p:nvPr/>
        </p:nvSpPr>
        <p:spPr bwMode="auto">
          <a:xfrm>
            <a:off x="900113" y="3063875"/>
            <a:ext cx="7920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A baronfi hányad része kakas?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grpSp>
        <p:nvGrpSpPr>
          <p:cNvPr id="22554" name="Group 26"/>
          <p:cNvGrpSpPr>
            <a:grpSpLocks/>
          </p:cNvGrpSpPr>
          <p:nvPr/>
        </p:nvGrpSpPr>
        <p:grpSpPr bwMode="auto">
          <a:xfrm>
            <a:off x="827088" y="3498850"/>
            <a:ext cx="1512888" cy="722313"/>
            <a:chOff x="567" y="3565"/>
            <a:chExt cx="953" cy="455"/>
          </a:xfrm>
        </p:grpSpPr>
        <p:grpSp>
          <p:nvGrpSpPr>
            <p:cNvPr id="13328" name="Group 27"/>
            <p:cNvGrpSpPr>
              <a:grpSpLocks/>
            </p:cNvGrpSpPr>
            <p:nvPr/>
          </p:nvGrpSpPr>
          <p:grpSpPr bwMode="auto">
            <a:xfrm>
              <a:off x="567" y="3565"/>
              <a:ext cx="474" cy="455"/>
              <a:chOff x="521" y="2953"/>
              <a:chExt cx="474" cy="455"/>
            </a:xfrm>
          </p:grpSpPr>
          <p:sp>
            <p:nvSpPr>
              <p:cNvPr id="13330" name="Text Box 28"/>
              <p:cNvSpPr txBox="1">
                <a:spLocks noChangeArrowheads="1"/>
              </p:cNvSpPr>
              <p:nvPr/>
            </p:nvSpPr>
            <p:spPr bwMode="auto">
              <a:xfrm>
                <a:off x="526" y="2953"/>
                <a:ext cx="454" cy="250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000" b="1">
                    <a:solidFill>
                      <a:srgbClr val="660033"/>
                    </a:solidFill>
                  </a:rPr>
                  <a:t>1</a:t>
                </a:r>
              </a:p>
            </p:txBody>
          </p:sp>
          <p:sp>
            <p:nvSpPr>
              <p:cNvPr id="13331" name="Text Box 29"/>
              <p:cNvSpPr txBox="1">
                <a:spLocks noChangeArrowheads="1"/>
              </p:cNvSpPr>
              <p:nvPr/>
            </p:nvSpPr>
            <p:spPr bwMode="auto">
              <a:xfrm>
                <a:off x="521" y="3158"/>
                <a:ext cx="454" cy="250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000" b="1">
                    <a:solidFill>
                      <a:srgbClr val="660033"/>
                    </a:solidFill>
                  </a:rPr>
                  <a:t>4</a:t>
                </a:r>
              </a:p>
            </p:txBody>
          </p:sp>
          <p:sp>
            <p:nvSpPr>
              <p:cNvPr id="13332" name="Text Box 30"/>
              <p:cNvSpPr txBox="1">
                <a:spLocks noChangeArrowheads="1"/>
              </p:cNvSpPr>
              <p:nvPr/>
            </p:nvSpPr>
            <p:spPr bwMode="auto">
              <a:xfrm>
                <a:off x="541" y="2976"/>
                <a:ext cx="454" cy="250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000" b="1">
                    <a:solidFill>
                      <a:srgbClr val="660033"/>
                    </a:solidFill>
                  </a:rPr>
                  <a:t>__</a:t>
                </a:r>
              </a:p>
            </p:txBody>
          </p:sp>
        </p:grpSp>
        <p:sp>
          <p:nvSpPr>
            <p:cNvPr id="13329" name="Text Box 31"/>
            <p:cNvSpPr txBox="1">
              <a:spLocks noChangeArrowheads="1"/>
            </p:cNvSpPr>
            <p:nvPr/>
          </p:nvSpPr>
          <p:spPr bwMode="auto">
            <a:xfrm>
              <a:off x="975" y="3657"/>
              <a:ext cx="545" cy="25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000" b="1" dirty="0" smtClean="0">
                  <a:solidFill>
                    <a:srgbClr val="660033"/>
                  </a:solidFill>
                </a:rPr>
                <a:t>része</a:t>
              </a:r>
              <a:endParaRPr lang="hr-HR" altLang="sr-Latn-RS" sz="2000" b="1" dirty="0">
                <a:solidFill>
                  <a:srgbClr val="660033"/>
                </a:solidFill>
              </a:endParaRPr>
            </a:p>
          </p:txBody>
        </p:sp>
      </p:grpSp>
      <p:sp>
        <p:nvSpPr>
          <p:cNvPr id="22560" name="Text Box 32"/>
          <p:cNvSpPr txBox="1">
            <a:spLocks noChangeArrowheads="1"/>
          </p:cNvSpPr>
          <p:nvPr/>
        </p:nvSpPr>
        <p:spPr bwMode="auto">
          <a:xfrm>
            <a:off x="900113" y="4365625"/>
            <a:ext cx="7920037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Ha 100 baronfi van a tyúkólban, akkor mennyi a tyúkok és mennyi a kakasok száma?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22561" name="Text Box 33"/>
          <p:cNvSpPr txBox="1">
            <a:spLocks noChangeArrowheads="1"/>
          </p:cNvSpPr>
          <p:nvPr/>
        </p:nvSpPr>
        <p:spPr bwMode="auto">
          <a:xfrm>
            <a:off x="900113" y="5049838"/>
            <a:ext cx="3527871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75 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a tyúkok, és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22562" name="Text Box 34"/>
          <p:cNvSpPr txBox="1">
            <a:spLocks noChangeArrowheads="1"/>
          </p:cNvSpPr>
          <p:nvPr/>
        </p:nvSpPr>
        <p:spPr bwMode="auto">
          <a:xfrm>
            <a:off x="900113" y="5659438"/>
            <a:ext cx="7920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És ha 200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baronfi van a tyúkólban?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22563" name="Text Box 35"/>
          <p:cNvSpPr txBox="1">
            <a:spLocks noChangeArrowheads="1"/>
          </p:cNvSpPr>
          <p:nvPr/>
        </p:nvSpPr>
        <p:spPr bwMode="auto">
          <a:xfrm>
            <a:off x="900113" y="6056313"/>
            <a:ext cx="4319959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Akkor 150 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a tyúkok, 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és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22564" name="Text Box 36"/>
          <p:cNvSpPr txBox="1">
            <a:spLocks noChangeArrowheads="1"/>
          </p:cNvSpPr>
          <p:nvPr/>
        </p:nvSpPr>
        <p:spPr bwMode="auto">
          <a:xfrm>
            <a:off x="3492947" y="3644900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>
                <a:solidFill>
                  <a:srgbClr val="660033"/>
                </a:solidFill>
              </a:rPr>
              <a:t>25%</a:t>
            </a:r>
          </a:p>
        </p:txBody>
      </p:sp>
      <p:sp>
        <p:nvSpPr>
          <p:cNvPr id="22565" name="Text Box 37"/>
          <p:cNvSpPr txBox="1">
            <a:spLocks noChangeArrowheads="1"/>
          </p:cNvSpPr>
          <p:nvPr/>
        </p:nvSpPr>
        <p:spPr bwMode="auto">
          <a:xfrm>
            <a:off x="3059832" y="5048349"/>
            <a:ext cx="3168030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25 a kakasok száma.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22566" name="Text Box 38"/>
          <p:cNvSpPr txBox="1">
            <a:spLocks noChangeArrowheads="1"/>
          </p:cNvSpPr>
          <p:nvPr/>
        </p:nvSpPr>
        <p:spPr bwMode="auto">
          <a:xfrm>
            <a:off x="3995936" y="6056313"/>
            <a:ext cx="396078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50 a kakasok száma.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2483768" y="3625338"/>
            <a:ext cx="1048221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illetve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1731963" y="2348880"/>
            <a:ext cx="1048221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része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pic>
        <p:nvPicPr>
          <p:cNvPr id="28" name="Picture 18" descr="kokos_i_pijevac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866775"/>
            <a:ext cx="8636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2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22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500"/>
                                        <p:tgtEl>
                                          <p:spTgt spid="22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500"/>
                                        <p:tgtEl>
                                          <p:spTgt spid="2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22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500"/>
                                        <p:tgtEl>
                                          <p:spTgt spid="22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" dur="500"/>
                                        <p:tgtEl>
                                          <p:spTgt spid="2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autoUpdateAnimBg="0"/>
      <p:bldP spid="22532" grpId="0" autoUpdateAnimBg="0"/>
      <p:bldP spid="22553" grpId="0" autoUpdateAnimBg="0"/>
      <p:bldP spid="22560" grpId="0" autoUpdateAnimBg="0"/>
      <p:bldP spid="22561" grpId="0" autoUpdateAnimBg="0"/>
      <p:bldP spid="22562" grpId="0" autoUpdateAnimBg="0"/>
      <p:bldP spid="22563" grpId="0" autoUpdateAnimBg="0"/>
      <p:bldP spid="22564" grpId="0" autoUpdateAnimBg="0"/>
      <p:bldP spid="22565" grpId="0" autoUpdateAnimBg="0"/>
      <p:bldP spid="22566" grpId="0" autoUpdateAnimBg="0"/>
      <p:bldP spid="26" grpId="0" autoUpdateAnimBg="0"/>
      <p:bldP spid="2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414229" y="836613"/>
            <a:ext cx="2529860" cy="52322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800" b="1" dirty="0" smtClean="0">
                <a:solidFill>
                  <a:srgbClr val="FF0000"/>
                </a:solidFill>
              </a:rPr>
              <a:t>Jegyezd meg!</a:t>
            </a:r>
            <a:endParaRPr lang="hr-HR" altLang="sr-Latn-RS" sz="2800" b="1" dirty="0">
              <a:solidFill>
                <a:srgbClr val="FF0000"/>
              </a:solidFill>
            </a:endParaRPr>
          </a:p>
        </p:txBody>
      </p:sp>
      <p:sp>
        <p:nvSpPr>
          <p:cNvPr id="23611" name="Rectangle 59"/>
          <p:cNvSpPr>
            <a:spLocks noChangeArrowheads="1"/>
          </p:cNvSpPr>
          <p:nvPr/>
        </p:nvSpPr>
        <p:spPr bwMode="auto">
          <a:xfrm>
            <a:off x="2124075" y="1700213"/>
            <a:ext cx="5111750" cy="3673475"/>
          </a:xfrm>
          <a:prstGeom prst="rect">
            <a:avLst/>
          </a:prstGeom>
          <a:solidFill>
            <a:srgbClr val="FFFFCC"/>
          </a:solidFill>
          <a:ln w="952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r-Latn-RS" altLang="sr-Latn-RS" sz="1800">
              <a:latin typeface="Arial" charset="0"/>
            </a:endParaRPr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3132138" y="2060575"/>
            <a:ext cx="1309687" cy="4572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>
                <a:solidFill>
                  <a:srgbClr val="FF0000"/>
                </a:solidFill>
              </a:rPr>
              <a:t>100% =</a:t>
            </a:r>
          </a:p>
        </p:txBody>
      </p: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4414838" y="2060575"/>
            <a:ext cx="369887" cy="4572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3132138" y="2755900"/>
            <a:ext cx="1123950" cy="4572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>
                <a:solidFill>
                  <a:srgbClr val="FF0000"/>
                </a:solidFill>
              </a:rPr>
              <a:t>50% =</a:t>
            </a:r>
          </a:p>
        </p:txBody>
      </p:sp>
      <p:grpSp>
        <p:nvGrpSpPr>
          <p:cNvPr id="23588" name="Group 36"/>
          <p:cNvGrpSpPr>
            <a:grpSpLocks/>
          </p:cNvGrpSpPr>
          <p:nvPr/>
        </p:nvGrpSpPr>
        <p:grpSpPr bwMode="auto">
          <a:xfrm>
            <a:off x="4283075" y="2608263"/>
            <a:ext cx="1096963" cy="792162"/>
            <a:chOff x="1282" y="3466"/>
            <a:chExt cx="691" cy="499"/>
          </a:xfrm>
        </p:grpSpPr>
        <p:grpSp>
          <p:nvGrpSpPr>
            <p:cNvPr id="14363" name="Group 37"/>
            <p:cNvGrpSpPr>
              <a:grpSpLocks/>
            </p:cNvGrpSpPr>
            <p:nvPr/>
          </p:nvGrpSpPr>
          <p:grpSpPr bwMode="auto">
            <a:xfrm>
              <a:off x="1282" y="3466"/>
              <a:ext cx="409" cy="499"/>
              <a:chOff x="4195" y="2659"/>
              <a:chExt cx="409" cy="499"/>
            </a:xfrm>
          </p:grpSpPr>
          <p:sp>
            <p:nvSpPr>
              <p:cNvPr id="14365" name="Text Box 38"/>
              <p:cNvSpPr txBox="1">
                <a:spLocks noChangeArrowheads="1"/>
              </p:cNvSpPr>
              <p:nvPr/>
            </p:nvSpPr>
            <p:spPr bwMode="auto">
              <a:xfrm>
                <a:off x="4195" y="2659"/>
                <a:ext cx="409" cy="28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400" b="1">
                    <a:solidFill>
                      <a:srgbClr val="FF0000"/>
                    </a:solidFill>
                  </a:rPr>
                  <a:t>1 </a:t>
                </a:r>
              </a:p>
            </p:txBody>
          </p:sp>
          <p:sp>
            <p:nvSpPr>
              <p:cNvPr id="14366" name="Text Box 39"/>
              <p:cNvSpPr txBox="1">
                <a:spLocks noChangeArrowheads="1"/>
              </p:cNvSpPr>
              <p:nvPr/>
            </p:nvSpPr>
            <p:spPr bwMode="auto">
              <a:xfrm>
                <a:off x="4195" y="2870"/>
                <a:ext cx="409" cy="28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400" b="1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14367" name="Text Box 40"/>
              <p:cNvSpPr txBox="1">
                <a:spLocks noChangeArrowheads="1"/>
              </p:cNvSpPr>
              <p:nvPr/>
            </p:nvSpPr>
            <p:spPr bwMode="auto">
              <a:xfrm>
                <a:off x="4195" y="2678"/>
                <a:ext cx="409" cy="28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400" b="1">
                    <a:solidFill>
                      <a:srgbClr val="FF0000"/>
                    </a:solidFill>
                  </a:rPr>
                  <a:t>__</a:t>
                </a:r>
              </a:p>
            </p:txBody>
          </p:sp>
        </p:grpSp>
        <p:sp>
          <p:nvSpPr>
            <p:cNvPr id="14364" name="Text Box 41"/>
            <p:cNvSpPr txBox="1">
              <a:spLocks noChangeArrowheads="1"/>
            </p:cNvSpPr>
            <p:nvPr/>
          </p:nvSpPr>
          <p:spPr bwMode="auto">
            <a:xfrm>
              <a:off x="1655" y="3550"/>
              <a:ext cx="318" cy="288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400" b="1">
                  <a:solidFill>
                    <a:srgbClr val="FF0000"/>
                  </a:solidFill>
                </a:rPr>
                <a:t>=  </a:t>
              </a:r>
            </a:p>
          </p:txBody>
        </p:sp>
      </p:grpSp>
      <p:sp>
        <p:nvSpPr>
          <p:cNvPr id="23594" name="Text Box 42"/>
          <p:cNvSpPr txBox="1">
            <a:spLocks noChangeArrowheads="1"/>
          </p:cNvSpPr>
          <p:nvPr/>
        </p:nvSpPr>
        <p:spPr bwMode="auto">
          <a:xfrm>
            <a:off x="5235575" y="2741613"/>
            <a:ext cx="863600" cy="4572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 dirty="0" smtClean="0">
                <a:solidFill>
                  <a:srgbClr val="FF0000"/>
                </a:solidFill>
              </a:rPr>
              <a:t>0,5</a:t>
            </a:r>
            <a:endParaRPr lang="hr-HR" altLang="sr-Latn-RS" sz="2400" b="1" dirty="0">
              <a:solidFill>
                <a:srgbClr val="FF0000"/>
              </a:solidFill>
            </a:endParaRPr>
          </a:p>
        </p:txBody>
      </p:sp>
      <p:sp>
        <p:nvSpPr>
          <p:cNvPr id="23595" name="Text Box 43"/>
          <p:cNvSpPr txBox="1">
            <a:spLocks noChangeArrowheads="1"/>
          </p:cNvSpPr>
          <p:nvPr/>
        </p:nvSpPr>
        <p:spPr bwMode="auto">
          <a:xfrm>
            <a:off x="3027363" y="3563938"/>
            <a:ext cx="2016125" cy="4572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>
                <a:solidFill>
                  <a:srgbClr val="FF0000"/>
                </a:solidFill>
              </a:rPr>
              <a:t> 25% =  </a:t>
            </a:r>
          </a:p>
        </p:txBody>
      </p:sp>
      <p:grpSp>
        <p:nvGrpSpPr>
          <p:cNvPr id="23596" name="Group 44"/>
          <p:cNvGrpSpPr>
            <a:grpSpLocks/>
          </p:cNvGrpSpPr>
          <p:nvPr/>
        </p:nvGrpSpPr>
        <p:grpSpPr bwMode="auto">
          <a:xfrm>
            <a:off x="4235450" y="3429000"/>
            <a:ext cx="1096963" cy="792163"/>
            <a:chOff x="1282" y="3466"/>
            <a:chExt cx="691" cy="499"/>
          </a:xfrm>
        </p:grpSpPr>
        <p:grpSp>
          <p:nvGrpSpPr>
            <p:cNvPr id="14358" name="Group 45"/>
            <p:cNvGrpSpPr>
              <a:grpSpLocks/>
            </p:cNvGrpSpPr>
            <p:nvPr/>
          </p:nvGrpSpPr>
          <p:grpSpPr bwMode="auto">
            <a:xfrm>
              <a:off x="1282" y="3466"/>
              <a:ext cx="409" cy="499"/>
              <a:chOff x="4195" y="2659"/>
              <a:chExt cx="409" cy="499"/>
            </a:xfrm>
          </p:grpSpPr>
          <p:sp>
            <p:nvSpPr>
              <p:cNvPr id="14360" name="Text Box 46"/>
              <p:cNvSpPr txBox="1">
                <a:spLocks noChangeArrowheads="1"/>
              </p:cNvSpPr>
              <p:nvPr/>
            </p:nvSpPr>
            <p:spPr bwMode="auto">
              <a:xfrm>
                <a:off x="4195" y="2659"/>
                <a:ext cx="409" cy="28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400" b="1">
                    <a:solidFill>
                      <a:srgbClr val="FF0000"/>
                    </a:solidFill>
                  </a:rPr>
                  <a:t>1 </a:t>
                </a:r>
              </a:p>
            </p:txBody>
          </p:sp>
          <p:sp>
            <p:nvSpPr>
              <p:cNvPr id="14361" name="Text Box 47"/>
              <p:cNvSpPr txBox="1">
                <a:spLocks noChangeArrowheads="1"/>
              </p:cNvSpPr>
              <p:nvPr/>
            </p:nvSpPr>
            <p:spPr bwMode="auto">
              <a:xfrm>
                <a:off x="4195" y="2870"/>
                <a:ext cx="409" cy="28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400" b="1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14362" name="Text Box 48"/>
              <p:cNvSpPr txBox="1">
                <a:spLocks noChangeArrowheads="1"/>
              </p:cNvSpPr>
              <p:nvPr/>
            </p:nvSpPr>
            <p:spPr bwMode="auto">
              <a:xfrm>
                <a:off x="4195" y="2678"/>
                <a:ext cx="409" cy="28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400" b="1">
                    <a:solidFill>
                      <a:srgbClr val="FF0000"/>
                    </a:solidFill>
                  </a:rPr>
                  <a:t>__</a:t>
                </a:r>
              </a:p>
            </p:txBody>
          </p:sp>
        </p:grpSp>
        <p:sp>
          <p:nvSpPr>
            <p:cNvPr id="14359" name="Text Box 49"/>
            <p:cNvSpPr txBox="1">
              <a:spLocks noChangeArrowheads="1"/>
            </p:cNvSpPr>
            <p:nvPr/>
          </p:nvSpPr>
          <p:spPr bwMode="auto">
            <a:xfrm>
              <a:off x="1655" y="3550"/>
              <a:ext cx="318" cy="288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400" b="1">
                  <a:solidFill>
                    <a:srgbClr val="FF0000"/>
                  </a:solidFill>
                </a:rPr>
                <a:t>=  </a:t>
              </a:r>
            </a:p>
          </p:txBody>
        </p:sp>
      </p:grpSp>
      <p:sp>
        <p:nvSpPr>
          <p:cNvPr id="23602" name="Text Box 50"/>
          <p:cNvSpPr txBox="1">
            <a:spLocks noChangeArrowheads="1"/>
          </p:cNvSpPr>
          <p:nvPr/>
        </p:nvSpPr>
        <p:spPr bwMode="auto">
          <a:xfrm>
            <a:off x="5187950" y="3562350"/>
            <a:ext cx="1039813" cy="4572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 dirty="0" smtClean="0">
                <a:solidFill>
                  <a:srgbClr val="FF0000"/>
                </a:solidFill>
              </a:rPr>
              <a:t>0,25</a:t>
            </a:r>
            <a:endParaRPr lang="hr-HR" altLang="sr-Latn-RS" sz="2400" b="1" dirty="0">
              <a:solidFill>
                <a:srgbClr val="FF0000"/>
              </a:solidFill>
            </a:endParaRPr>
          </a:p>
        </p:txBody>
      </p:sp>
      <p:sp>
        <p:nvSpPr>
          <p:cNvPr id="23603" name="Text Box 51"/>
          <p:cNvSpPr txBox="1">
            <a:spLocks noChangeArrowheads="1"/>
          </p:cNvSpPr>
          <p:nvPr/>
        </p:nvSpPr>
        <p:spPr bwMode="auto">
          <a:xfrm>
            <a:off x="3027363" y="4427538"/>
            <a:ext cx="2016125" cy="4572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>
                <a:solidFill>
                  <a:srgbClr val="FF0000"/>
                </a:solidFill>
              </a:rPr>
              <a:t> 75% =  </a:t>
            </a:r>
          </a:p>
        </p:txBody>
      </p:sp>
      <p:grpSp>
        <p:nvGrpSpPr>
          <p:cNvPr id="23604" name="Group 52"/>
          <p:cNvGrpSpPr>
            <a:grpSpLocks/>
          </p:cNvGrpSpPr>
          <p:nvPr/>
        </p:nvGrpSpPr>
        <p:grpSpPr bwMode="auto">
          <a:xfrm>
            <a:off x="4235450" y="4292600"/>
            <a:ext cx="1096963" cy="792163"/>
            <a:chOff x="1282" y="3466"/>
            <a:chExt cx="691" cy="499"/>
          </a:xfrm>
        </p:grpSpPr>
        <p:grpSp>
          <p:nvGrpSpPr>
            <p:cNvPr id="14353" name="Group 53"/>
            <p:cNvGrpSpPr>
              <a:grpSpLocks/>
            </p:cNvGrpSpPr>
            <p:nvPr/>
          </p:nvGrpSpPr>
          <p:grpSpPr bwMode="auto">
            <a:xfrm>
              <a:off x="1282" y="3466"/>
              <a:ext cx="409" cy="499"/>
              <a:chOff x="4195" y="2659"/>
              <a:chExt cx="409" cy="499"/>
            </a:xfrm>
          </p:grpSpPr>
          <p:sp>
            <p:nvSpPr>
              <p:cNvPr id="14355" name="Text Box 54"/>
              <p:cNvSpPr txBox="1">
                <a:spLocks noChangeArrowheads="1"/>
              </p:cNvSpPr>
              <p:nvPr/>
            </p:nvSpPr>
            <p:spPr bwMode="auto">
              <a:xfrm>
                <a:off x="4195" y="2659"/>
                <a:ext cx="409" cy="28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400" b="1">
                    <a:solidFill>
                      <a:srgbClr val="FF0000"/>
                    </a:solidFill>
                  </a:rPr>
                  <a:t>3 </a:t>
                </a:r>
              </a:p>
            </p:txBody>
          </p:sp>
          <p:sp>
            <p:nvSpPr>
              <p:cNvPr id="14356" name="Text Box 55"/>
              <p:cNvSpPr txBox="1">
                <a:spLocks noChangeArrowheads="1"/>
              </p:cNvSpPr>
              <p:nvPr/>
            </p:nvSpPr>
            <p:spPr bwMode="auto">
              <a:xfrm>
                <a:off x="4195" y="2870"/>
                <a:ext cx="409" cy="28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400" b="1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14357" name="Text Box 56"/>
              <p:cNvSpPr txBox="1">
                <a:spLocks noChangeArrowheads="1"/>
              </p:cNvSpPr>
              <p:nvPr/>
            </p:nvSpPr>
            <p:spPr bwMode="auto">
              <a:xfrm>
                <a:off x="4195" y="2678"/>
                <a:ext cx="409" cy="28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400" b="1">
                    <a:solidFill>
                      <a:srgbClr val="FF0000"/>
                    </a:solidFill>
                  </a:rPr>
                  <a:t>__</a:t>
                </a:r>
              </a:p>
            </p:txBody>
          </p:sp>
        </p:grpSp>
        <p:sp>
          <p:nvSpPr>
            <p:cNvPr id="14354" name="Text Box 57"/>
            <p:cNvSpPr txBox="1">
              <a:spLocks noChangeArrowheads="1"/>
            </p:cNvSpPr>
            <p:nvPr/>
          </p:nvSpPr>
          <p:spPr bwMode="auto">
            <a:xfrm>
              <a:off x="1655" y="3550"/>
              <a:ext cx="318" cy="288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400" b="1">
                  <a:solidFill>
                    <a:srgbClr val="FF0000"/>
                  </a:solidFill>
                </a:rPr>
                <a:t>=  </a:t>
              </a:r>
            </a:p>
          </p:txBody>
        </p:sp>
      </p:grpSp>
      <p:sp>
        <p:nvSpPr>
          <p:cNvPr id="23610" name="Text Box 58"/>
          <p:cNvSpPr txBox="1">
            <a:spLocks noChangeArrowheads="1"/>
          </p:cNvSpPr>
          <p:nvPr/>
        </p:nvSpPr>
        <p:spPr bwMode="auto">
          <a:xfrm>
            <a:off x="5187950" y="4425950"/>
            <a:ext cx="1039813" cy="4572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 dirty="0" smtClean="0">
                <a:solidFill>
                  <a:srgbClr val="FF0000"/>
                </a:solidFill>
              </a:rPr>
              <a:t>0,75</a:t>
            </a:r>
            <a:endParaRPr lang="hr-HR" altLang="sr-Latn-RS" sz="2400" b="1" dirty="0">
              <a:solidFill>
                <a:srgbClr val="FF0000"/>
              </a:solidFill>
            </a:endParaRPr>
          </a:p>
        </p:txBody>
      </p:sp>
      <p:sp>
        <p:nvSpPr>
          <p:cNvPr id="23612" name="Text Box 60"/>
          <p:cNvSpPr txBox="1">
            <a:spLocks noChangeArrowheads="1"/>
          </p:cNvSpPr>
          <p:nvPr/>
        </p:nvSpPr>
        <p:spPr bwMode="auto">
          <a:xfrm>
            <a:off x="684213" y="6056313"/>
            <a:ext cx="7920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3333FF"/>
                </a:solidFill>
              </a:rPr>
              <a:t>Ezeket az egyenlőségeket </a:t>
            </a:r>
            <a:r>
              <a:rPr lang="hr-HR" altLang="sr-Latn-RS" sz="2000" b="1" dirty="0" smtClean="0">
                <a:solidFill>
                  <a:srgbClr val="3333FF"/>
                </a:solidFill>
              </a:rPr>
              <a:t>írd a </a:t>
            </a:r>
            <a:r>
              <a:rPr lang="hr-HR" altLang="sr-Latn-RS" sz="2000" b="1" dirty="0" smtClean="0">
                <a:solidFill>
                  <a:srgbClr val="3333FF"/>
                </a:solidFill>
              </a:rPr>
              <a:t>füzetedbe</a:t>
            </a:r>
            <a:r>
              <a:rPr lang="hr-HR" altLang="sr-Latn-RS" sz="2000" b="1" dirty="0" smtClean="0">
                <a:solidFill>
                  <a:srgbClr val="3333FF"/>
                </a:solidFill>
              </a:rPr>
              <a:t>!</a:t>
            </a:r>
            <a:endParaRPr lang="hr-HR" altLang="sr-Latn-RS" sz="2000" b="1" dirty="0">
              <a:solidFill>
                <a:srgbClr val="3333FF"/>
              </a:solidFill>
            </a:endParaRPr>
          </a:p>
        </p:txBody>
      </p:sp>
      <p:sp>
        <p:nvSpPr>
          <p:cNvPr id="23613" name="Text Box 61"/>
          <p:cNvSpPr txBox="1">
            <a:spLocks noChangeArrowheads="1"/>
          </p:cNvSpPr>
          <p:nvPr/>
        </p:nvSpPr>
        <p:spPr bwMode="auto">
          <a:xfrm>
            <a:off x="4948238" y="2119313"/>
            <a:ext cx="971741" cy="36933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 dirty="0" smtClean="0">
                <a:solidFill>
                  <a:srgbClr val="FF0000"/>
                </a:solidFill>
              </a:rPr>
              <a:t>(egész)</a:t>
            </a:r>
            <a:endParaRPr lang="hr-HR" altLang="sr-Latn-RS" sz="1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23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1000"/>
                                        <p:tgtEl>
                                          <p:spTgt spid="23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1000"/>
                                        <p:tgtEl>
                                          <p:spTgt spid="23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1000"/>
                                        <p:tgtEl>
                                          <p:spTgt spid="23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1000"/>
                                        <p:tgtEl>
                                          <p:spTgt spid="23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1000"/>
                                        <p:tgtEl>
                                          <p:spTgt spid="23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1000"/>
                                        <p:tgtEl>
                                          <p:spTgt spid="23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1000"/>
                                        <p:tgtEl>
                                          <p:spTgt spid="23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1000"/>
                                        <p:tgtEl>
                                          <p:spTgt spid="2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1000"/>
                                        <p:tgtEl>
                                          <p:spTgt spid="2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1000"/>
                                        <p:tgtEl>
                                          <p:spTgt spid="23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1000"/>
                                        <p:tgtEl>
                                          <p:spTgt spid="23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3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3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611" grpId="0" animBg="1"/>
      <p:bldP spid="23577" grpId="0"/>
      <p:bldP spid="23578" grpId="0"/>
      <p:bldP spid="23594" grpId="0"/>
      <p:bldP spid="23595" grpId="0"/>
      <p:bldP spid="23602" grpId="0"/>
      <p:bldP spid="23603" grpId="0"/>
      <p:bldP spid="23610" grpId="0"/>
      <p:bldP spid="23612" grpId="0"/>
      <p:bldP spid="236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539750" y="638175"/>
            <a:ext cx="7920038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Az adott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mondatokban százalékokat emlegetnek. Mondd ezeket a mondtokat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hétköznapi nyelven!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24601" name="Line 25"/>
          <p:cNvSpPr>
            <a:spLocks noChangeShapeType="1"/>
          </p:cNvSpPr>
          <p:nvPr/>
        </p:nvSpPr>
        <p:spPr bwMode="auto">
          <a:xfrm>
            <a:off x="468313" y="1861905"/>
            <a:ext cx="82804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02" name="Line 26"/>
          <p:cNvSpPr>
            <a:spLocks noChangeShapeType="1"/>
          </p:cNvSpPr>
          <p:nvPr/>
        </p:nvSpPr>
        <p:spPr bwMode="auto">
          <a:xfrm>
            <a:off x="4643438" y="1501864"/>
            <a:ext cx="0" cy="466344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611188" y="2150830"/>
            <a:ext cx="3889375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Telhetetlen Tóbiás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megette a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bonbonok </a:t>
            </a:r>
            <a:r>
              <a:rPr lang="hr-HR" altLang="sr-Latn-RS" sz="2000" b="1" u="sng" dirty="0" smtClean="0">
                <a:solidFill>
                  <a:srgbClr val="000066"/>
                </a:solidFill>
              </a:rPr>
              <a:t>100%-át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.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4932363" y="2150830"/>
            <a:ext cx="3889375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Telhetetlen Tóbiás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megette az </a:t>
            </a:r>
            <a:r>
              <a:rPr lang="hr-HR" altLang="sr-Latn-RS" sz="2000" b="1" u="sng" dirty="0" smtClean="0">
                <a:solidFill>
                  <a:srgbClr val="000066"/>
                </a:solidFill>
              </a:rPr>
              <a:t>összes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bonbont.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24607" name="Line 31"/>
          <p:cNvSpPr>
            <a:spLocks noChangeShapeType="1"/>
          </p:cNvSpPr>
          <p:nvPr/>
        </p:nvSpPr>
        <p:spPr bwMode="auto">
          <a:xfrm>
            <a:off x="468313" y="3200629"/>
            <a:ext cx="82804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08" name="Text Box 32"/>
          <p:cNvSpPr txBox="1">
            <a:spLocks noChangeArrowheads="1"/>
          </p:cNvSpPr>
          <p:nvPr/>
        </p:nvSpPr>
        <p:spPr bwMode="auto">
          <a:xfrm>
            <a:off x="610617" y="3344645"/>
            <a:ext cx="3889375" cy="101566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Pazarl</a:t>
            </a:r>
            <a:r>
              <a:rPr lang="hu-HU" altLang="sr-Latn-RS" sz="2000" b="1" dirty="0" smtClean="0">
                <a:solidFill>
                  <a:srgbClr val="000066"/>
                </a:solidFill>
              </a:rPr>
              <a:t>ó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 Panni ahogy felvette a fizetését, elköltötte annak az </a:t>
            </a:r>
            <a:r>
              <a:rPr lang="hr-HR" altLang="sr-Latn-RS" sz="2000" b="1" u="sng" dirty="0" smtClean="0">
                <a:solidFill>
                  <a:srgbClr val="000066"/>
                </a:solidFill>
              </a:rPr>
              <a:t>50%-át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.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24610" name="Text Box 34"/>
          <p:cNvSpPr txBox="1">
            <a:spLocks noChangeArrowheads="1"/>
          </p:cNvSpPr>
          <p:nvPr/>
        </p:nvSpPr>
        <p:spPr bwMode="auto">
          <a:xfrm>
            <a:off x="5003800" y="3416653"/>
            <a:ext cx="3889375" cy="101566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Pazarló Panni ahogy felvette a fizetését, elköltötte annak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a </a:t>
            </a:r>
            <a:r>
              <a:rPr lang="hr-HR" altLang="sr-Latn-RS" sz="2000" b="1" u="sng" dirty="0" smtClean="0">
                <a:solidFill>
                  <a:srgbClr val="000066"/>
                </a:solidFill>
              </a:rPr>
              <a:t>felét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.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24611" name="Line 35"/>
          <p:cNvSpPr>
            <a:spLocks noChangeShapeType="1"/>
          </p:cNvSpPr>
          <p:nvPr/>
        </p:nvSpPr>
        <p:spPr bwMode="auto">
          <a:xfrm>
            <a:off x="468313" y="4496773"/>
            <a:ext cx="82804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12" name="Text Box 36"/>
          <p:cNvSpPr txBox="1">
            <a:spLocks noChangeArrowheads="1"/>
          </p:cNvSpPr>
          <p:nvPr/>
        </p:nvSpPr>
        <p:spPr bwMode="auto">
          <a:xfrm>
            <a:off x="611188" y="4642823"/>
            <a:ext cx="3889375" cy="1323439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Csintalan Csabi a macska zavarása közben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eltörte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az asztalon lévő tányérok </a:t>
            </a:r>
            <a:r>
              <a:rPr lang="hr-HR" altLang="sr-Latn-RS" sz="2000" b="1" u="sng" dirty="0" smtClean="0">
                <a:solidFill>
                  <a:srgbClr val="000066"/>
                </a:solidFill>
              </a:rPr>
              <a:t>25%-át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.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24613" name="Text Box 37"/>
          <p:cNvSpPr txBox="1">
            <a:spLocks noChangeArrowheads="1"/>
          </p:cNvSpPr>
          <p:nvPr/>
        </p:nvSpPr>
        <p:spPr bwMode="auto">
          <a:xfrm>
            <a:off x="5003800" y="4641235"/>
            <a:ext cx="3889375" cy="1323439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Csintalan Csabi a macska zavarása közben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eltörte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az asztalon lévő tányérok  </a:t>
            </a:r>
            <a:r>
              <a:rPr lang="hr-HR" altLang="sr-Latn-RS" sz="2000" b="1" u="sng" dirty="0" smtClean="0">
                <a:solidFill>
                  <a:srgbClr val="000066"/>
                </a:solidFill>
              </a:rPr>
              <a:t>negyedét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.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8" name="Text Box 27"/>
          <p:cNvSpPr txBox="1">
            <a:spLocks noChangeArrowheads="1"/>
          </p:cNvSpPr>
          <p:nvPr/>
        </p:nvSpPr>
        <p:spPr bwMode="auto">
          <a:xfrm>
            <a:off x="1116013" y="1429758"/>
            <a:ext cx="2232025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 smtClean="0">
                <a:solidFill>
                  <a:srgbClr val="000066"/>
                </a:solidFill>
              </a:rPr>
              <a:t>százalék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5435600" y="1429758"/>
            <a:ext cx="2664792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 smtClean="0">
                <a:solidFill>
                  <a:srgbClr val="000066"/>
                </a:solidFill>
              </a:rPr>
              <a:t>„hétköznapi nyelv"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20" name="Text Box 38"/>
          <p:cNvSpPr txBox="1">
            <a:spLocks noChangeArrowheads="1"/>
          </p:cNvSpPr>
          <p:nvPr/>
        </p:nvSpPr>
        <p:spPr bwMode="auto">
          <a:xfrm>
            <a:off x="684213" y="6345238"/>
            <a:ext cx="7920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 smtClean="0">
                <a:solidFill>
                  <a:srgbClr val="3333FF"/>
                </a:solidFill>
              </a:rPr>
              <a:t>A fenti táblázatból írj át legalább két példát a füzetedbe!</a:t>
            </a:r>
            <a:endParaRPr lang="hr-HR" altLang="sr-Latn-RS" sz="2000" b="1" dirty="0">
              <a:solidFill>
                <a:srgbClr val="3333FF"/>
              </a:solidFill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539750" y="188913"/>
            <a:ext cx="172878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u="sng" dirty="0">
                <a:solidFill>
                  <a:srgbClr val="000066"/>
                </a:solidFill>
              </a:rPr>
              <a:t>Primjeri</a:t>
            </a:r>
            <a:r>
              <a:rPr lang="hr-HR" altLang="sr-Latn-RS" sz="2000" b="1" dirty="0">
                <a:solidFill>
                  <a:srgbClr val="000066"/>
                </a:solidFill>
              </a:rPr>
              <a:t>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4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1000"/>
                                        <p:tgtEl>
                                          <p:spTgt spid="24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1000"/>
                                        <p:tgtEl>
                                          <p:spTgt spid="24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24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1000"/>
                                        <p:tgtEl>
                                          <p:spTgt spid="24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1000"/>
                                        <p:tgtEl>
                                          <p:spTgt spid="24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24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1000"/>
                                        <p:tgtEl>
                                          <p:spTgt spid="24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1000"/>
                                        <p:tgtEl>
                                          <p:spTgt spid="24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48148E-6 L -2.22222E-6 0.10764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6" grpId="0"/>
      <p:bldP spid="24586" grpId="1"/>
      <p:bldP spid="24601" grpId="0" animBg="1"/>
      <p:bldP spid="24602" grpId="0" animBg="1"/>
      <p:bldP spid="24605" grpId="0"/>
      <p:bldP spid="24606" grpId="0"/>
      <p:bldP spid="24607" grpId="0" animBg="1"/>
      <p:bldP spid="24608" grpId="0"/>
      <p:bldP spid="24610" grpId="0"/>
      <p:bldP spid="24611" grpId="0" animBg="1"/>
      <p:bldP spid="24612" grpId="0"/>
      <p:bldP spid="24613" grpId="0"/>
      <p:bldP spid="18" grpId="0"/>
      <p:bldP spid="19" grpId="0"/>
      <p:bldP spid="20" grpId="0"/>
      <p:bldP spid="20" grpId="1"/>
      <p:bldP spid="21" grpId="0"/>
      <p:bldP spid="21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863600" y="1484313"/>
            <a:ext cx="7740650" cy="1261884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200" b="1" dirty="0" smtClean="0">
                <a:solidFill>
                  <a:srgbClr val="000066"/>
                </a:solidFill>
              </a:rPr>
              <a:t>Ebben a prezentációban megismertétek a „leghíresebb" százalékokat:</a:t>
            </a:r>
            <a:endParaRPr lang="hr-HR" altLang="sr-Latn-RS" sz="2200" b="1" dirty="0">
              <a:solidFill>
                <a:srgbClr val="000066"/>
              </a:solidFill>
            </a:endParaRPr>
          </a:p>
          <a:p>
            <a:r>
              <a:rPr lang="hr-HR" altLang="sr-Latn-RS" sz="1000" b="1" dirty="0">
                <a:solidFill>
                  <a:srgbClr val="000066"/>
                </a:solidFill>
              </a:rPr>
              <a:t> </a:t>
            </a:r>
          </a:p>
          <a:p>
            <a:r>
              <a:rPr lang="hr-HR" altLang="sr-Latn-RS" sz="2200" b="1" dirty="0">
                <a:solidFill>
                  <a:srgbClr val="000066"/>
                </a:solidFill>
              </a:rPr>
              <a:t>a</a:t>
            </a:r>
            <a:r>
              <a:rPr lang="hr-HR" altLang="sr-Latn-RS" sz="2200" b="1" dirty="0" smtClean="0">
                <a:solidFill>
                  <a:srgbClr val="000066"/>
                </a:solidFill>
              </a:rPr>
              <a:t> 100%-ot, az </a:t>
            </a:r>
            <a:r>
              <a:rPr lang="hr-HR" altLang="sr-Latn-RS" sz="2200" b="1" dirty="0">
                <a:solidFill>
                  <a:srgbClr val="000066"/>
                </a:solidFill>
              </a:rPr>
              <a:t>50</a:t>
            </a:r>
            <a:r>
              <a:rPr lang="hr-HR" altLang="sr-Latn-RS" sz="2200" b="1" dirty="0" smtClean="0">
                <a:solidFill>
                  <a:srgbClr val="000066"/>
                </a:solidFill>
              </a:rPr>
              <a:t>%-ot, a </a:t>
            </a:r>
            <a:r>
              <a:rPr lang="hr-HR" altLang="sr-Latn-RS" sz="2200" b="1" dirty="0">
                <a:solidFill>
                  <a:srgbClr val="000066"/>
                </a:solidFill>
              </a:rPr>
              <a:t>25</a:t>
            </a:r>
            <a:r>
              <a:rPr lang="hr-HR" altLang="sr-Latn-RS" sz="2200" b="1" dirty="0" smtClean="0">
                <a:solidFill>
                  <a:srgbClr val="000066"/>
                </a:solidFill>
              </a:rPr>
              <a:t>%-ot és a </a:t>
            </a:r>
            <a:r>
              <a:rPr lang="hr-HR" altLang="sr-Latn-RS" sz="2200" b="1" dirty="0">
                <a:solidFill>
                  <a:srgbClr val="000066"/>
                </a:solidFill>
              </a:rPr>
              <a:t>75</a:t>
            </a:r>
            <a:r>
              <a:rPr lang="hr-HR" altLang="sr-Latn-RS" sz="2200" b="1" dirty="0" smtClean="0">
                <a:solidFill>
                  <a:srgbClr val="000066"/>
                </a:solidFill>
              </a:rPr>
              <a:t>%-ot.</a:t>
            </a:r>
            <a:endParaRPr lang="hr-HR" altLang="sr-Latn-RS" sz="2200" b="1" dirty="0">
              <a:solidFill>
                <a:srgbClr val="000066"/>
              </a:solidFill>
            </a:endParaRP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900113" y="3027040"/>
            <a:ext cx="7056437" cy="769441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200" b="1" dirty="0" smtClean="0">
                <a:solidFill>
                  <a:srgbClr val="000066"/>
                </a:solidFill>
              </a:rPr>
              <a:t>A következő prezentációban a többi százalékkal is megismerkedtek...</a:t>
            </a:r>
            <a:endParaRPr lang="hr-HR" altLang="sr-Latn-RS" sz="2200" b="1" dirty="0">
              <a:solidFill>
                <a:srgbClr val="000066"/>
              </a:solidFill>
            </a:endParaRPr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973138" y="4316413"/>
            <a:ext cx="7920037" cy="769441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200" b="1" dirty="0" smtClean="0">
                <a:solidFill>
                  <a:srgbClr val="000066"/>
                </a:solidFill>
              </a:rPr>
              <a:t>Remélem nem volt túl nehéz, és meg tudjátok oldani a házi feladatot...</a:t>
            </a:r>
            <a:endParaRPr lang="hr-HR" altLang="sr-Latn-RS" sz="2200" b="1" dirty="0">
              <a:solidFill>
                <a:srgbClr val="000066"/>
              </a:solidFill>
            </a:endParaRPr>
          </a:p>
        </p:txBody>
      </p:sp>
      <p:grpSp>
        <p:nvGrpSpPr>
          <p:cNvPr id="18" name="Group 23"/>
          <p:cNvGrpSpPr>
            <a:grpSpLocks/>
          </p:cNvGrpSpPr>
          <p:nvPr/>
        </p:nvGrpSpPr>
        <p:grpSpPr bwMode="auto">
          <a:xfrm>
            <a:off x="-36513" y="122238"/>
            <a:ext cx="8929688" cy="6402387"/>
            <a:chOff x="-23" y="77"/>
            <a:chExt cx="5625" cy="4033"/>
          </a:xfrm>
        </p:grpSpPr>
        <p:sp>
          <p:nvSpPr>
            <p:cNvPr id="16390" name="Text Box 8"/>
            <p:cNvSpPr txBox="1">
              <a:spLocks noChangeArrowheads="1"/>
            </p:cNvSpPr>
            <p:nvPr/>
          </p:nvSpPr>
          <p:spPr bwMode="auto">
            <a:xfrm>
              <a:off x="5012" y="255"/>
              <a:ext cx="408" cy="269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/>
              <a:r>
                <a:rPr lang="hr-HR" altLang="sr-Latn-RS" sz="2200" b="1">
                  <a:solidFill>
                    <a:srgbClr val="FF0066"/>
                  </a:solidFill>
                </a:rPr>
                <a:t>%</a:t>
              </a:r>
            </a:p>
          </p:txBody>
        </p:sp>
        <p:sp>
          <p:nvSpPr>
            <p:cNvPr id="16391" name="Text Box 9"/>
            <p:cNvSpPr txBox="1">
              <a:spLocks noChangeArrowheads="1"/>
            </p:cNvSpPr>
            <p:nvPr/>
          </p:nvSpPr>
          <p:spPr bwMode="auto">
            <a:xfrm>
              <a:off x="4558" y="3521"/>
              <a:ext cx="408" cy="269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/>
              <a:r>
                <a:rPr lang="hr-HR" altLang="sr-Latn-RS" sz="2200" b="1">
                  <a:solidFill>
                    <a:srgbClr val="336600"/>
                  </a:solidFill>
                </a:rPr>
                <a:t>%</a:t>
              </a:r>
            </a:p>
          </p:txBody>
        </p:sp>
        <p:sp>
          <p:nvSpPr>
            <p:cNvPr id="16392" name="Text Box 10"/>
            <p:cNvSpPr txBox="1">
              <a:spLocks noChangeArrowheads="1"/>
            </p:cNvSpPr>
            <p:nvPr/>
          </p:nvSpPr>
          <p:spPr bwMode="auto">
            <a:xfrm>
              <a:off x="340" y="3566"/>
              <a:ext cx="408" cy="269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/>
              <a:r>
                <a:rPr lang="hr-HR" altLang="sr-Latn-RS" sz="2200" b="1">
                  <a:solidFill>
                    <a:srgbClr val="9900CC"/>
                  </a:solidFill>
                </a:rPr>
                <a:t>%</a:t>
              </a:r>
            </a:p>
          </p:txBody>
        </p:sp>
        <p:sp>
          <p:nvSpPr>
            <p:cNvPr id="16393" name="Text Box 11"/>
            <p:cNvSpPr txBox="1">
              <a:spLocks noChangeArrowheads="1"/>
            </p:cNvSpPr>
            <p:nvPr/>
          </p:nvSpPr>
          <p:spPr bwMode="auto">
            <a:xfrm>
              <a:off x="5194" y="1661"/>
              <a:ext cx="408" cy="269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/>
              <a:r>
                <a:rPr lang="hr-HR" altLang="sr-Latn-RS" sz="2200" b="1">
                  <a:solidFill>
                    <a:srgbClr val="FFFF00"/>
                  </a:solidFill>
                </a:rPr>
                <a:t>%</a:t>
              </a:r>
            </a:p>
          </p:txBody>
        </p:sp>
        <p:sp>
          <p:nvSpPr>
            <p:cNvPr id="16394" name="Text Box 12"/>
            <p:cNvSpPr txBox="1">
              <a:spLocks noChangeArrowheads="1"/>
            </p:cNvSpPr>
            <p:nvPr/>
          </p:nvSpPr>
          <p:spPr bwMode="auto">
            <a:xfrm>
              <a:off x="2699" y="77"/>
              <a:ext cx="408" cy="269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/>
              <a:r>
                <a:rPr lang="hr-HR" altLang="sr-Latn-RS" sz="2200" b="1">
                  <a:solidFill>
                    <a:srgbClr val="FF9933"/>
                  </a:solidFill>
                </a:rPr>
                <a:t>%</a:t>
              </a:r>
            </a:p>
          </p:txBody>
        </p:sp>
        <p:sp>
          <p:nvSpPr>
            <p:cNvPr id="16395" name="Text Box 13"/>
            <p:cNvSpPr txBox="1">
              <a:spLocks noChangeArrowheads="1"/>
            </p:cNvSpPr>
            <p:nvPr/>
          </p:nvSpPr>
          <p:spPr bwMode="auto">
            <a:xfrm>
              <a:off x="5193" y="2704"/>
              <a:ext cx="408" cy="269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/>
              <a:r>
                <a:rPr lang="hr-HR" altLang="sr-Latn-RS" sz="2200" b="1">
                  <a:solidFill>
                    <a:srgbClr val="0066FF"/>
                  </a:solidFill>
                </a:rPr>
                <a:t>%</a:t>
              </a:r>
            </a:p>
          </p:txBody>
        </p:sp>
        <p:sp>
          <p:nvSpPr>
            <p:cNvPr id="16396" name="Text Box 14"/>
            <p:cNvSpPr txBox="1">
              <a:spLocks noChangeArrowheads="1"/>
            </p:cNvSpPr>
            <p:nvPr/>
          </p:nvSpPr>
          <p:spPr bwMode="auto">
            <a:xfrm>
              <a:off x="0" y="2432"/>
              <a:ext cx="408" cy="269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/>
              <a:r>
                <a:rPr lang="hr-HR" altLang="sr-Latn-RS" sz="2200" b="1">
                  <a:solidFill>
                    <a:srgbClr val="FF0000"/>
                  </a:solidFill>
                </a:rPr>
                <a:t>%</a:t>
              </a:r>
            </a:p>
          </p:txBody>
        </p:sp>
        <p:sp>
          <p:nvSpPr>
            <p:cNvPr id="16397" name="Text Box 15"/>
            <p:cNvSpPr txBox="1">
              <a:spLocks noChangeArrowheads="1"/>
            </p:cNvSpPr>
            <p:nvPr/>
          </p:nvSpPr>
          <p:spPr bwMode="auto">
            <a:xfrm>
              <a:off x="657" y="164"/>
              <a:ext cx="408" cy="269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/>
              <a:r>
                <a:rPr lang="hr-HR" altLang="sr-Latn-RS" sz="2200" b="1">
                  <a:solidFill>
                    <a:srgbClr val="00CC00"/>
                  </a:solidFill>
                </a:rPr>
                <a:t>%</a:t>
              </a:r>
            </a:p>
          </p:txBody>
        </p:sp>
        <p:sp>
          <p:nvSpPr>
            <p:cNvPr id="16398" name="Text Box 16"/>
            <p:cNvSpPr txBox="1">
              <a:spLocks noChangeArrowheads="1"/>
            </p:cNvSpPr>
            <p:nvPr/>
          </p:nvSpPr>
          <p:spPr bwMode="auto">
            <a:xfrm>
              <a:off x="2517" y="3841"/>
              <a:ext cx="408" cy="269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/>
              <a:r>
                <a:rPr lang="hr-HR" altLang="sr-Latn-RS" sz="2200" b="1">
                  <a:solidFill>
                    <a:srgbClr val="FF0066"/>
                  </a:solidFill>
                </a:rPr>
                <a:t>%</a:t>
              </a:r>
            </a:p>
          </p:txBody>
        </p:sp>
        <p:sp>
          <p:nvSpPr>
            <p:cNvPr id="16399" name="Text Box 17"/>
            <p:cNvSpPr txBox="1">
              <a:spLocks noChangeArrowheads="1"/>
            </p:cNvSpPr>
            <p:nvPr/>
          </p:nvSpPr>
          <p:spPr bwMode="auto">
            <a:xfrm>
              <a:off x="-23" y="1344"/>
              <a:ext cx="408" cy="269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/>
              <a:r>
                <a:rPr lang="hr-HR" altLang="sr-Latn-RS" sz="2200" b="1">
                  <a:solidFill>
                    <a:srgbClr val="FFCC00"/>
                  </a:solidFill>
                </a:rPr>
                <a:t>%</a:t>
              </a:r>
            </a:p>
          </p:txBody>
        </p:sp>
        <p:pic>
          <p:nvPicPr>
            <p:cNvPr id="16400" name="Picture 22" descr="smajlic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5" y="2449"/>
              <a:ext cx="210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34624410"/>
      </p:ext>
    </p:extLst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1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4" grpId="0"/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971600" y="224644"/>
            <a:ext cx="7560840" cy="65167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7136" y="1196752"/>
            <a:ext cx="6805264" cy="2808312"/>
          </a:xfrm>
        </p:spPr>
        <p:txBody>
          <a:bodyPr/>
          <a:lstStyle/>
          <a:p>
            <a:pPr marL="0" indent="0" algn="ctr">
              <a:buNone/>
            </a:pPr>
            <a:r>
              <a:rPr lang="hu-HU" sz="2400">
                <a:effectLst/>
              </a:rPr>
              <a:t>Tilos ezen oktatási anyag átdolgozása, amennyiben nyilvános előadáson, </a:t>
            </a:r>
            <a:r>
              <a:rPr lang="hu-HU" sz="2400" smtClean="0">
                <a:effectLst/>
              </a:rPr>
              <a:t/>
            </a:r>
            <a:br>
              <a:rPr lang="hu-HU" sz="2400" smtClean="0">
                <a:effectLst/>
              </a:rPr>
            </a:br>
            <a:r>
              <a:rPr lang="hu-HU" sz="2400" smtClean="0">
                <a:effectLst/>
              </a:rPr>
              <a:t>vagy</a:t>
            </a:r>
            <a:r>
              <a:rPr lang="hu-HU" sz="2400">
                <a:effectLst/>
              </a:rPr>
              <a:t>  más formában jelenítik meg.</a:t>
            </a:r>
            <a:endParaRPr lang="hu-HU" sz="2400" smtClean="0">
              <a:effectLst/>
            </a:endParaRPr>
          </a:p>
          <a:p>
            <a:pPr algn="ctr"/>
            <a:endParaRPr lang="hu-HU" sz="2400">
              <a:effectLst/>
            </a:endParaRPr>
          </a:p>
          <a:p>
            <a:pPr marL="0" indent="0" algn="ctr">
              <a:buNone/>
            </a:pPr>
            <a:r>
              <a:rPr lang="hu-HU" sz="2400">
                <a:effectLst/>
              </a:rPr>
              <a:t>Iskolai foglalkozás keretében tetszőleges módosításokat bátran végezhetnek rajta.</a:t>
            </a:r>
            <a:r>
              <a:rPr lang="hu-HU" sz="2400"/>
              <a:t> 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835696" y="4365104"/>
            <a:ext cx="5832648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lang="hr-HR" altLang="sr-Latn-R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Antonija Horvatek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lang="hu-H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Horvátország</a:t>
            </a:r>
            <a:endParaRPr lang="hr-HR" altLang="sr-Latn-R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</a:rPr>
              <a:t>Matematika na dlanu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http://www.antonija-horvatek.from.hr/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586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16016" y="404664"/>
            <a:ext cx="4104456" cy="5976664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51520" y="404664"/>
            <a:ext cx="4104456" cy="5976664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0" y="548680"/>
            <a:ext cx="4248472" cy="60486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r-Latn-RS" sz="2400" b="1" dirty="0" smtClean="0"/>
              <a:t>Rađeno</a:t>
            </a:r>
            <a:r>
              <a:rPr lang="vi-VN" sz="2400" b="1" dirty="0" smtClean="0"/>
              <a:t> </a:t>
            </a:r>
            <a:endParaRPr lang="hu-HU" sz="2400" b="1" dirty="0" smtClean="0"/>
          </a:p>
          <a:p>
            <a:pPr algn="ctr">
              <a:buNone/>
            </a:pPr>
            <a:r>
              <a:rPr lang="sr-Latn-RS" sz="2400" b="1" dirty="0"/>
              <a:t>u</a:t>
            </a:r>
            <a:r>
              <a:rPr lang="sr-Latn-RS" sz="2400" b="1" dirty="0" smtClean="0"/>
              <a:t>z dozvolu i prema Power Point prezentaciji</a:t>
            </a:r>
            <a:r>
              <a:rPr lang="vi-VN" sz="2400" b="1" dirty="0" smtClean="0"/>
              <a:t> </a:t>
            </a:r>
            <a:endParaRPr lang="hu-HU" sz="2400" b="1" dirty="0" smtClean="0"/>
          </a:p>
          <a:p>
            <a:pPr algn="ctr">
              <a:buNone/>
            </a:pPr>
            <a:r>
              <a:rPr lang="hr-HR" altLang="sr-Latn-RS" sz="2800" b="1" dirty="0" smtClean="0">
                <a:solidFill>
                  <a:srgbClr val="FFFF00"/>
                </a:solidFill>
                <a:latin typeface="Monotype Corsiva" pitchFamily="66" charset="0"/>
              </a:rPr>
              <a:t>Antonije Horvatek</a:t>
            </a:r>
            <a:endParaRPr lang="vi-VN" sz="2800" dirty="0" smtClean="0"/>
          </a:p>
          <a:p>
            <a:pPr algn="ctr">
              <a:buNone/>
            </a:pPr>
            <a:r>
              <a:rPr lang="sr-Latn-RS" sz="2400" b="1" dirty="0" smtClean="0"/>
              <a:t>Matematika na dlanu</a:t>
            </a:r>
            <a:endParaRPr lang="vi-VN" sz="2400" dirty="0" smtClean="0"/>
          </a:p>
          <a:p>
            <a:pPr algn="ctr">
              <a:buNone/>
            </a:pPr>
            <a:r>
              <a:rPr lang="vi-VN" sz="2200" b="1" dirty="0" smtClean="0">
                <a:hlinkClick r:id="rId3"/>
              </a:rPr>
              <a:t>http://www.antonija-horvatek.from.hr/</a:t>
            </a:r>
            <a:endParaRPr lang="vi-VN" sz="2200" dirty="0" smtClean="0"/>
          </a:p>
          <a:p>
            <a:pPr>
              <a:buNone/>
            </a:pPr>
            <a:endParaRPr lang="vi-VN" sz="2200" dirty="0" smtClean="0"/>
          </a:p>
          <a:p>
            <a:pPr algn="ctr">
              <a:buNone/>
            </a:pPr>
            <a:r>
              <a:rPr lang="sr-Latn-RS" sz="2400" b="1" dirty="0" smtClean="0"/>
              <a:t>Prevela na mađarski i uredila</a:t>
            </a:r>
            <a:r>
              <a:rPr lang="vi-VN" sz="2400" b="1" dirty="0" smtClean="0"/>
              <a:t>:</a:t>
            </a:r>
            <a:endParaRPr lang="vi-VN" sz="2400" dirty="0" smtClean="0"/>
          </a:p>
          <a:p>
            <a:pPr algn="ctr">
              <a:buNone/>
            </a:pPr>
            <a:r>
              <a:rPr lang="hu-HU" sz="2400" b="1" dirty="0" smtClean="0"/>
              <a:t>Irena </a:t>
            </a:r>
            <a:r>
              <a:rPr lang="hu-HU" sz="2400" b="1" kern="0" dirty="0"/>
              <a:t>Mezei-Belovai</a:t>
            </a:r>
            <a:endParaRPr lang="hu-HU" sz="2400" b="1" dirty="0" smtClean="0"/>
          </a:p>
          <a:p>
            <a:pPr algn="ctr">
              <a:buNone/>
            </a:pPr>
            <a:r>
              <a:rPr lang="hu-HU" sz="2400" b="1" dirty="0" smtClean="0"/>
              <a:t>U Zrenjaninu, 17.03.2017</a:t>
            </a:r>
            <a:endParaRPr lang="hu-HU" sz="2400" b="1" dirty="0" smtClean="0"/>
          </a:p>
          <a:p>
            <a:pPr algn="ctr">
              <a:buNone/>
            </a:pPr>
            <a:r>
              <a:rPr lang="hu-HU" sz="2400" b="1" dirty="0" smtClean="0"/>
              <a:t>Objavljeno: </a:t>
            </a:r>
          </a:p>
          <a:p>
            <a:pPr algn="ctr">
              <a:buNone/>
            </a:pPr>
            <a:r>
              <a:rPr lang="hu-HU" sz="2400" b="1" dirty="0"/>
              <a:t>s</a:t>
            </a:r>
            <a:r>
              <a:rPr lang="hu-HU" sz="2400" b="1" dirty="0" smtClean="0"/>
              <a:t>vibanj 2020.</a:t>
            </a:r>
            <a:endParaRPr lang="en-US" sz="24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07504" y="476672"/>
            <a:ext cx="4248472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Készült</a:t>
            </a:r>
            <a:r>
              <a:rPr kumimoji="0" lang="vi-V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  </a:t>
            </a:r>
            <a:endParaRPr kumimoji="0" lang="hu-HU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lang="hr-HR" altLang="sr-Latn-RS" sz="2800" b="1" dirty="0" smtClean="0">
                <a:solidFill>
                  <a:srgbClr val="FFFF00"/>
                </a:solidFill>
                <a:latin typeface="Monotype Corsiva" pitchFamily="66" charset="0"/>
              </a:rPr>
              <a:t>Antonija Horvatek</a:t>
            </a:r>
          </a:p>
          <a:p>
            <a:pPr marL="342900" lvl="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 engedélyével,</a:t>
            </a:r>
            <a:r>
              <a:rPr kumimoji="0" lang="hu-HU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 </a:t>
            </a:r>
            <a:r>
              <a:rPr kumimoji="0" lang="hu-HU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a Power Point </a:t>
            </a:r>
            <a:r>
              <a:rPr lang="hu-HU" sz="2400" b="1" kern="0" dirty="0" smtClean="0">
                <a:latin typeface="+mn-lt"/>
              </a:rPr>
              <a:t>prezentációja </a:t>
            </a:r>
            <a:r>
              <a:rPr lang="hu-HU" sz="2400" b="1" kern="0" dirty="0" smtClean="0">
                <a:latin typeface="+mn-lt"/>
              </a:rPr>
              <a:t>alapján.</a:t>
            </a:r>
            <a:endParaRPr kumimoji="0" lang="vi-V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Matematika na dlanu</a:t>
            </a:r>
            <a:endParaRPr kumimoji="0" lang="vi-V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hlinkClick r:id="rId3"/>
              </a:rPr>
              <a:t>http://www.antonija-horvatek.from.hr/</a:t>
            </a:r>
            <a:endParaRPr kumimoji="0" lang="vi-VN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Magyarra</a:t>
            </a:r>
            <a:r>
              <a:rPr kumimoji="0" lang="hu-HU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 fordította és szerkesztette</a:t>
            </a:r>
            <a:r>
              <a:rPr kumimoji="0" lang="vi-V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:</a:t>
            </a:r>
            <a:endParaRPr kumimoji="0" lang="vi-V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Mezei-Belovai </a:t>
            </a: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Irén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Nagybecskerek, </a:t>
            </a: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2017.03.17.</a:t>
            </a:r>
            <a:endParaRPr kumimoji="0" lang="hu-HU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Közzétéve: 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2020</a:t>
            </a:r>
            <a:r>
              <a:rPr lang="hu-HU" sz="2400" b="1" kern="0" dirty="0" smtClean="0">
                <a:latin typeface="+mn-lt"/>
              </a:rPr>
              <a:t> májusában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7522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539750" y="787351"/>
            <a:ext cx="4576894" cy="769441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sr-Latn-RS" sz="2200" b="1" dirty="0" smtClean="0">
                <a:solidFill>
                  <a:srgbClr val="000066"/>
                </a:solidFill>
              </a:rPr>
              <a:t>Mikor beszélünk százalékokról? </a:t>
            </a:r>
            <a:br>
              <a:rPr lang="hu-HU" altLang="sr-Latn-RS" sz="2200" b="1" dirty="0" smtClean="0">
                <a:solidFill>
                  <a:srgbClr val="000066"/>
                </a:solidFill>
              </a:rPr>
            </a:br>
            <a:r>
              <a:rPr lang="hu-HU" altLang="sr-Latn-RS" sz="2200" b="1" dirty="0" smtClean="0">
                <a:solidFill>
                  <a:srgbClr val="000066"/>
                </a:solidFill>
              </a:rPr>
              <a:t>Mondjatok példát!</a:t>
            </a:r>
            <a:endParaRPr lang="hr-HR" altLang="sr-Latn-RS" sz="2200" b="1" dirty="0">
              <a:solidFill>
                <a:srgbClr val="000066"/>
              </a:solidFill>
            </a:endParaRP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539750" y="3595663"/>
            <a:ext cx="8064500" cy="769441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200" b="1" dirty="0" smtClean="0">
                <a:solidFill>
                  <a:srgbClr val="000066"/>
                </a:solidFill>
              </a:rPr>
              <a:t>A százalészámítást néha gyorsan, fejből is ki tudjuk számítani, feltéve, ha értjük a százalék fogalmát.</a:t>
            </a:r>
            <a:endParaRPr lang="hr-HR" altLang="sr-Latn-RS" sz="2200" b="1" dirty="0">
              <a:solidFill>
                <a:srgbClr val="000066"/>
              </a:solidFill>
            </a:endParaRP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539750" y="4873625"/>
            <a:ext cx="8064500" cy="42703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200" b="1" dirty="0" smtClean="0">
                <a:solidFill>
                  <a:srgbClr val="000066"/>
                </a:solidFill>
              </a:rPr>
              <a:t>Most ilyen példák következnek.</a:t>
            </a:r>
            <a:endParaRPr lang="hr-HR" altLang="sr-Latn-RS" sz="2200" b="1" dirty="0">
              <a:solidFill>
                <a:srgbClr val="000066"/>
              </a:solidFill>
            </a:endParaRP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539750" y="1849835"/>
            <a:ext cx="2520082" cy="42703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200" b="1" dirty="0" smtClean="0">
                <a:solidFill>
                  <a:srgbClr val="000066"/>
                </a:solidFill>
              </a:rPr>
              <a:t>A százalék jele:</a:t>
            </a:r>
            <a:endParaRPr lang="hr-HR" altLang="sr-Latn-RS" sz="2200" b="1" dirty="0">
              <a:solidFill>
                <a:srgbClr val="000066"/>
              </a:solidFill>
            </a:endParaRP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2843808" y="1844824"/>
            <a:ext cx="647700" cy="48895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600" b="1" dirty="0">
                <a:solidFill>
                  <a:srgbClr val="000066"/>
                </a:solidFill>
              </a:rPr>
              <a:t>%</a:t>
            </a: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7956550" y="404813"/>
            <a:ext cx="647700" cy="42703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200" b="1">
                <a:solidFill>
                  <a:srgbClr val="FF0066"/>
                </a:solidFill>
              </a:rPr>
              <a:t>%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7235825" y="5589588"/>
            <a:ext cx="647700" cy="42703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200" b="1">
                <a:solidFill>
                  <a:srgbClr val="336600"/>
                </a:solidFill>
              </a:rPr>
              <a:t>%</a:t>
            </a: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539750" y="5661025"/>
            <a:ext cx="647700" cy="42703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200" b="1">
                <a:solidFill>
                  <a:srgbClr val="9900CC"/>
                </a:solidFill>
              </a:rPr>
              <a:t>%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8245475" y="2636838"/>
            <a:ext cx="647700" cy="42703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200" b="1">
                <a:solidFill>
                  <a:srgbClr val="FFFF00"/>
                </a:solidFill>
              </a:rPr>
              <a:t>%</a:t>
            </a: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4284663" y="122238"/>
            <a:ext cx="647700" cy="42703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200" b="1">
                <a:solidFill>
                  <a:srgbClr val="FF9933"/>
                </a:solidFill>
              </a:rPr>
              <a:t>%</a:t>
            </a: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8243888" y="4292600"/>
            <a:ext cx="647700" cy="42703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200" b="1">
                <a:solidFill>
                  <a:srgbClr val="0066FF"/>
                </a:solidFill>
              </a:rPr>
              <a:t>%</a:t>
            </a: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0" y="3860800"/>
            <a:ext cx="647700" cy="42703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200" b="1">
                <a:solidFill>
                  <a:srgbClr val="FF0000"/>
                </a:solidFill>
              </a:rPr>
              <a:t>%</a:t>
            </a:r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1042988" y="260350"/>
            <a:ext cx="647700" cy="42703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200" b="1">
                <a:solidFill>
                  <a:srgbClr val="00CC00"/>
                </a:solidFill>
              </a:rPr>
              <a:t>%</a:t>
            </a:r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3995738" y="6097588"/>
            <a:ext cx="647700" cy="42703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200" b="1">
                <a:solidFill>
                  <a:srgbClr val="FF0066"/>
                </a:solidFill>
              </a:rPr>
              <a:t>%</a:t>
            </a:r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-36513" y="2133600"/>
            <a:ext cx="647701" cy="42703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200" b="1">
                <a:solidFill>
                  <a:srgbClr val="FFCC00"/>
                </a:solidFill>
              </a:rPr>
              <a:t>%</a:t>
            </a:r>
          </a:p>
        </p:txBody>
      </p:sp>
      <p:sp>
        <p:nvSpPr>
          <p:cNvPr id="4124" name="Text Box 28"/>
          <p:cNvSpPr txBox="1">
            <a:spLocks noChangeArrowheads="1"/>
          </p:cNvSpPr>
          <p:nvPr/>
        </p:nvSpPr>
        <p:spPr bwMode="auto">
          <a:xfrm>
            <a:off x="539749" y="2709168"/>
            <a:ext cx="5400403" cy="43088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200" b="1" dirty="0" smtClean="0">
                <a:solidFill>
                  <a:srgbClr val="000066"/>
                </a:solidFill>
              </a:rPr>
              <a:t>Hogy mondanád szavakkal </a:t>
            </a:r>
            <a:r>
              <a:rPr lang="hr-HR" altLang="sr-Latn-RS" sz="2200" b="1" dirty="0" smtClean="0">
                <a:solidFill>
                  <a:srgbClr val="FF0000"/>
                </a:solidFill>
              </a:rPr>
              <a:t>20% </a:t>
            </a:r>
            <a:r>
              <a:rPr lang="hu-HU" altLang="sr-Latn-RS" sz="2200" b="1" dirty="0" smtClean="0">
                <a:solidFill>
                  <a:srgbClr val="000066"/>
                </a:solidFill>
              </a:rPr>
              <a:t>?</a:t>
            </a:r>
            <a:endParaRPr lang="hr-HR" altLang="sr-Latn-RS" sz="2200" b="1" dirty="0">
              <a:solidFill>
                <a:srgbClr val="000066"/>
              </a:solidFill>
            </a:endParaRPr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5436096" y="2713931"/>
            <a:ext cx="2232248" cy="43088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200" b="1" dirty="0" smtClean="0">
                <a:solidFill>
                  <a:srgbClr val="FF0000"/>
                </a:solidFill>
              </a:rPr>
              <a:t>Húsz százalék.</a:t>
            </a:r>
            <a:endParaRPr lang="hr-HR" altLang="sr-Latn-RS" sz="2200" b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10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2" dur="10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7" dur="1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10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8" grpId="0"/>
      <p:bldP spid="4110" grpId="0"/>
      <p:bldP spid="4111" grpId="0"/>
      <p:bldP spid="4112" grpId="0"/>
      <p:bldP spid="4113" grpId="0"/>
      <p:bldP spid="4114" grpId="0"/>
      <p:bldP spid="4115" grpId="0"/>
      <p:bldP spid="4116" grpId="0"/>
      <p:bldP spid="4117" grpId="0"/>
      <p:bldP spid="4118" grpId="0"/>
      <p:bldP spid="4119" grpId="0"/>
      <p:bldP spid="4120" grpId="0"/>
      <p:bldP spid="4121" grpId="0"/>
      <p:bldP spid="4122" grpId="0"/>
      <p:bldP spid="4123" grpId="0"/>
      <p:bldP spid="4124" grpId="0"/>
      <p:bldP spid="41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65400"/>
            <a:ext cx="7772400" cy="1470025"/>
          </a:xfrm>
          <a:effectLst>
            <a:outerShdw dist="35921" dir="2700000" algn="ctr" rotWithShape="0">
              <a:srgbClr val="9999FF">
                <a:alpha val="50000"/>
              </a:srgbClr>
            </a:outerShdw>
          </a:effectLst>
        </p:spPr>
        <p:txBody>
          <a:bodyPr>
            <a:normAutofit fontScale="90000"/>
          </a:bodyPr>
          <a:lstStyle/>
          <a:p>
            <a:pPr eaLnBrk="1" hangingPunct="1"/>
            <a:r>
              <a:rPr lang="hr-HR" altLang="sr-Latn-RS" b="1" dirty="0" smtClean="0">
                <a:solidFill>
                  <a:srgbClr val="000066"/>
                </a:solidFill>
              </a:rPr>
              <a:t>A százalék tört, tizedse tört illetve természetes szám alakja</a:t>
            </a:r>
            <a:r>
              <a:rPr lang="hr-HR" altLang="sr-Latn-RS" b="1" dirty="0" smtClean="0">
                <a:solidFill>
                  <a:srgbClr val="000066"/>
                </a:solidFill>
              </a:rPr>
              <a:t/>
            </a:r>
            <a:br>
              <a:rPr lang="hr-HR" altLang="sr-Latn-RS" b="1" dirty="0" smtClean="0">
                <a:solidFill>
                  <a:srgbClr val="000066"/>
                </a:solidFill>
              </a:rPr>
            </a:br>
            <a:endParaRPr lang="hr-HR" altLang="sr-Latn-RS" sz="2800" b="1" dirty="0" smtClean="0">
              <a:solidFill>
                <a:srgbClr val="000066"/>
              </a:solidFill>
            </a:endParaRPr>
          </a:p>
        </p:txBody>
      </p:sp>
      <p:sp>
        <p:nvSpPr>
          <p:cNvPr id="4" name="Text Box 60"/>
          <p:cNvSpPr txBox="1">
            <a:spLocks noChangeArrowheads="1"/>
          </p:cNvSpPr>
          <p:nvPr/>
        </p:nvSpPr>
        <p:spPr bwMode="auto">
          <a:xfrm>
            <a:off x="684213" y="6056313"/>
            <a:ext cx="7920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 smtClean="0">
                <a:solidFill>
                  <a:srgbClr val="3333FF"/>
                </a:solidFill>
              </a:rPr>
              <a:t>Írd át a címet a füzetedbe!</a:t>
            </a:r>
            <a:endParaRPr lang="hr-HR" altLang="sr-Latn-RS" sz="2000" b="1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174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875088" y="260350"/>
            <a:ext cx="1138237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800" b="1">
                <a:solidFill>
                  <a:srgbClr val="000066"/>
                </a:solidFill>
              </a:rPr>
              <a:t>100%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95536" y="836613"/>
            <a:ext cx="172878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u="sng" dirty="0" smtClean="0">
                <a:solidFill>
                  <a:srgbClr val="000066"/>
                </a:solidFill>
              </a:rPr>
              <a:t>1.példa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: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95536" y="1268413"/>
            <a:ext cx="8424738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5125" indent="-36512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a)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Egy zsákban </a:t>
            </a:r>
            <a:r>
              <a:rPr lang="hr-HR" altLang="sr-Latn-RS" sz="2000" b="1" dirty="0">
                <a:solidFill>
                  <a:srgbClr val="000066"/>
                </a:solidFill>
              </a:rPr>
              <a:t>a kukoricaszemek 100%-a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beteg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.</a:t>
            </a:r>
            <a:endParaRPr lang="hr-HR" altLang="sr-Latn-RS" sz="2000" b="1" dirty="0">
              <a:solidFill>
                <a:srgbClr val="000066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Mit jelent ez?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755899" y="1989138"/>
            <a:ext cx="7920037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Ez azt jelenti, hogy 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a zsákbban </a:t>
            </a:r>
            <a:r>
              <a:rPr lang="hr-HR" altLang="sr-Latn-RS" sz="2000" b="1" u="sng" dirty="0" smtClean="0">
                <a:solidFill>
                  <a:srgbClr val="660033"/>
                </a:solidFill>
              </a:rPr>
              <a:t>minden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 kukoricaszem beteg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.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755899" y="2709540"/>
            <a:ext cx="6985000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Vajon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a zsákban 100 kukoricaszem van?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755576" y="3087365"/>
            <a:ext cx="7920037" cy="7016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u="sng" dirty="0" smtClean="0">
                <a:solidFill>
                  <a:srgbClr val="660033"/>
                </a:solidFill>
              </a:rPr>
              <a:t>Nem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, 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a zsákban bármennyi kukoricaszem lehet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!</a:t>
            </a:r>
            <a:endParaRPr lang="hr-HR" altLang="sr-Latn-RS" sz="2000" b="1" dirty="0">
              <a:solidFill>
                <a:srgbClr val="660033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Mi annyit tudunk, hogy </a:t>
            </a:r>
            <a:r>
              <a:rPr lang="hr-HR" altLang="sr-Latn-RS" sz="2000" b="1" u="sng" dirty="0" smtClean="0">
                <a:solidFill>
                  <a:srgbClr val="660033"/>
                </a:solidFill>
              </a:rPr>
              <a:t>mindegyik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 kukoricaszem beteg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.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95536" y="4021608"/>
            <a:ext cx="7920038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b)	</a:t>
            </a:r>
            <a:r>
              <a:rPr lang="hr-HR" altLang="sr-Latn-RS" sz="2000" b="1" dirty="0">
                <a:solidFill>
                  <a:srgbClr val="000066"/>
                </a:solidFill>
              </a:rPr>
              <a:t>Egy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zsákban a kukoricaszemek </a:t>
            </a:r>
            <a:r>
              <a:rPr lang="hr-HR" altLang="sr-Latn-RS" sz="2000" b="1" dirty="0">
                <a:solidFill>
                  <a:srgbClr val="000066"/>
                </a:solidFill>
              </a:rPr>
              <a:t>100%-a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egészséges.</a:t>
            </a:r>
            <a:endParaRPr lang="hr-HR" altLang="sr-Latn-RS" sz="2000" b="1" dirty="0">
              <a:solidFill>
                <a:srgbClr val="000066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	Mit jelent ez?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765175" y="4742333"/>
            <a:ext cx="8378825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660033"/>
                </a:solidFill>
              </a:rPr>
              <a:t>Ez azt jelenti, hogy a zsákbban </a:t>
            </a:r>
            <a:r>
              <a:rPr lang="hr-HR" altLang="sr-Latn-RS" sz="2000" b="1" u="sng" dirty="0">
                <a:solidFill>
                  <a:srgbClr val="660033"/>
                </a:solidFill>
              </a:rPr>
              <a:t>minden</a:t>
            </a:r>
            <a:r>
              <a:rPr lang="hr-HR" altLang="sr-Latn-RS" sz="2000" b="1" dirty="0">
                <a:solidFill>
                  <a:srgbClr val="660033"/>
                </a:solidFill>
              </a:rPr>
              <a:t> kukoricaszem egészséges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!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683568" y="5318596"/>
            <a:ext cx="8243888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Ha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a zsákban 586 kukoricaszem van,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akkor hány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kukoricaszem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egészséges?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683568" y="6056461"/>
            <a:ext cx="7920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586, hisz mindegyik 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egészséges.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2" name="AutoShape 26" descr="Image result for sick in bed clipart fre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AutoShape 28" descr="Image result for sick in bed clipart fre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AutoShape 30" descr="Image result for sick in bed clipart fre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8" name="Picture 14" descr="vreca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899" y="765175"/>
            <a:ext cx="56673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 autoUpdateAnimBg="0"/>
      <p:bldP spid="10243" grpId="0" autoUpdateAnimBg="0"/>
      <p:bldP spid="10244" grpId="0" autoUpdateAnimBg="0"/>
      <p:bldP spid="10246" grpId="0" autoUpdateAnimBg="0"/>
      <p:bldP spid="10247" grpId="0" autoUpdateAnimBg="0"/>
      <p:bldP spid="10248" grpId="0" autoUpdateAnimBg="0"/>
      <p:bldP spid="10249" grpId="0" autoUpdateAnimBg="0"/>
      <p:bldP spid="10250" grpId="0" autoUpdateAnimBg="0"/>
      <p:bldP spid="10251" grpId="0" autoUpdateAnimBg="0"/>
      <p:bldP spid="1025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875088" y="260350"/>
            <a:ext cx="1138237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800" b="1">
                <a:solidFill>
                  <a:srgbClr val="000066"/>
                </a:solidFill>
              </a:rPr>
              <a:t>100%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539750" y="836613"/>
            <a:ext cx="172878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u="sng" dirty="0" smtClean="0">
                <a:solidFill>
                  <a:srgbClr val="000066"/>
                </a:solidFill>
              </a:rPr>
              <a:t>2.példa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: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539750" y="1268413"/>
            <a:ext cx="7920038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a)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Egy osztály </a:t>
            </a:r>
            <a:r>
              <a:rPr lang="hr-HR" altLang="sr-Latn-RS" sz="2000" b="1" dirty="0">
                <a:solidFill>
                  <a:srgbClr val="000066"/>
                </a:solidFill>
              </a:rPr>
              <a:t>100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%-a fiú. Mit jelent ez?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900113" y="1989138"/>
            <a:ext cx="7920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Ez azt jelenti, hogy az osztályban csak fiúk vannak.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900113" y="2565400"/>
            <a:ext cx="7559675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Tudjuk-e hány fiú van az osztályban?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900113" y="2943225"/>
            <a:ext cx="7920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Nem tudjuk. Csak annyit tudunk, hogy mindannyian fiúk.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539750" y="3892341"/>
            <a:ext cx="7920038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b)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Egy osztály 100%-a lány. Mit jelent ez?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900113" y="4613066"/>
            <a:ext cx="7920037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Ez azt jelenti, hogy az osztályba csak lányok vannak!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395288" y="5045114"/>
            <a:ext cx="2447925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u="sng" dirty="0" smtClean="0">
                <a:solidFill>
                  <a:srgbClr val="000066"/>
                </a:solidFill>
              </a:rPr>
              <a:t>Következtetés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: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755649" y="5499819"/>
            <a:ext cx="7866063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Valaminek a </a:t>
            </a:r>
            <a:r>
              <a:rPr lang="hr-HR" altLang="sr-Latn-RS" sz="2000" b="1" dirty="0">
                <a:solidFill>
                  <a:srgbClr val="000066"/>
                </a:solidFill>
              </a:rPr>
              <a:t>100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% az az </a:t>
            </a:r>
            <a:r>
              <a:rPr lang="hr-HR" altLang="sr-Latn-RS" sz="2000" b="1" u="sng" dirty="0" smtClean="0">
                <a:solidFill>
                  <a:srgbClr val="000066"/>
                </a:solidFill>
              </a:rPr>
              <a:t>egész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 (az összes</a:t>
            </a:r>
            <a:r>
              <a:rPr lang="hr-HR" altLang="sr-Latn-RS" sz="2000" b="1" u="sng" dirty="0" smtClean="0">
                <a:solidFill>
                  <a:srgbClr val="000066"/>
                </a:solidFill>
              </a:rPr>
              <a:t>)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!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827088" y="6039569"/>
            <a:ext cx="2016125" cy="4857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>
                <a:solidFill>
                  <a:srgbClr val="FF0000"/>
                </a:solidFill>
              </a:rPr>
              <a:t> 100% = 1 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3059113" y="6074494"/>
            <a:ext cx="5761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FF0000"/>
                </a:solidFill>
              </a:rPr>
              <a:t>(egész)</a:t>
            </a:r>
            <a:endParaRPr lang="hr-HR" altLang="sr-Latn-RS" sz="2000" b="1" dirty="0">
              <a:solidFill>
                <a:srgbClr val="FF0000"/>
              </a:solidFill>
            </a:endParaRPr>
          </a:p>
        </p:txBody>
      </p:sp>
      <p:pic>
        <p:nvPicPr>
          <p:cNvPr id="16" name="Picture 15" descr="j030347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549275"/>
            <a:ext cx="80962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utoUpdateAnimBg="0"/>
      <p:bldP spid="11268" grpId="0" autoUpdateAnimBg="0"/>
      <p:bldP spid="11269" grpId="0" autoUpdateAnimBg="0"/>
      <p:bldP spid="11270" grpId="0" autoUpdateAnimBg="0"/>
      <p:bldP spid="11271" grpId="0" autoUpdateAnimBg="0"/>
      <p:bldP spid="11272" grpId="0" autoUpdateAnimBg="0"/>
      <p:bldP spid="11273" grpId="0" autoUpdateAnimBg="0"/>
      <p:bldP spid="11274" grpId="0" autoUpdateAnimBg="0"/>
      <p:bldP spid="11276" grpId="0" autoUpdateAnimBg="0"/>
      <p:bldP spid="11277" grpId="0" animBg="1" autoUpdateAnimBg="0"/>
      <p:bldP spid="1127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875088" y="260350"/>
            <a:ext cx="920750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800" b="1">
                <a:solidFill>
                  <a:srgbClr val="000066"/>
                </a:solidFill>
              </a:rPr>
              <a:t>50%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539750" y="836613"/>
            <a:ext cx="172878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u="sng" dirty="0" smtClean="0">
                <a:solidFill>
                  <a:srgbClr val="000066"/>
                </a:solidFill>
              </a:rPr>
              <a:t>3.példa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: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900113" y="1268413"/>
            <a:ext cx="7920037" cy="7016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Egy osztály </a:t>
            </a:r>
            <a:r>
              <a:rPr lang="hr-HR" altLang="sr-Latn-RS" sz="2000" b="1" dirty="0">
                <a:solidFill>
                  <a:srgbClr val="000066"/>
                </a:solidFill>
              </a:rPr>
              <a:t>50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%-a fiú.</a:t>
            </a:r>
            <a:endParaRPr lang="hr-HR" altLang="sr-Latn-RS" sz="2000" b="1" dirty="0">
              <a:solidFill>
                <a:srgbClr val="000066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Mit jelent ez?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900113" y="1952625"/>
            <a:ext cx="7920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Ez azt jelenti, hogy az osztály </a:t>
            </a:r>
            <a:r>
              <a:rPr lang="hr-HR" altLang="sr-Latn-RS" sz="2000" b="1" u="sng" dirty="0" smtClean="0">
                <a:solidFill>
                  <a:srgbClr val="660033"/>
                </a:solidFill>
              </a:rPr>
              <a:t>fele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 fiú.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900113" y="2492375"/>
            <a:ext cx="6985000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Az osztály hanyad része, hány százaléka lány?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900113" y="2887663"/>
            <a:ext cx="7920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Az osztály fele, azaz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pic>
        <p:nvPicPr>
          <p:cNvPr id="12301" name="Picture 13" descr="5-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682625"/>
            <a:ext cx="1800225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900112" y="3427413"/>
            <a:ext cx="8243888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Kiderül-e a fenti szövegből, hogy hány tanuló van az osztályban?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900113" y="4149725"/>
            <a:ext cx="7920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Nem.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900113" y="4724400"/>
            <a:ext cx="6985000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Ha ebbe az osztályba 26 tanuló jár, akkor mennyi a fiúk és mennyi a lányok száma?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900113" y="5408613"/>
            <a:ext cx="7920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A fiúk száma 13, és a lányok száma is 13.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900113" y="5877272"/>
            <a:ext cx="6985000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Ha 30 fős az osztály?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900113" y="6272213"/>
            <a:ext cx="7920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Akkor 15 fiú és 15 lány van az osztályban.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3707582" y="2887663"/>
            <a:ext cx="2232570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660033"/>
                </a:solidFill>
              </a:rPr>
              <a:t>50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%-a lány.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ransition spd="med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10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1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1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1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10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10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" dur="10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/>
      <p:bldP spid="12291" grpId="0"/>
      <p:bldP spid="12292" grpId="0"/>
      <p:bldP spid="12293" grpId="0"/>
      <p:bldP spid="12294" grpId="0"/>
      <p:bldP spid="12295" grpId="0"/>
      <p:bldP spid="12302" grpId="0"/>
      <p:bldP spid="12303" grpId="0"/>
      <p:bldP spid="12304" grpId="0"/>
      <p:bldP spid="12305" grpId="0"/>
      <p:bldP spid="12306" grpId="0"/>
      <p:bldP spid="12307" grpId="0"/>
      <p:bldP spid="1230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875088" y="260350"/>
            <a:ext cx="920750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800" b="1">
                <a:solidFill>
                  <a:srgbClr val="000066"/>
                </a:solidFill>
              </a:rPr>
              <a:t>50%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539750" y="836613"/>
            <a:ext cx="172878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u="sng" dirty="0" smtClean="0">
                <a:solidFill>
                  <a:srgbClr val="000066"/>
                </a:solidFill>
              </a:rPr>
              <a:t>4.példa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: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900113" y="1268413"/>
            <a:ext cx="7920037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Egy kereskedő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eladta a piacra vitt almák 50%-át. </a:t>
            </a:r>
            <a:endParaRPr lang="hr-HR" altLang="sr-Latn-RS" sz="2000" b="1" dirty="0">
              <a:solidFill>
                <a:srgbClr val="000066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Hány kg almát vitt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a kereskedő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a piacra?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900113" y="2276475"/>
            <a:ext cx="7920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Ez a fenti szövegből nem derül ki.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900113" y="2816225"/>
            <a:ext cx="6985000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Mi az amit tudunk?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900113" y="3211513"/>
            <a:ext cx="7920037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Azt, hogy eladta a piacra vitt almák mennyiségének a felét.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900113" y="4076700"/>
            <a:ext cx="6985000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Mennyi almája maradt meg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a kereskedőnek?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900113" y="4468813"/>
            <a:ext cx="3435349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Megmaradt a fele, azaz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900113" y="5049838"/>
            <a:ext cx="7384984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Ha </a:t>
            </a:r>
            <a:r>
              <a:rPr lang="hr-HR" altLang="sr-Latn-RS" sz="2000" b="1" dirty="0">
                <a:solidFill>
                  <a:srgbClr val="000066"/>
                </a:solidFill>
              </a:rPr>
              <a:t>56 kg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almát vitt a piacra, akkor mennyit adott el?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900113" y="5408613"/>
            <a:ext cx="7920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28 </a:t>
            </a:r>
            <a:r>
              <a:rPr lang="hr-HR" altLang="sr-Latn-RS" sz="2000" b="1" dirty="0">
                <a:solidFill>
                  <a:srgbClr val="660033"/>
                </a:solidFill>
              </a:rPr>
              <a:t>kg 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almát adott el.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grpSp>
        <p:nvGrpSpPr>
          <p:cNvPr id="13331" name="Group 19"/>
          <p:cNvGrpSpPr>
            <a:grpSpLocks/>
          </p:cNvGrpSpPr>
          <p:nvPr/>
        </p:nvGrpSpPr>
        <p:grpSpPr bwMode="auto">
          <a:xfrm>
            <a:off x="7740650" y="981075"/>
            <a:ext cx="1008063" cy="647700"/>
            <a:chOff x="4344" y="469"/>
            <a:chExt cx="803" cy="598"/>
          </a:xfrm>
        </p:grpSpPr>
        <p:pic>
          <p:nvPicPr>
            <p:cNvPr id="8208" name="Picture 15" descr="jabuk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600201">
              <a:off x="4344" y="515"/>
              <a:ext cx="405" cy="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9" name="Picture 16" descr="jabuka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90628">
              <a:off x="4648" y="469"/>
              <a:ext cx="499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10" name="Picture 18" descr="jabuka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74875">
              <a:off x="4538" y="618"/>
              <a:ext cx="429" cy="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900113" y="5913438"/>
            <a:ext cx="6985000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És mennyi maradt meg neki?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900113" y="6272213"/>
            <a:ext cx="7920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Szintén </a:t>
            </a:r>
            <a:r>
              <a:rPr lang="hr-HR" altLang="sr-Latn-RS" sz="2000" b="1" dirty="0">
                <a:solidFill>
                  <a:srgbClr val="660033"/>
                </a:solidFill>
              </a:rPr>
              <a:t>28 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kg.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4067944" y="4494213"/>
            <a:ext cx="1295077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660033"/>
                </a:solidFill>
              </a:rPr>
              <a:t>50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%-a.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1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1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1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10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1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10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10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" dur="10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6" grpId="0"/>
      <p:bldP spid="13317" grpId="0"/>
      <p:bldP spid="13318" grpId="0"/>
      <p:bldP spid="13319" grpId="0"/>
      <p:bldP spid="13321" grpId="0"/>
      <p:bldP spid="13322" grpId="0"/>
      <p:bldP spid="13323" grpId="0"/>
      <p:bldP spid="13324" grpId="0"/>
      <p:bldP spid="13332" grpId="0"/>
      <p:bldP spid="13333" grpId="0"/>
      <p:bldP spid="133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875088" y="260350"/>
            <a:ext cx="920750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800" b="1">
                <a:solidFill>
                  <a:srgbClr val="000066"/>
                </a:solidFill>
              </a:rPr>
              <a:t>50%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539750" y="836613"/>
            <a:ext cx="172878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u="sng" dirty="0" smtClean="0">
                <a:solidFill>
                  <a:srgbClr val="000066"/>
                </a:solidFill>
              </a:rPr>
              <a:t>4.példa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: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900113" y="2276475"/>
            <a:ext cx="7920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Ez a fenti szövegből nem derül ki.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900113" y="2816225"/>
            <a:ext cx="6985000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Mi az amit mi tudunk?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395288" y="4365625"/>
            <a:ext cx="2232025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u="sng" dirty="0" smtClean="0">
                <a:solidFill>
                  <a:srgbClr val="000066"/>
                </a:solidFill>
              </a:rPr>
              <a:t>Következtetés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: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55650" y="4905375"/>
            <a:ext cx="5832574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Valaminek az </a:t>
            </a:r>
            <a:r>
              <a:rPr lang="hr-HR" altLang="sr-Latn-RS" sz="2000" b="1" dirty="0">
                <a:solidFill>
                  <a:srgbClr val="000066"/>
                </a:solidFill>
              </a:rPr>
              <a:t>50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%-a az annak a valaminek a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827088" y="5637213"/>
            <a:ext cx="2016125" cy="4572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>
                <a:solidFill>
                  <a:srgbClr val="FF0000"/>
                </a:solidFill>
              </a:rPr>
              <a:t> 50% =  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5219451" y="5693186"/>
            <a:ext cx="3529013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FF0000"/>
                </a:solidFill>
              </a:rPr>
              <a:t>(az egész fele)</a:t>
            </a:r>
            <a:endParaRPr lang="hr-HR" altLang="sr-Latn-RS" sz="2000" b="1" dirty="0">
              <a:solidFill>
                <a:srgbClr val="FF0000"/>
              </a:solidFill>
            </a:endParaRPr>
          </a:p>
        </p:txBody>
      </p:sp>
      <p:sp>
        <p:nvSpPr>
          <p:cNvPr id="9226" name="Text Box 20"/>
          <p:cNvSpPr txBox="1">
            <a:spLocks noChangeArrowheads="1"/>
          </p:cNvSpPr>
          <p:nvPr/>
        </p:nvSpPr>
        <p:spPr bwMode="auto">
          <a:xfrm>
            <a:off x="900113" y="1268413"/>
            <a:ext cx="7920037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Egy kereskedő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eladta a piacra vitt alma 50%-át.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Hány kg almát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vitt a kereskedő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a piacra?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6372299" y="4905375"/>
            <a:ext cx="2016125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u="sng" dirty="0" smtClean="0">
                <a:solidFill>
                  <a:srgbClr val="000066"/>
                </a:solidFill>
              </a:rPr>
              <a:t>fele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!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4366" name="Rectangle 30"/>
          <p:cNvSpPr>
            <a:spLocks noChangeArrowheads="1"/>
          </p:cNvSpPr>
          <p:nvPr/>
        </p:nvSpPr>
        <p:spPr bwMode="auto">
          <a:xfrm>
            <a:off x="787400" y="5446713"/>
            <a:ext cx="4288656" cy="863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r-Latn-RS" altLang="sr-Latn-RS" sz="1800">
              <a:latin typeface="Arial" charset="0"/>
            </a:endParaRPr>
          </a:p>
        </p:txBody>
      </p:sp>
      <p:grpSp>
        <p:nvGrpSpPr>
          <p:cNvPr id="9229" name="Group 32"/>
          <p:cNvGrpSpPr>
            <a:grpSpLocks/>
          </p:cNvGrpSpPr>
          <p:nvPr/>
        </p:nvGrpSpPr>
        <p:grpSpPr bwMode="auto">
          <a:xfrm>
            <a:off x="7740650" y="981075"/>
            <a:ext cx="1008063" cy="647700"/>
            <a:chOff x="4344" y="469"/>
            <a:chExt cx="803" cy="598"/>
          </a:xfrm>
        </p:grpSpPr>
        <p:pic>
          <p:nvPicPr>
            <p:cNvPr id="9238" name="Picture 33" descr="jabuk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600201">
              <a:off x="4344" y="515"/>
              <a:ext cx="405" cy="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39" name="Picture 34" descr="jabuka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90628">
              <a:off x="4648" y="469"/>
              <a:ext cx="499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40" name="Picture 35" descr="jabuka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74875">
              <a:off x="4538" y="618"/>
              <a:ext cx="429" cy="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230" name="Text Box 36"/>
          <p:cNvSpPr txBox="1">
            <a:spLocks noChangeArrowheads="1"/>
          </p:cNvSpPr>
          <p:nvPr/>
        </p:nvSpPr>
        <p:spPr bwMode="auto">
          <a:xfrm>
            <a:off x="900113" y="3211513"/>
            <a:ext cx="7920037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Azt, hogy eladta a piacra vitt alma mennyiségének a felét.</a:t>
            </a:r>
          </a:p>
        </p:txBody>
      </p:sp>
      <p:grpSp>
        <p:nvGrpSpPr>
          <p:cNvPr id="14375" name="Group 39"/>
          <p:cNvGrpSpPr>
            <a:grpSpLocks/>
          </p:cNvGrpSpPr>
          <p:nvPr/>
        </p:nvGrpSpPr>
        <p:grpSpPr bwMode="auto">
          <a:xfrm>
            <a:off x="2035175" y="5502274"/>
            <a:ext cx="1636713" cy="792163"/>
            <a:chOff x="1282" y="3466"/>
            <a:chExt cx="1031" cy="499"/>
          </a:xfrm>
        </p:grpSpPr>
        <p:grpSp>
          <p:nvGrpSpPr>
            <p:cNvPr id="9233" name="Group 29"/>
            <p:cNvGrpSpPr>
              <a:grpSpLocks/>
            </p:cNvGrpSpPr>
            <p:nvPr/>
          </p:nvGrpSpPr>
          <p:grpSpPr bwMode="auto">
            <a:xfrm>
              <a:off x="1282" y="3466"/>
              <a:ext cx="409" cy="499"/>
              <a:chOff x="4195" y="2659"/>
              <a:chExt cx="409" cy="499"/>
            </a:xfrm>
          </p:grpSpPr>
          <p:sp>
            <p:nvSpPr>
              <p:cNvPr id="9235" name="Text Box 26"/>
              <p:cNvSpPr txBox="1">
                <a:spLocks noChangeArrowheads="1"/>
              </p:cNvSpPr>
              <p:nvPr/>
            </p:nvSpPr>
            <p:spPr bwMode="auto">
              <a:xfrm>
                <a:off x="4195" y="2659"/>
                <a:ext cx="409" cy="28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400" b="1">
                    <a:solidFill>
                      <a:srgbClr val="FF0000"/>
                    </a:solidFill>
                  </a:rPr>
                  <a:t>1 </a:t>
                </a:r>
              </a:p>
            </p:txBody>
          </p:sp>
          <p:sp>
            <p:nvSpPr>
              <p:cNvPr id="9236" name="Text Box 27"/>
              <p:cNvSpPr txBox="1">
                <a:spLocks noChangeArrowheads="1"/>
              </p:cNvSpPr>
              <p:nvPr/>
            </p:nvSpPr>
            <p:spPr bwMode="auto">
              <a:xfrm>
                <a:off x="4195" y="2870"/>
                <a:ext cx="409" cy="28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400" b="1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9237" name="Text Box 28"/>
              <p:cNvSpPr txBox="1">
                <a:spLocks noChangeArrowheads="1"/>
              </p:cNvSpPr>
              <p:nvPr/>
            </p:nvSpPr>
            <p:spPr bwMode="auto">
              <a:xfrm>
                <a:off x="4195" y="2678"/>
                <a:ext cx="409" cy="28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400" b="1">
                    <a:solidFill>
                      <a:srgbClr val="FF0000"/>
                    </a:solidFill>
                  </a:rPr>
                  <a:t>__</a:t>
                </a:r>
              </a:p>
            </p:txBody>
          </p:sp>
        </p:grpSp>
        <p:sp>
          <p:nvSpPr>
            <p:cNvPr id="9234" name="Text Box 37"/>
            <p:cNvSpPr txBox="1">
              <a:spLocks noChangeArrowheads="1"/>
            </p:cNvSpPr>
            <p:nvPr/>
          </p:nvSpPr>
          <p:spPr bwMode="auto">
            <a:xfrm>
              <a:off x="1655" y="3550"/>
              <a:ext cx="658" cy="291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400" b="1" dirty="0" smtClean="0">
                  <a:solidFill>
                    <a:srgbClr val="FF0000"/>
                  </a:solidFill>
                </a:rPr>
                <a:t>rész=  </a:t>
              </a:r>
              <a:endParaRPr lang="hr-HR" altLang="sr-Latn-RS" sz="2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563888" y="5635625"/>
            <a:ext cx="1512168" cy="46166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 dirty="0" smtClean="0">
                <a:solidFill>
                  <a:srgbClr val="FF0000"/>
                </a:solidFill>
              </a:rPr>
              <a:t>0,5 rész</a:t>
            </a:r>
            <a:endParaRPr lang="hr-HR" altLang="sr-Latn-R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1000"/>
                                        <p:tgtEl>
                                          <p:spTgt spid="14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10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2" grpId="0"/>
      <p:bldP spid="14353" grpId="0"/>
      <p:bldP spid="14354" grpId="0"/>
      <p:bldP spid="14355" grpId="0"/>
      <p:bldP spid="14361" grpId="0"/>
      <p:bldP spid="14366" grpId="0" animBg="1"/>
      <p:bldP spid="1437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1264</TotalTime>
  <Words>1040</Words>
  <Application>Microsoft Office PowerPoint</Application>
  <PresentationFormat>On-screen Show (4:3)</PresentationFormat>
  <Paragraphs>260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A százalék fogalma</vt:lpstr>
      <vt:lpstr>PowerPoint Presentation</vt:lpstr>
      <vt:lpstr>PowerPoint Presentation</vt:lpstr>
      <vt:lpstr>A százalék tört, tizedse tört illetve természetes szám alakja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Postoci</dc:title>
  <dc:creator>Slavko</dc:creator>
  <cp:lastModifiedBy>Iren</cp:lastModifiedBy>
  <cp:revision>129</cp:revision>
  <dcterms:created xsi:type="dcterms:W3CDTF">2008-11-09T19:24:45Z</dcterms:created>
  <dcterms:modified xsi:type="dcterms:W3CDTF">2020-04-27T16:38:00Z</dcterms:modified>
</cp:coreProperties>
</file>