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84" r:id="rId3"/>
    <p:sldId id="263" r:id="rId4"/>
    <p:sldId id="260" r:id="rId5"/>
    <p:sldId id="259" r:id="rId6"/>
    <p:sldId id="258" r:id="rId7"/>
    <p:sldId id="273" r:id="rId8"/>
    <p:sldId id="274" r:id="rId9"/>
    <p:sldId id="275" r:id="rId10"/>
    <p:sldId id="276" r:id="rId11"/>
    <p:sldId id="279" r:id="rId12"/>
    <p:sldId id="278" r:id="rId13"/>
    <p:sldId id="282" r:id="rId14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 varScale="1">
        <p:scale>
          <a:sx n="80" d="100"/>
          <a:sy n="80" d="100"/>
        </p:scale>
        <p:origin x="-145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561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hr-HR" altLang="sr-Latn-RS" noProof="0"/>
              <a:t>Click to edit Master title style</a:t>
            </a:r>
          </a:p>
        </p:txBody>
      </p:sp>
      <p:sp>
        <p:nvSpPr>
          <p:cNvPr id="2561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r-HR" altLang="sr-Latn-RS" noProof="0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017B66F-E18D-4989-9F3F-18126EB887B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4139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DF5E8-DFEA-4F17-8DEC-A192F7EF2EB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88699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8A5D6-DFE6-4A78-B099-9AEB2AAD135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4413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D2515-44AF-4301-B421-5470874CBA5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39210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9E2A8-C19F-47FC-AAA4-73F4B4E22D4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6807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26EDB-1F0F-4C38-8A26-FA7E14AFA3E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4718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9E6DA-43AC-4037-9E7B-6AB9576D7FC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4440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4EBD8-7F8A-421B-8B2B-4FD6392F039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4974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E13B8-45CF-4A6C-AB8A-B95EED6AA55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34724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76342-0AA3-4376-AE8D-B6CCEDE8E93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02562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75AD-0A04-4BCF-9103-9FB8DDF971A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40235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2457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458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458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458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458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to edit Master title style</a:t>
            </a:r>
          </a:p>
        </p:txBody>
      </p:sp>
      <p:sp>
        <p:nvSpPr>
          <p:cNvPr id="2458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to edit Master text styles</a:t>
            </a:r>
          </a:p>
          <a:p>
            <a:pPr lvl="1"/>
            <a:r>
              <a:rPr lang="hr-HR" altLang="sr-Latn-RS"/>
              <a:t>Second level</a:t>
            </a:r>
          </a:p>
          <a:p>
            <a:pPr lvl="2"/>
            <a:r>
              <a:rPr lang="hr-HR" altLang="sr-Latn-RS"/>
              <a:t>Third level</a:t>
            </a:r>
          </a:p>
          <a:p>
            <a:pPr lvl="3"/>
            <a:r>
              <a:rPr lang="hr-HR" altLang="sr-Latn-RS"/>
              <a:t>Fourth level</a:t>
            </a:r>
          </a:p>
          <a:p>
            <a:pPr lvl="4"/>
            <a:r>
              <a:rPr lang="hr-HR" altLang="sr-Latn-RS"/>
              <a:t>Fifth level</a:t>
            </a:r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458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45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753073E-4DA8-47B5-8630-D0649E6EB2F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88640"/>
            <a:ext cx="7772400" cy="2232248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dirty="0">
                <a:solidFill>
                  <a:srgbClr val="FFFF00"/>
                </a:solidFill>
              </a:rPr>
              <a:t>Egyenletrendszer megold</a:t>
            </a:r>
            <a:r>
              <a:rPr lang="hu-HU" altLang="sr-Latn-RS" dirty="0">
                <a:solidFill>
                  <a:srgbClr val="FFFF00"/>
                </a:solidFill>
              </a:rPr>
              <a:t>ása helyettesítési módszerrel</a:t>
            </a:r>
            <a:endParaRPr lang="hr-HR" altLang="sr-Latn-RS" dirty="0">
              <a:solidFill>
                <a:srgbClr val="FFFF00"/>
              </a:solidFill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1376" y="2420888"/>
            <a:ext cx="6400800" cy="766763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dirty="0">
                <a:solidFill>
                  <a:srgbClr val="FFFF00"/>
                </a:solidFill>
              </a:rPr>
              <a:t>1. rész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9776" y="3068960"/>
            <a:ext cx="9143999" cy="60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1pPr>
            <a:lvl2pPr algn="ctr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>
              <a:defRPr/>
            </a:pPr>
            <a:r>
              <a:rPr lang="hr-HR" altLang="sr-Latn-RS" sz="2800" dirty="0"/>
              <a:t>(az x-et az első egyenletből fejezzük ki)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4274989"/>
            <a:ext cx="77724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r>
              <a:rPr lang="hr-HR" altLang="sr-Latn-RS" kern="0" smtClean="0">
                <a:solidFill>
                  <a:srgbClr val="FFFF00"/>
                </a:solidFill>
              </a:rPr>
              <a:t>Metoda supstitucije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371600" y="5470823"/>
            <a:ext cx="6400800" cy="7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defRPr/>
            </a:pPr>
            <a:r>
              <a:rPr lang="hr-HR" altLang="sr-Latn-RS" kern="0" smtClean="0">
                <a:solidFill>
                  <a:srgbClr val="FFFF00"/>
                </a:solidFill>
              </a:rPr>
              <a:t>1. dio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331913" y="5949280"/>
            <a:ext cx="6624637" cy="60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1pPr>
            <a:lvl2pPr algn="ctr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>
              <a:defRPr/>
            </a:pPr>
            <a:r>
              <a:rPr lang="hr-HR" altLang="sr-Latn-RS" sz="2800" smtClean="0"/>
              <a:t>(izražavamo x iz prve jednadžbe)</a:t>
            </a:r>
          </a:p>
        </p:txBody>
      </p:sp>
      <p:cxnSp>
        <p:nvCxnSpPr>
          <p:cNvPr id="3" name="Ravni poveznik 2"/>
          <p:cNvCxnSpPr/>
          <p:nvPr/>
        </p:nvCxnSpPr>
        <p:spPr>
          <a:xfrm>
            <a:off x="611560" y="4077072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 build="p"/>
      <p:bldP spid="2053" grpId="0"/>
      <p:bldP spid="5" grpId="0"/>
      <p:bldP spid="6" grpId="0" build="p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>
                <a:latin typeface="Comic Sans MS" pitchFamily="66" charset="0"/>
              </a:rPr>
              <a:t>1.példa: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7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d)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8272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  x - y = 0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2x + 3y = -25 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4235450" y="836613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4525963" y="8366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4859338" y="836613"/>
            <a:ext cx="315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1187450" y="16287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</a:t>
            </a: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1547813" y="1628775"/>
            <a:ext cx="315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1814513" y="1628775"/>
            <a:ext cx="669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+ 3y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2484438" y="162877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2746375" y="1628775"/>
            <a:ext cx="6016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-25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9179" name="Text Box 27"/>
          <p:cNvSpPr txBox="1">
            <a:spLocks noChangeArrowheads="1"/>
          </p:cNvSpPr>
          <p:nvPr/>
        </p:nvSpPr>
        <p:spPr bwMode="auto">
          <a:xfrm>
            <a:off x="1911350" y="2751138"/>
            <a:ext cx="471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5y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9180" name="Text Box 28"/>
          <p:cNvSpPr txBox="1">
            <a:spLocks noChangeArrowheads="1"/>
          </p:cNvSpPr>
          <p:nvPr/>
        </p:nvSpPr>
        <p:spPr bwMode="auto">
          <a:xfrm>
            <a:off x="2344738" y="27511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9181" name="Text Box 29"/>
          <p:cNvSpPr txBox="1">
            <a:spLocks noChangeArrowheads="1"/>
          </p:cNvSpPr>
          <p:nvPr/>
        </p:nvSpPr>
        <p:spPr bwMode="auto">
          <a:xfrm>
            <a:off x="2633663" y="2751138"/>
            <a:ext cx="601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-25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9182" name="Text Box 30"/>
          <p:cNvSpPr txBox="1">
            <a:spLocks noChangeArrowheads="1"/>
          </p:cNvSpPr>
          <p:nvPr/>
        </p:nvSpPr>
        <p:spPr bwMode="auto">
          <a:xfrm>
            <a:off x="4211638" y="1304925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49183" name="Text Box 31"/>
          <p:cNvSpPr txBox="1">
            <a:spLocks noChangeArrowheads="1"/>
          </p:cNvSpPr>
          <p:nvPr/>
        </p:nvSpPr>
        <p:spPr bwMode="auto">
          <a:xfrm>
            <a:off x="4502150" y="13049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49184" name="Text Box 32"/>
          <p:cNvSpPr txBox="1">
            <a:spLocks noChangeArrowheads="1"/>
          </p:cNvSpPr>
          <p:nvPr/>
        </p:nvSpPr>
        <p:spPr bwMode="auto">
          <a:xfrm>
            <a:off x="4787900" y="1304925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-5</a:t>
            </a:r>
          </a:p>
        </p:txBody>
      </p:sp>
      <p:sp>
        <p:nvSpPr>
          <p:cNvPr id="49193" name="Rectangle 41"/>
          <p:cNvSpPr>
            <a:spLocks noChangeArrowheads="1"/>
          </p:cNvSpPr>
          <p:nvPr/>
        </p:nvSpPr>
        <p:spPr bwMode="auto">
          <a:xfrm>
            <a:off x="4198938" y="1298575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194" name="Text Box 42"/>
          <p:cNvSpPr txBox="1">
            <a:spLocks noChangeArrowheads="1"/>
          </p:cNvSpPr>
          <p:nvPr/>
        </p:nvSpPr>
        <p:spPr bwMode="auto">
          <a:xfrm>
            <a:off x="4429775" y="3068638"/>
            <a:ext cx="13773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hr-HR" altLang="sr-Latn-RS" sz="2000" dirty="0">
                <a:latin typeface="Comic Sans MS" pitchFamily="66" charset="0"/>
              </a:rPr>
              <a:t>Megoldás:</a:t>
            </a:r>
          </a:p>
        </p:txBody>
      </p:sp>
      <p:sp>
        <p:nvSpPr>
          <p:cNvPr id="49195" name="Text Box 43"/>
          <p:cNvSpPr txBox="1">
            <a:spLocks noChangeArrowheads="1"/>
          </p:cNvSpPr>
          <p:nvPr/>
        </p:nvSpPr>
        <p:spPr bwMode="auto">
          <a:xfrm>
            <a:off x="5651500" y="3068638"/>
            <a:ext cx="119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-5, -5 )</a:t>
            </a:r>
          </a:p>
        </p:txBody>
      </p:sp>
      <p:grpSp>
        <p:nvGrpSpPr>
          <p:cNvPr id="49196" name="Group 44"/>
          <p:cNvGrpSpPr>
            <a:grpSpLocks/>
          </p:cNvGrpSpPr>
          <p:nvPr/>
        </p:nvGrpSpPr>
        <p:grpSpPr bwMode="auto">
          <a:xfrm>
            <a:off x="3132138" y="985838"/>
            <a:ext cx="312737" cy="96837"/>
            <a:chOff x="1927" y="648"/>
            <a:chExt cx="242" cy="75"/>
          </a:xfrm>
        </p:grpSpPr>
        <p:sp>
          <p:nvSpPr>
            <p:cNvPr id="20516" name="Line 45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517" name="Line 46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518" name="Line 47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519" name="Line 48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201" name="Line 49"/>
          <p:cNvSpPr>
            <a:spLocks noChangeShapeType="1"/>
          </p:cNvSpPr>
          <p:nvPr/>
        </p:nvSpPr>
        <p:spPr bwMode="auto">
          <a:xfrm flipH="1">
            <a:off x="3425825" y="2678113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202" name="Text Box 50"/>
          <p:cNvSpPr txBox="1">
            <a:spLocks noChangeArrowheads="1"/>
          </p:cNvSpPr>
          <p:nvPr/>
        </p:nvSpPr>
        <p:spPr bwMode="auto">
          <a:xfrm>
            <a:off x="3503613" y="2751138"/>
            <a:ext cx="492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9203" name="Text Box 51"/>
          <p:cNvSpPr txBox="1">
            <a:spLocks noChangeArrowheads="1"/>
          </p:cNvSpPr>
          <p:nvPr/>
        </p:nvSpPr>
        <p:spPr bwMode="auto">
          <a:xfrm>
            <a:off x="2063750" y="3290888"/>
            <a:ext cx="598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9204" name="Text Box 52"/>
          <p:cNvSpPr txBox="1">
            <a:spLocks noChangeArrowheads="1"/>
          </p:cNvSpPr>
          <p:nvPr/>
        </p:nvSpPr>
        <p:spPr bwMode="auto">
          <a:xfrm>
            <a:off x="2644775" y="3290888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9205" name="Rectangle 53"/>
          <p:cNvSpPr>
            <a:spLocks noChangeArrowheads="1"/>
          </p:cNvSpPr>
          <p:nvPr/>
        </p:nvSpPr>
        <p:spPr bwMode="auto">
          <a:xfrm>
            <a:off x="1985963" y="3284538"/>
            <a:ext cx="1223962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209" name="Text Box 57"/>
          <p:cNvSpPr txBox="1">
            <a:spLocks noChangeArrowheads="1"/>
          </p:cNvSpPr>
          <p:nvPr/>
        </p:nvSpPr>
        <p:spPr bwMode="auto">
          <a:xfrm>
            <a:off x="5435600" y="1100138"/>
            <a:ext cx="304282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dirty="0">
                <a:latin typeface="Comic Sans MS" pitchFamily="66" charset="0"/>
              </a:rPr>
              <a:t>Megjegyzés: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A nullát nem kell írni, mert</a:t>
            </a:r>
            <a:br>
              <a:rPr lang="hr-HR" altLang="sr-Latn-RS" dirty="0">
                <a:latin typeface="Comic Sans MS" pitchFamily="66" charset="0"/>
              </a:rPr>
            </a:br>
            <a:r>
              <a:rPr lang="hr-HR" altLang="sr-Latn-RS" dirty="0">
                <a:latin typeface="Comic Sans MS" pitchFamily="66" charset="0"/>
              </a:rPr>
              <a:t>0+y=y.</a:t>
            </a:r>
          </a:p>
        </p:txBody>
      </p:sp>
      <p:sp>
        <p:nvSpPr>
          <p:cNvPr id="49210" name="Text Box 58"/>
          <p:cNvSpPr txBox="1">
            <a:spLocks noChangeArrowheads="1"/>
          </p:cNvSpPr>
          <p:nvPr/>
        </p:nvSpPr>
        <p:spPr bwMode="auto">
          <a:xfrm>
            <a:off x="3467100" y="4400550"/>
            <a:ext cx="303961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Önállóan ellenőrizzétek!</a:t>
            </a:r>
          </a:p>
        </p:txBody>
      </p:sp>
      <p:sp>
        <p:nvSpPr>
          <p:cNvPr id="49212" name="Text Box 60"/>
          <p:cNvSpPr txBox="1">
            <a:spLocks noChangeArrowheads="1"/>
          </p:cNvSpPr>
          <p:nvPr/>
        </p:nvSpPr>
        <p:spPr bwMode="auto">
          <a:xfrm>
            <a:off x="1330325" y="2095500"/>
            <a:ext cx="471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9213" name="Text Box 61"/>
          <p:cNvSpPr txBox="1">
            <a:spLocks noChangeArrowheads="1"/>
          </p:cNvSpPr>
          <p:nvPr/>
        </p:nvSpPr>
        <p:spPr bwMode="auto">
          <a:xfrm>
            <a:off x="1741488" y="2095500"/>
            <a:ext cx="669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+ 3y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9214" name="Text Box 62"/>
          <p:cNvSpPr txBox="1">
            <a:spLocks noChangeArrowheads="1"/>
          </p:cNvSpPr>
          <p:nvPr/>
        </p:nvSpPr>
        <p:spPr bwMode="auto">
          <a:xfrm>
            <a:off x="2339975" y="209550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9215" name="Text Box 63"/>
          <p:cNvSpPr txBox="1">
            <a:spLocks noChangeArrowheads="1"/>
          </p:cNvSpPr>
          <p:nvPr/>
        </p:nvSpPr>
        <p:spPr bwMode="auto">
          <a:xfrm>
            <a:off x="2601913" y="2095500"/>
            <a:ext cx="601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-25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9216" name="Text Box 64"/>
          <p:cNvSpPr txBox="1">
            <a:spLocks noChangeArrowheads="1"/>
          </p:cNvSpPr>
          <p:nvPr/>
        </p:nvSpPr>
        <p:spPr bwMode="auto">
          <a:xfrm>
            <a:off x="1403350" y="1625600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49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49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49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49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10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10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10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10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1000"/>
                                        <p:tgtEl>
                                          <p:spTgt spid="49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1000"/>
                                        <p:tgtEl>
                                          <p:spTgt spid="49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1000"/>
                                        <p:tgtEl>
                                          <p:spTgt spid="49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1000"/>
                                        <p:tgtEl>
                                          <p:spTgt spid="49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1000"/>
                                        <p:tgtEl>
                                          <p:spTgt spid="49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1000"/>
                                        <p:tgtEl>
                                          <p:spTgt spid="49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1000"/>
                                        <p:tgtEl>
                                          <p:spTgt spid="49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1000"/>
                                        <p:tgtEl>
                                          <p:spTgt spid="49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7" dur="1000"/>
                                        <p:tgtEl>
                                          <p:spTgt spid="4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1000"/>
                                        <p:tgtEl>
                                          <p:spTgt spid="49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1000"/>
                                        <p:tgtEl>
                                          <p:spTgt spid="49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2" dur="1000"/>
                                        <p:tgtEl>
                                          <p:spTgt spid="49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7" dur="10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2" dur="1000"/>
                                        <p:tgtEl>
                                          <p:spTgt spid="49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7" dur="1000"/>
                                        <p:tgtEl>
                                          <p:spTgt spid="49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2" dur="1000"/>
                                        <p:tgtEl>
                                          <p:spTgt spid="49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7" dur="1000"/>
                                        <p:tgtEl>
                                          <p:spTgt spid="49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2" dur="1000"/>
                                        <p:tgtEl>
                                          <p:spTgt spid="49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7" dur="1000"/>
                                        <p:tgtEl>
                                          <p:spTgt spid="49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  <p:bldP spid="49157" grpId="0"/>
      <p:bldP spid="49158" grpId="0"/>
      <p:bldP spid="49159" grpId="0"/>
      <p:bldP spid="49161" grpId="0"/>
      <p:bldP spid="49162" grpId="0"/>
      <p:bldP spid="49163" grpId="0"/>
      <p:bldP spid="49164" grpId="0"/>
      <p:bldP spid="49165" grpId="0"/>
      <p:bldP spid="49170" grpId="0"/>
      <p:bldP spid="49179" grpId="0"/>
      <p:bldP spid="49180" grpId="0"/>
      <p:bldP spid="49181" grpId="0"/>
      <p:bldP spid="49182" grpId="0"/>
      <p:bldP spid="49183" grpId="0"/>
      <p:bldP spid="49184" grpId="0"/>
      <p:bldP spid="49193" grpId="0" animBg="1"/>
      <p:bldP spid="49194" grpId="0"/>
      <p:bldP spid="49195" grpId="0"/>
      <p:bldP spid="49201" grpId="0" animBg="1"/>
      <p:bldP spid="49202" grpId="0"/>
      <p:bldP spid="49203" grpId="0"/>
      <p:bldP spid="49204" grpId="0"/>
      <p:bldP spid="49205" grpId="0" animBg="1"/>
      <p:bldP spid="49209" grpId="0"/>
      <p:bldP spid="49209" grpId="1"/>
      <p:bldP spid="49210" grpId="0"/>
      <p:bldP spid="49212" grpId="0"/>
      <p:bldP spid="49213" grpId="0"/>
      <p:bldP spid="49214" grpId="0"/>
      <p:bldP spid="49215" grpId="0"/>
      <p:bldP spid="492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>
                <a:latin typeface="Comic Sans MS" pitchFamily="66" charset="0"/>
              </a:rPr>
              <a:t>1.példa: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17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e)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5001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x + y = 6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x - 2y = -3 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4235450" y="836613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4525963" y="8366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4787900" y="83661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6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5003800" y="836613"/>
            <a:ext cx="498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y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1177925" y="1628775"/>
            <a:ext cx="730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6 - 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1830388" y="1628775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2484438" y="15922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2713038" y="1628775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3268" name="Line 20"/>
          <p:cNvSpPr>
            <a:spLocks noChangeShapeType="1"/>
          </p:cNvSpPr>
          <p:nvPr/>
        </p:nvSpPr>
        <p:spPr bwMode="auto">
          <a:xfrm>
            <a:off x="1476375" y="1989138"/>
            <a:ext cx="358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69" name="Line 21"/>
          <p:cNvSpPr>
            <a:spLocks noChangeShapeType="1"/>
          </p:cNvSpPr>
          <p:nvPr/>
        </p:nvSpPr>
        <p:spPr bwMode="auto">
          <a:xfrm>
            <a:off x="1928813" y="1989138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1476375" y="2138363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1835150" y="21383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2482850" y="21383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3273" name="Text Box 25"/>
          <p:cNvSpPr txBox="1">
            <a:spLocks noChangeArrowheads="1"/>
          </p:cNvSpPr>
          <p:nvPr/>
        </p:nvSpPr>
        <p:spPr bwMode="auto">
          <a:xfrm>
            <a:off x="2771775" y="2138363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3274" name="Text Box 26"/>
          <p:cNvSpPr txBox="1">
            <a:spLocks noChangeArrowheads="1"/>
          </p:cNvSpPr>
          <p:nvPr/>
        </p:nvSpPr>
        <p:spPr bwMode="auto">
          <a:xfrm>
            <a:off x="3113088" y="2138363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3275" name="Text Box 27"/>
          <p:cNvSpPr txBox="1">
            <a:spLocks noChangeArrowheads="1"/>
          </p:cNvSpPr>
          <p:nvPr/>
        </p:nvSpPr>
        <p:spPr bwMode="auto">
          <a:xfrm>
            <a:off x="1906588" y="2608263"/>
            <a:ext cx="577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-3y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3276" name="Text Box 28"/>
          <p:cNvSpPr txBox="1">
            <a:spLocks noChangeArrowheads="1"/>
          </p:cNvSpPr>
          <p:nvPr/>
        </p:nvSpPr>
        <p:spPr bwMode="auto">
          <a:xfrm>
            <a:off x="2482850" y="26082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3277" name="Text Box 29"/>
          <p:cNvSpPr txBox="1">
            <a:spLocks noChangeArrowheads="1"/>
          </p:cNvSpPr>
          <p:nvPr/>
        </p:nvSpPr>
        <p:spPr bwMode="auto">
          <a:xfrm>
            <a:off x="2771775" y="2608263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-9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3278" name="Text Box 30"/>
          <p:cNvSpPr txBox="1">
            <a:spLocks noChangeArrowheads="1"/>
          </p:cNvSpPr>
          <p:nvPr/>
        </p:nvSpPr>
        <p:spPr bwMode="auto">
          <a:xfrm>
            <a:off x="4211638" y="1304925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53279" name="Text Box 31"/>
          <p:cNvSpPr txBox="1">
            <a:spLocks noChangeArrowheads="1"/>
          </p:cNvSpPr>
          <p:nvPr/>
        </p:nvSpPr>
        <p:spPr bwMode="auto">
          <a:xfrm>
            <a:off x="4502150" y="13049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53280" name="Text Box 32"/>
          <p:cNvSpPr txBox="1">
            <a:spLocks noChangeArrowheads="1"/>
          </p:cNvSpPr>
          <p:nvPr/>
        </p:nvSpPr>
        <p:spPr bwMode="auto">
          <a:xfrm>
            <a:off x="4787900" y="13049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6</a:t>
            </a:r>
          </a:p>
        </p:txBody>
      </p:sp>
      <p:sp>
        <p:nvSpPr>
          <p:cNvPr id="53281" name="Text Box 33"/>
          <p:cNvSpPr txBox="1">
            <a:spLocks noChangeArrowheads="1"/>
          </p:cNvSpPr>
          <p:nvPr/>
        </p:nvSpPr>
        <p:spPr bwMode="auto">
          <a:xfrm>
            <a:off x="5076825" y="1304925"/>
            <a:ext cx="290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</a:t>
            </a:r>
          </a:p>
        </p:txBody>
      </p:sp>
      <p:sp>
        <p:nvSpPr>
          <p:cNvPr id="53282" name="Text Box 34"/>
          <p:cNvSpPr txBox="1">
            <a:spLocks noChangeArrowheads="1"/>
          </p:cNvSpPr>
          <p:nvPr/>
        </p:nvSpPr>
        <p:spPr bwMode="auto">
          <a:xfrm>
            <a:off x="5265738" y="13049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</a:t>
            </a:r>
          </a:p>
        </p:txBody>
      </p:sp>
      <p:sp>
        <p:nvSpPr>
          <p:cNvPr id="53287" name="Text Box 39"/>
          <p:cNvSpPr txBox="1">
            <a:spLocks noChangeArrowheads="1"/>
          </p:cNvSpPr>
          <p:nvPr/>
        </p:nvSpPr>
        <p:spPr bwMode="auto">
          <a:xfrm>
            <a:off x="4254500" y="1924050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sp>
        <p:nvSpPr>
          <p:cNvPr id="53288" name="Text Box 40"/>
          <p:cNvSpPr txBox="1">
            <a:spLocks noChangeArrowheads="1"/>
          </p:cNvSpPr>
          <p:nvPr/>
        </p:nvSpPr>
        <p:spPr bwMode="auto">
          <a:xfrm>
            <a:off x="4759325" y="192405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</a:t>
            </a:r>
          </a:p>
        </p:txBody>
      </p:sp>
      <p:sp>
        <p:nvSpPr>
          <p:cNvPr id="53289" name="Rectangle 41"/>
          <p:cNvSpPr>
            <a:spLocks noChangeArrowheads="1"/>
          </p:cNvSpPr>
          <p:nvPr/>
        </p:nvSpPr>
        <p:spPr bwMode="auto">
          <a:xfrm>
            <a:off x="4211638" y="1917700"/>
            <a:ext cx="93662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290" name="Text Box 42"/>
          <p:cNvSpPr txBox="1">
            <a:spLocks noChangeArrowheads="1"/>
          </p:cNvSpPr>
          <p:nvPr/>
        </p:nvSpPr>
        <p:spPr bwMode="auto">
          <a:xfrm>
            <a:off x="4067944" y="2924175"/>
            <a:ext cx="15232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hr-HR" altLang="sr-Latn-RS" sz="2000" dirty="0">
                <a:latin typeface="Comic Sans MS" pitchFamily="66" charset="0"/>
              </a:rPr>
              <a:t>Megoldás:</a:t>
            </a:r>
          </a:p>
        </p:txBody>
      </p:sp>
      <p:sp>
        <p:nvSpPr>
          <p:cNvPr id="53291" name="Text Box 43"/>
          <p:cNvSpPr txBox="1">
            <a:spLocks noChangeArrowheads="1"/>
          </p:cNvSpPr>
          <p:nvPr/>
        </p:nvSpPr>
        <p:spPr bwMode="auto">
          <a:xfrm>
            <a:off x="5435600" y="2924175"/>
            <a:ext cx="981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( 3, 3 )</a:t>
            </a:r>
          </a:p>
        </p:txBody>
      </p:sp>
      <p:grpSp>
        <p:nvGrpSpPr>
          <p:cNvPr id="53292" name="Group 44"/>
          <p:cNvGrpSpPr>
            <a:grpSpLocks/>
          </p:cNvGrpSpPr>
          <p:nvPr/>
        </p:nvGrpSpPr>
        <p:grpSpPr bwMode="auto">
          <a:xfrm>
            <a:off x="3132138" y="985838"/>
            <a:ext cx="312737" cy="96837"/>
            <a:chOff x="1927" y="648"/>
            <a:chExt cx="242" cy="75"/>
          </a:xfrm>
        </p:grpSpPr>
        <p:sp>
          <p:nvSpPr>
            <p:cNvPr id="21546" name="Line 45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547" name="Line 46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548" name="Line 47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549" name="Line 48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3297" name="Line 49"/>
          <p:cNvSpPr>
            <a:spLocks noChangeShapeType="1"/>
          </p:cNvSpPr>
          <p:nvPr/>
        </p:nvSpPr>
        <p:spPr bwMode="auto">
          <a:xfrm flipH="1">
            <a:off x="3419475" y="2535238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98" name="Text Box 50"/>
          <p:cNvSpPr txBox="1">
            <a:spLocks noChangeArrowheads="1"/>
          </p:cNvSpPr>
          <p:nvPr/>
        </p:nvSpPr>
        <p:spPr bwMode="auto">
          <a:xfrm>
            <a:off x="3497263" y="2608263"/>
            <a:ext cx="7858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(-3)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3299" name="Text Box 51"/>
          <p:cNvSpPr txBox="1">
            <a:spLocks noChangeArrowheads="1"/>
          </p:cNvSpPr>
          <p:nvPr/>
        </p:nvSpPr>
        <p:spPr bwMode="auto">
          <a:xfrm>
            <a:off x="2201863" y="3148013"/>
            <a:ext cx="598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3300" name="Text Box 52"/>
          <p:cNvSpPr txBox="1">
            <a:spLocks noChangeArrowheads="1"/>
          </p:cNvSpPr>
          <p:nvPr/>
        </p:nvSpPr>
        <p:spPr bwMode="auto">
          <a:xfrm>
            <a:off x="2782888" y="314801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3301" name="Rectangle 53"/>
          <p:cNvSpPr>
            <a:spLocks noChangeArrowheads="1"/>
          </p:cNvSpPr>
          <p:nvPr/>
        </p:nvSpPr>
        <p:spPr bwMode="auto">
          <a:xfrm>
            <a:off x="2124075" y="3141663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304" name="Text Box 56"/>
          <p:cNvSpPr txBox="1">
            <a:spLocks noChangeArrowheads="1"/>
          </p:cNvSpPr>
          <p:nvPr/>
        </p:nvSpPr>
        <p:spPr bwMode="auto">
          <a:xfrm>
            <a:off x="3348038" y="4365625"/>
            <a:ext cx="303961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Önállóan ellenőrizzétek!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53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1000"/>
                                        <p:tgtEl>
                                          <p:spTgt spid="53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5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1000"/>
                                        <p:tgtEl>
                                          <p:spTgt spid="5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1000"/>
                                        <p:tgtEl>
                                          <p:spTgt spid="5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1000"/>
                                        <p:tgtEl>
                                          <p:spTgt spid="53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1000"/>
                                        <p:tgtEl>
                                          <p:spTgt spid="53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1000"/>
                                        <p:tgtEl>
                                          <p:spTgt spid="53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1000"/>
                                        <p:tgtEl>
                                          <p:spTgt spid="53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1000"/>
                                        <p:tgtEl>
                                          <p:spTgt spid="53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1000"/>
                                        <p:tgtEl>
                                          <p:spTgt spid="53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1000"/>
                                        <p:tgtEl>
                                          <p:spTgt spid="53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7" dur="1000"/>
                                        <p:tgtEl>
                                          <p:spTgt spid="53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1000"/>
                                        <p:tgtEl>
                                          <p:spTgt spid="53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1000"/>
                                        <p:tgtEl>
                                          <p:spTgt spid="53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2" dur="1000"/>
                                        <p:tgtEl>
                                          <p:spTgt spid="53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7" dur="1000"/>
                                        <p:tgtEl>
                                          <p:spTgt spid="53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2" dur="1000"/>
                                        <p:tgtEl>
                                          <p:spTgt spid="53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7" dur="1000"/>
                                        <p:tgtEl>
                                          <p:spTgt spid="53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2" dur="1000"/>
                                        <p:tgtEl>
                                          <p:spTgt spid="53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7" dur="1000"/>
                                        <p:tgtEl>
                                          <p:spTgt spid="53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2" dur="1000"/>
                                        <p:tgtEl>
                                          <p:spTgt spid="53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7" dur="1000"/>
                                        <p:tgtEl>
                                          <p:spTgt spid="53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2" dur="1000"/>
                                        <p:tgtEl>
                                          <p:spTgt spid="53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7" dur="1000"/>
                                        <p:tgtEl>
                                          <p:spTgt spid="53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2" dur="1000"/>
                                        <p:tgtEl>
                                          <p:spTgt spid="53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7" dur="1000"/>
                                        <p:tgtEl>
                                          <p:spTgt spid="53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  <p:bldP spid="53253" grpId="0"/>
      <p:bldP spid="53254" grpId="0"/>
      <p:bldP spid="53255" grpId="0"/>
      <p:bldP spid="53256" grpId="0"/>
      <p:bldP spid="53257" grpId="0"/>
      <p:bldP spid="53259" grpId="0"/>
      <p:bldP spid="53260" grpId="0"/>
      <p:bldP spid="53261" grpId="0"/>
      <p:bldP spid="53266" grpId="0"/>
      <p:bldP spid="53268" grpId="0" animBg="1"/>
      <p:bldP spid="53269" grpId="0" animBg="1"/>
      <p:bldP spid="53270" grpId="0"/>
      <p:bldP spid="53271" grpId="0"/>
      <p:bldP spid="53272" grpId="0"/>
      <p:bldP spid="53273" grpId="0"/>
      <p:bldP spid="53274" grpId="0"/>
      <p:bldP spid="53275" grpId="0"/>
      <p:bldP spid="53276" grpId="0"/>
      <p:bldP spid="53277" grpId="0"/>
      <p:bldP spid="53278" grpId="0"/>
      <p:bldP spid="53279" grpId="0"/>
      <p:bldP spid="53280" grpId="0"/>
      <p:bldP spid="53281" grpId="0"/>
      <p:bldP spid="53282" grpId="0"/>
      <p:bldP spid="53287" grpId="0"/>
      <p:bldP spid="53288" grpId="0"/>
      <p:bldP spid="53289" grpId="0" animBg="1"/>
      <p:bldP spid="53290" grpId="0"/>
      <p:bldP spid="53291" grpId="0"/>
      <p:bldP spid="53297" grpId="0" animBg="1"/>
      <p:bldP spid="53298" grpId="0"/>
      <p:bldP spid="53299" grpId="0"/>
      <p:bldP spid="53300" grpId="0"/>
      <p:bldP spid="53301" grpId="0" animBg="1"/>
      <p:bldP spid="5330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95288" y="860400"/>
            <a:ext cx="75610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779588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2301875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2824163" indent="-342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334645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dirty="0">
                <a:latin typeface="Comic Sans MS" pitchFamily="66" charset="0"/>
              </a:rPr>
              <a:t>1.) Oldd meg az egyenletrendszereket helyettesítési módszerrel!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611188" y="1292200"/>
            <a:ext cx="2016125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779588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2301875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2824163" indent="-342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334645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dirty="0">
                <a:latin typeface="Comic Sans MS" pitchFamily="66" charset="0"/>
              </a:rPr>
              <a:t>a)	x + y = -8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	</a:t>
            </a:r>
            <a:r>
              <a:rPr lang="hr-HR" altLang="sr-Latn-RS" u="sng" dirty="0">
                <a:latin typeface="Comic Sans MS" pitchFamily="66" charset="0"/>
              </a:rPr>
              <a:t>-2x -6y = 20</a:t>
            </a:r>
          </a:p>
          <a:p>
            <a:pPr eaLnBrk="1" hangingPunct="1"/>
            <a:endParaRPr lang="hr-HR" altLang="sr-Latn-RS" dirty="0">
              <a:latin typeface="Comic Sans MS" pitchFamily="66" charset="0"/>
            </a:endParaRP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b)	x - 5y = 34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	</a:t>
            </a:r>
            <a:r>
              <a:rPr lang="hr-HR" altLang="sr-Latn-RS" u="sng" dirty="0">
                <a:latin typeface="Comic Sans MS" pitchFamily="66" charset="0"/>
              </a:rPr>
              <a:t>-x - 2y = 15</a:t>
            </a:r>
          </a:p>
          <a:p>
            <a:pPr eaLnBrk="1" hangingPunct="1"/>
            <a:endParaRPr lang="hr-HR" altLang="sr-Latn-RS" dirty="0">
              <a:latin typeface="Comic Sans MS" pitchFamily="66" charset="0"/>
            </a:endParaRP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c)	x + y = -5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	</a:t>
            </a:r>
            <a:r>
              <a:rPr lang="hr-HR" altLang="sr-Latn-RS" u="sng" dirty="0">
                <a:latin typeface="Comic Sans MS" pitchFamily="66" charset="0"/>
              </a:rPr>
              <a:t>-4x + 6y = 0</a:t>
            </a:r>
          </a:p>
          <a:p>
            <a:pPr eaLnBrk="1" hangingPunct="1"/>
            <a:endParaRPr lang="hr-HR" altLang="sr-Latn-RS" dirty="0">
              <a:latin typeface="Comic Sans MS" pitchFamily="66" charset="0"/>
            </a:endParaRP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d)	x - y = -1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	</a:t>
            </a:r>
            <a:r>
              <a:rPr lang="hr-HR" altLang="sr-Latn-RS" u="sng" dirty="0">
                <a:latin typeface="Comic Sans MS" pitchFamily="66" charset="0"/>
              </a:rPr>
              <a:t>3x - 2y = -8</a:t>
            </a:r>
          </a:p>
          <a:p>
            <a:pPr eaLnBrk="1" hangingPunct="1"/>
            <a:endParaRPr lang="hr-HR" altLang="sr-Latn-RS" dirty="0">
              <a:latin typeface="Comic Sans MS" pitchFamily="66" charset="0"/>
            </a:endParaRP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e)	x + 3y = -4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	</a:t>
            </a:r>
            <a:r>
              <a:rPr lang="hr-HR" altLang="sr-Latn-RS" u="sng" dirty="0">
                <a:latin typeface="Comic Sans MS" pitchFamily="66" charset="0"/>
              </a:rPr>
              <a:t>x + 2y = -4</a:t>
            </a:r>
            <a:endParaRPr lang="en-US" altLang="sr-Latn-RS" u="sng" dirty="0">
              <a:latin typeface="Comic Sans MS" pitchFamily="66" charset="0"/>
            </a:endParaRP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3276600" y="1268387"/>
            <a:ext cx="2016125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779588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2301875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2824163" indent="-342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334645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dirty="0">
                <a:latin typeface="Comic Sans MS" pitchFamily="66" charset="0"/>
              </a:rPr>
              <a:t>f)	x + 3y = -12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	</a:t>
            </a:r>
            <a:r>
              <a:rPr lang="hr-HR" altLang="sr-Latn-RS" u="sng" dirty="0">
                <a:latin typeface="Comic Sans MS" pitchFamily="66" charset="0"/>
              </a:rPr>
              <a:t>x - 2y = 8</a:t>
            </a:r>
            <a:r>
              <a:rPr lang="hr-HR" altLang="sr-Latn-RS" dirty="0">
                <a:latin typeface="Comic Sans MS" pitchFamily="66" charset="0"/>
              </a:rPr>
              <a:t>	</a:t>
            </a:r>
          </a:p>
          <a:p>
            <a:pPr eaLnBrk="1" hangingPunct="1"/>
            <a:endParaRPr lang="hr-HR" altLang="sr-Latn-RS" dirty="0">
              <a:latin typeface="Comic Sans MS" pitchFamily="66" charset="0"/>
            </a:endParaRP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g)	x - 2y = 11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	</a:t>
            </a:r>
            <a:r>
              <a:rPr lang="hr-HR" altLang="sr-Latn-RS" u="sng" dirty="0">
                <a:latin typeface="Comic Sans MS" pitchFamily="66" charset="0"/>
              </a:rPr>
              <a:t>-2x + y = -28</a:t>
            </a:r>
          </a:p>
          <a:p>
            <a:pPr eaLnBrk="1" hangingPunct="1"/>
            <a:endParaRPr lang="hr-HR" altLang="sr-Latn-RS" dirty="0">
              <a:latin typeface="Comic Sans MS" pitchFamily="66" charset="0"/>
            </a:endParaRP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h)	x + y = -36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	</a:t>
            </a:r>
            <a:r>
              <a:rPr lang="hr-HR" altLang="sr-Latn-RS" u="sng" dirty="0">
                <a:latin typeface="Comic Sans MS" pitchFamily="66" charset="0"/>
              </a:rPr>
              <a:t>-x + 2y = 0</a:t>
            </a:r>
          </a:p>
          <a:p>
            <a:pPr eaLnBrk="1" hangingPunct="1"/>
            <a:endParaRPr lang="hr-HR" altLang="sr-Latn-RS" dirty="0">
              <a:latin typeface="Comic Sans MS" pitchFamily="66" charset="0"/>
            </a:endParaRP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i)	x + y = -2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	</a:t>
            </a:r>
            <a:r>
              <a:rPr lang="hr-HR" altLang="sr-Latn-RS" u="sng" dirty="0">
                <a:latin typeface="Comic Sans MS" pitchFamily="66" charset="0"/>
              </a:rPr>
              <a:t>5x - y = -4</a:t>
            </a:r>
          </a:p>
          <a:p>
            <a:pPr eaLnBrk="1" hangingPunct="1"/>
            <a:endParaRPr lang="hr-HR" altLang="sr-Latn-RS" dirty="0">
              <a:latin typeface="Comic Sans MS" pitchFamily="66" charset="0"/>
            </a:endParaRP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j)	x - 3y = 8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	</a:t>
            </a:r>
            <a:r>
              <a:rPr lang="hr-HR" altLang="sr-Latn-RS" u="sng" dirty="0">
                <a:latin typeface="Comic Sans MS" pitchFamily="66" charset="0"/>
              </a:rPr>
              <a:t>-2x + 3y = -13</a:t>
            </a:r>
            <a:endParaRPr lang="en-US" altLang="sr-Latn-RS" dirty="0">
              <a:latin typeface="Comic Sans MS" pitchFamily="66" charset="0"/>
            </a:endParaRP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6228184" y="1539850"/>
            <a:ext cx="20161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779588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2301875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2824163" indent="-342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334645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Megoldások: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4168" y="2012390"/>
            <a:ext cx="2801863" cy="3792874"/>
          </a:xfrm>
        </p:spPr>
        <p:txBody>
          <a:bodyPr/>
          <a:lstStyle/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a)	(-7,-1)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b)	(-1,-7)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c)	(-3,-2)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d)	(-6,-5)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e)	(-4,0)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f)	(0,-4)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g)	(15,2)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h)	(-24,-12)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i)	(-1,-1)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j)	(5,-1)</a:t>
            </a:r>
            <a:endParaRPr lang="en-US" altLang="sr-Latn-RS" sz="2000" dirty="0">
              <a:latin typeface="Comic Sans MS" pitchFamily="66" charset="0"/>
            </a:endParaRPr>
          </a:p>
          <a:p>
            <a:pPr marL="0" indent="0">
              <a:buNone/>
            </a:pP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  <p:bldP spid="51205" grpId="0"/>
      <p:bldP spid="51206" grpId="0"/>
      <p:bldP spid="51207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2499861"/>
            <a:ext cx="8496944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u-HU" sz="5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Köszönöm </a:t>
            </a:r>
            <a:br>
              <a:rPr lang="hu-HU" sz="5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hu-HU" sz="5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az </a:t>
            </a:r>
            <a:br>
              <a:rPr lang="hu-HU" sz="5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hu-HU" sz="5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együttműködéseteket</a:t>
            </a:r>
            <a:r>
              <a:rPr lang="hu-HU" sz="5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en-US" sz="5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16016" y="404664"/>
            <a:ext cx="4104456" cy="597666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51520" y="404664"/>
            <a:ext cx="4104456" cy="597666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548680"/>
            <a:ext cx="4248472" cy="6048672"/>
          </a:xfrm>
        </p:spPr>
        <p:txBody>
          <a:bodyPr/>
          <a:lstStyle/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Rađeno </a:t>
            </a:r>
            <a:endParaRPr lang="hu-HU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 dozvolu i prema Power Point</a:t>
            </a: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rezentaciji</a:t>
            </a:r>
            <a:r>
              <a:rPr lang="vi-VN" sz="2200" b="1" dirty="0" smtClean="0"/>
              <a:t> </a:t>
            </a:r>
            <a:endParaRPr lang="hu-HU" sz="2200" b="1" dirty="0" smtClean="0"/>
          </a:p>
          <a:p>
            <a:pPr algn="ctr">
              <a:buNone/>
            </a:pPr>
            <a:r>
              <a:rPr lang="hr-HR" altLang="sr-Latn-RS" sz="2800" b="1" dirty="0" smtClean="0">
                <a:solidFill>
                  <a:srgbClr val="FFFF00"/>
                </a:solidFill>
                <a:latin typeface="Monotype Corsiva" pitchFamily="66" charset="0"/>
              </a:rPr>
              <a:t>Antonije Horvatek</a:t>
            </a:r>
            <a:endParaRPr lang="vi-VN" sz="2800" dirty="0" smtClean="0"/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Matematika na dlanu</a:t>
            </a:r>
            <a:endParaRPr lang="vi-VN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vi-VN" sz="2200" b="1" dirty="0" smtClean="0">
                <a:hlinkClick r:id="rId2"/>
              </a:rPr>
              <a:t>http://www.antonija-horvatek.from.hr/</a:t>
            </a:r>
            <a:endParaRPr lang="vi-VN" sz="2200" dirty="0" smtClean="0"/>
          </a:p>
          <a:p>
            <a:pPr>
              <a:buNone/>
            </a:pPr>
            <a:endParaRPr lang="vi-VN" sz="2200" dirty="0" smtClean="0"/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Prevela na mađarski</a:t>
            </a: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uredila:</a:t>
            </a:r>
            <a:endParaRPr lang="vi-VN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Irena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Mezei</a:t>
            </a: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-Belovai</a:t>
            </a: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Zrenjaninu, 16.03.2017.</a:t>
            </a: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Objavljeno: </a:t>
            </a:r>
          </a:p>
          <a:p>
            <a:pPr algn="ctr">
              <a:buNone/>
            </a:pPr>
            <a:r>
              <a:rPr lang="vi-VN" sz="2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ožuj</a:t>
            </a:r>
            <a:r>
              <a:rPr lang="hr-HR" sz="2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</a:t>
            </a:r>
            <a:r>
              <a:rPr lang="vi-VN" sz="2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2020.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07504" y="548680"/>
            <a:ext cx="4248472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Készült</a:t>
            </a: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 </a:t>
            </a:r>
            <a:endParaRPr kumimoji="0" lang="hu-HU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r-HR" altLang="sr-Latn-R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Antonija Horvatek</a:t>
            </a:r>
          </a:p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engedélyével,</a:t>
            </a:r>
            <a:r>
              <a:rPr kumimoji="0" lang="hu-HU" sz="2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lang="vi-VN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Power Point</a:t>
            </a:r>
            <a:r>
              <a:rPr lang="hu-HU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p</a:t>
            </a:r>
            <a:r>
              <a:rPr lang="vi-VN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rezent</a:t>
            </a:r>
            <a:r>
              <a:rPr lang="hu-HU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ációja alapján.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Matematika na dlanu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http://www.antonija-horvatek.from.hr/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Magyarra</a:t>
            </a:r>
            <a:r>
              <a:rPr kumimoji="0" lang="hu-HU" sz="2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fordította és szerkesztette</a:t>
            </a: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Mezei</a:t>
            </a: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-Belovai Irén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Nagybecskerek, 2017.03.17.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Közzétéve: 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2020</a:t>
            </a:r>
            <a:r>
              <a:rPr lang="hu-HU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márciusában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>
                <a:latin typeface="Comic Sans MS" pitchFamily="66" charset="0"/>
              </a:rPr>
              <a:t>1.példa: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44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+ 2y = 10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3x - y = 2 </a:t>
            </a:r>
          </a:p>
        </p:txBody>
      </p:sp>
      <p:grpSp>
        <p:nvGrpSpPr>
          <p:cNvPr id="32774" name="Group 6"/>
          <p:cNvGrpSpPr>
            <a:grpSpLocks/>
          </p:cNvGrpSpPr>
          <p:nvPr/>
        </p:nvGrpSpPr>
        <p:grpSpPr bwMode="auto">
          <a:xfrm>
            <a:off x="3194050" y="985838"/>
            <a:ext cx="312738" cy="96837"/>
            <a:chOff x="1927" y="648"/>
            <a:chExt cx="242" cy="75"/>
          </a:xfrm>
        </p:grpSpPr>
        <p:sp>
          <p:nvSpPr>
            <p:cNvPr id="5177" name="Line 7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8" name="Line 8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9" name="Line 9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0" name="Line 10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4235450" y="836613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4525963" y="8366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4787900" y="83661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10</a:t>
            </a: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5141913" y="83661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- 2y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1187450" y="16287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</a:t>
            </a:r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1362075" y="1625600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1476375" y="1628775"/>
            <a:ext cx="1339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( 10 - 2y 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2700338" y="1592263"/>
            <a:ext cx="498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3132138" y="15922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788" name="Arc 20"/>
          <p:cNvSpPr>
            <a:spLocks/>
          </p:cNvSpPr>
          <p:nvPr/>
        </p:nvSpPr>
        <p:spPr bwMode="auto">
          <a:xfrm>
            <a:off x="1403350" y="1989138"/>
            <a:ext cx="504825" cy="71437"/>
          </a:xfrm>
          <a:custGeom>
            <a:avLst/>
            <a:gdLst>
              <a:gd name="T0" fmla="*/ 504825 w 43188"/>
              <a:gd name="T1" fmla="*/ 1346 h 21600"/>
              <a:gd name="T2" fmla="*/ 0 w 43188"/>
              <a:gd name="T3" fmla="*/ 1931 h 21600"/>
              <a:gd name="T4" fmla="*/ 252389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89" name="Arc 21"/>
          <p:cNvSpPr>
            <a:spLocks/>
          </p:cNvSpPr>
          <p:nvPr/>
        </p:nvSpPr>
        <p:spPr bwMode="auto">
          <a:xfrm>
            <a:off x="1389063" y="2017713"/>
            <a:ext cx="1022350" cy="115887"/>
          </a:xfrm>
          <a:custGeom>
            <a:avLst/>
            <a:gdLst>
              <a:gd name="T0" fmla="*/ 1022350 w 43188"/>
              <a:gd name="T1" fmla="*/ 2184 h 21600"/>
              <a:gd name="T2" fmla="*/ 0 w 43188"/>
              <a:gd name="T3" fmla="*/ 3133 h 21600"/>
              <a:gd name="T4" fmla="*/ 511128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1258888" y="2205038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30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1619250" y="22050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- 6y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2189163" y="2205038"/>
            <a:ext cx="498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2627313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3368675" y="159226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2916238" y="22050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796" name="Line 28"/>
          <p:cNvSpPr>
            <a:spLocks noChangeShapeType="1"/>
          </p:cNvSpPr>
          <p:nvPr/>
        </p:nvSpPr>
        <p:spPr bwMode="auto">
          <a:xfrm>
            <a:off x="1692275" y="2565400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97" name="Line 29"/>
          <p:cNvSpPr>
            <a:spLocks noChangeShapeType="1"/>
          </p:cNvSpPr>
          <p:nvPr/>
        </p:nvSpPr>
        <p:spPr bwMode="auto">
          <a:xfrm>
            <a:off x="2268538" y="2565400"/>
            <a:ext cx="358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1619250" y="26717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- 6y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2189163" y="2671763"/>
            <a:ext cx="498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2627313" y="26717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2916238" y="267176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3132138" y="2671763"/>
            <a:ext cx="677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- 30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2051050" y="31416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- 7y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804" name="Text Box 36"/>
          <p:cNvSpPr txBox="1">
            <a:spLocks noChangeArrowheads="1"/>
          </p:cNvSpPr>
          <p:nvPr/>
        </p:nvSpPr>
        <p:spPr bwMode="auto">
          <a:xfrm>
            <a:off x="2706688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2987675" y="3141663"/>
            <a:ext cx="677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806" name="Line 38"/>
          <p:cNvSpPr>
            <a:spLocks noChangeShapeType="1"/>
          </p:cNvSpPr>
          <p:nvPr/>
        </p:nvSpPr>
        <p:spPr bwMode="auto">
          <a:xfrm flipH="1">
            <a:off x="3779838" y="3068638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3857625" y="3141663"/>
            <a:ext cx="785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(-7)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808" name="Text Box 40"/>
          <p:cNvSpPr txBox="1">
            <a:spLocks noChangeArrowheads="1"/>
          </p:cNvSpPr>
          <p:nvPr/>
        </p:nvSpPr>
        <p:spPr bwMode="auto">
          <a:xfrm>
            <a:off x="2460625" y="3681413"/>
            <a:ext cx="598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809" name="Text Box 41"/>
          <p:cNvSpPr txBox="1">
            <a:spLocks noChangeArrowheads="1"/>
          </p:cNvSpPr>
          <p:nvPr/>
        </p:nvSpPr>
        <p:spPr bwMode="auto">
          <a:xfrm>
            <a:off x="3041650" y="368141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810" name="Rectangle 42"/>
          <p:cNvSpPr>
            <a:spLocks noChangeArrowheads="1"/>
          </p:cNvSpPr>
          <p:nvPr/>
        </p:nvSpPr>
        <p:spPr bwMode="auto">
          <a:xfrm>
            <a:off x="2382838" y="3675063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811" name="Text Box 43"/>
          <p:cNvSpPr txBox="1">
            <a:spLocks noChangeArrowheads="1"/>
          </p:cNvSpPr>
          <p:nvPr/>
        </p:nvSpPr>
        <p:spPr bwMode="auto">
          <a:xfrm>
            <a:off x="4211638" y="1304925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32812" name="Text Box 44"/>
          <p:cNvSpPr txBox="1">
            <a:spLocks noChangeArrowheads="1"/>
          </p:cNvSpPr>
          <p:nvPr/>
        </p:nvSpPr>
        <p:spPr bwMode="auto">
          <a:xfrm>
            <a:off x="4502150" y="13049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32813" name="Text Box 45"/>
          <p:cNvSpPr txBox="1">
            <a:spLocks noChangeArrowheads="1"/>
          </p:cNvSpPr>
          <p:nvPr/>
        </p:nvSpPr>
        <p:spPr bwMode="auto">
          <a:xfrm>
            <a:off x="4787900" y="13049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10</a:t>
            </a:r>
          </a:p>
        </p:txBody>
      </p:sp>
      <p:sp>
        <p:nvSpPr>
          <p:cNvPr id="32814" name="Text Box 46"/>
          <p:cNvSpPr txBox="1">
            <a:spLocks noChangeArrowheads="1"/>
          </p:cNvSpPr>
          <p:nvPr/>
        </p:nvSpPr>
        <p:spPr bwMode="auto">
          <a:xfrm>
            <a:off x="5148263" y="1304925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- 2</a:t>
            </a:r>
          </a:p>
        </p:txBody>
      </p:sp>
      <p:sp>
        <p:nvSpPr>
          <p:cNvPr id="32815" name="Text Box 47"/>
          <p:cNvSpPr txBox="1">
            <a:spLocks noChangeArrowheads="1"/>
          </p:cNvSpPr>
          <p:nvPr/>
        </p:nvSpPr>
        <p:spPr bwMode="auto">
          <a:xfrm>
            <a:off x="5580063" y="1301750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32816" name="Text Box 48"/>
          <p:cNvSpPr txBox="1">
            <a:spLocks noChangeArrowheads="1"/>
          </p:cNvSpPr>
          <p:nvPr/>
        </p:nvSpPr>
        <p:spPr bwMode="auto">
          <a:xfrm>
            <a:off x="5724525" y="13049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4</a:t>
            </a:r>
          </a:p>
        </p:txBody>
      </p:sp>
      <p:sp>
        <p:nvSpPr>
          <p:cNvPr id="32817" name="Line 49"/>
          <p:cNvSpPr>
            <a:spLocks noChangeShapeType="1"/>
          </p:cNvSpPr>
          <p:nvPr/>
        </p:nvSpPr>
        <p:spPr bwMode="auto">
          <a:xfrm>
            <a:off x="5200650" y="1701800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818" name="Text Box 50"/>
          <p:cNvSpPr txBox="1">
            <a:spLocks noChangeArrowheads="1"/>
          </p:cNvSpPr>
          <p:nvPr/>
        </p:nvSpPr>
        <p:spPr bwMode="auto">
          <a:xfrm>
            <a:off x="4211638" y="1736725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sp>
        <p:nvSpPr>
          <p:cNvPr id="32819" name="Text Box 51"/>
          <p:cNvSpPr txBox="1">
            <a:spLocks noChangeArrowheads="1"/>
          </p:cNvSpPr>
          <p:nvPr/>
        </p:nvSpPr>
        <p:spPr bwMode="auto">
          <a:xfrm>
            <a:off x="4716463" y="17367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10</a:t>
            </a:r>
          </a:p>
        </p:txBody>
      </p:sp>
      <p:sp>
        <p:nvSpPr>
          <p:cNvPr id="32820" name="Text Box 52"/>
          <p:cNvSpPr txBox="1">
            <a:spLocks noChangeArrowheads="1"/>
          </p:cNvSpPr>
          <p:nvPr/>
        </p:nvSpPr>
        <p:spPr bwMode="auto">
          <a:xfrm>
            <a:off x="5076825" y="1736725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- 8</a:t>
            </a:r>
          </a:p>
        </p:txBody>
      </p:sp>
      <p:sp>
        <p:nvSpPr>
          <p:cNvPr id="32821" name="Text Box 53"/>
          <p:cNvSpPr txBox="1">
            <a:spLocks noChangeArrowheads="1"/>
          </p:cNvSpPr>
          <p:nvPr/>
        </p:nvSpPr>
        <p:spPr bwMode="auto">
          <a:xfrm>
            <a:off x="4211638" y="2168525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sp>
        <p:nvSpPr>
          <p:cNvPr id="32822" name="Text Box 54"/>
          <p:cNvSpPr txBox="1">
            <a:spLocks noChangeArrowheads="1"/>
          </p:cNvSpPr>
          <p:nvPr/>
        </p:nvSpPr>
        <p:spPr bwMode="auto">
          <a:xfrm>
            <a:off x="4716463" y="21685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</a:t>
            </a:r>
          </a:p>
        </p:txBody>
      </p:sp>
      <p:sp>
        <p:nvSpPr>
          <p:cNvPr id="32823" name="Rectangle 55"/>
          <p:cNvSpPr>
            <a:spLocks noChangeArrowheads="1"/>
          </p:cNvSpPr>
          <p:nvPr/>
        </p:nvSpPr>
        <p:spPr bwMode="auto">
          <a:xfrm>
            <a:off x="4140200" y="2162175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824" name="Text Box 56"/>
          <p:cNvSpPr txBox="1">
            <a:spLocks noChangeArrowheads="1"/>
          </p:cNvSpPr>
          <p:nvPr/>
        </p:nvSpPr>
        <p:spPr bwMode="auto">
          <a:xfrm>
            <a:off x="6125133" y="2755281"/>
            <a:ext cx="13035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Megolás: </a:t>
            </a:r>
          </a:p>
        </p:txBody>
      </p:sp>
      <p:sp>
        <p:nvSpPr>
          <p:cNvPr id="32825" name="Text Box 57"/>
          <p:cNvSpPr txBox="1">
            <a:spLocks noChangeArrowheads="1"/>
          </p:cNvSpPr>
          <p:nvPr/>
        </p:nvSpPr>
        <p:spPr bwMode="auto">
          <a:xfrm>
            <a:off x="7276964" y="2755281"/>
            <a:ext cx="981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( 2, 4 )</a:t>
            </a:r>
          </a:p>
        </p:txBody>
      </p:sp>
      <p:sp>
        <p:nvSpPr>
          <p:cNvPr id="57" name="Oval 59"/>
          <p:cNvSpPr>
            <a:spLocks noChangeArrowheads="1"/>
          </p:cNvSpPr>
          <p:nvPr/>
        </p:nvSpPr>
        <p:spPr bwMode="auto">
          <a:xfrm>
            <a:off x="1115616" y="1167011"/>
            <a:ext cx="28733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8" name="Oval 60"/>
          <p:cNvSpPr>
            <a:spLocks noChangeArrowheads="1"/>
          </p:cNvSpPr>
          <p:nvPr/>
        </p:nvSpPr>
        <p:spPr bwMode="auto">
          <a:xfrm>
            <a:off x="1331640" y="1167012"/>
            <a:ext cx="25558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" name="Oval 60"/>
          <p:cNvSpPr>
            <a:spLocks noChangeArrowheads="1"/>
          </p:cNvSpPr>
          <p:nvPr/>
        </p:nvSpPr>
        <p:spPr bwMode="auto">
          <a:xfrm>
            <a:off x="4052887" y="836712"/>
            <a:ext cx="1939926" cy="42050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0" name="Oval 59"/>
          <p:cNvSpPr>
            <a:spLocks noChangeArrowheads="1"/>
          </p:cNvSpPr>
          <p:nvPr/>
        </p:nvSpPr>
        <p:spPr bwMode="auto">
          <a:xfrm>
            <a:off x="1547664" y="1196752"/>
            <a:ext cx="398611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" name="Oval 60"/>
          <p:cNvSpPr>
            <a:spLocks noChangeArrowheads="1"/>
          </p:cNvSpPr>
          <p:nvPr/>
        </p:nvSpPr>
        <p:spPr bwMode="auto">
          <a:xfrm>
            <a:off x="1933576" y="1196753"/>
            <a:ext cx="25558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2" name="Oval 60"/>
          <p:cNvSpPr>
            <a:spLocks noChangeArrowheads="1"/>
          </p:cNvSpPr>
          <p:nvPr/>
        </p:nvSpPr>
        <p:spPr bwMode="auto">
          <a:xfrm>
            <a:off x="2156173" y="1196752"/>
            <a:ext cx="25558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" name="Oval 59"/>
          <p:cNvSpPr>
            <a:spLocks noChangeArrowheads="1"/>
          </p:cNvSpPr>
          <p:nvPr/>
        </p:nvSpPr>
        <p:spPr bwMode="auto">
          <a:xfrm>
            <a:off x="4268454" y="837043"/>
            <a:ext cx="261215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4" name="Oval 60"/>
          <p:cNvSpPr>
            <a:spLocks noChangeArrowheads="1"/>
          </p:cNvSpPr>
          <p:nvPr/>
        </p:nvSpPr>
        <p:spPr bwMode="auto">
          <a:xfrm>
            <a:off x="4559234" y="837044"/>
            <a:ext cx="232352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5" name="Oval 60"/>
          <p:cNvSpPr>
            <a:spLocks noChangeArrowheads="1"/>
          </p:cNvSpPr>
          <p:nvPr/>
        </p:nvSpPr>
        <p:spPr bwMode="auto">
          <a:xfrm>
            <a:off x="2220057" y="3584005"/>
            <a:ext cx="1353356" cy="61803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6" name="Oval 59"/>
          <p:cNvSpPr>
            <a:spLocks noChangeArrowheads="1"/>
          </p:cNvSpPr>
          <p:nvPr/>
        </p:nvSpPr>
        <p:spPr bwMode="auto">
          <a:xfrm>
            <a:off x="4860032" y="866784"/>
            <a:ext cx="362374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7" name="Oval 60"/>
          <p:cNvSpPr>
            <a:spLocks noChangeArrowheads="1"/>
          </p:cNvSpPr>
          <p:nvPr/>
        </p:nvSpPr>
        <p:spPr bwMode="auto">
          <a:xfrm>
            <a:off x="5239443" y="866785"/>
            <a:ext cx="340620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8" name="Oval 60"/>
          <p:cNvSpPr>
            <a:spLocks noChangeArrowheads="1"/>
          </p:cNvSpPr>
          <p:nvPr/>
        </p:nvSpPr>
        <p:spPr bwMode="auto">
          <a:xfrm>
            <a:off x="5508104" y="866784"/>
            <a:ext cx="232352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9" name="Oval 60"/>
          <p:cNvSpPr>
            <a:spLocks noChangeArrowheads="1"/>
          </p:cNvSpPr>
          <p:nvPr/>
        </p:nvSpPr>
        <p:spPr bwMode="auto">
          <a:xfrm>
            <a:off x="2612622" y="1569468"/>
            <a:ext cx="1167216" cy="49110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" name="Oval 59"/>
          <p:cNvSpPr>
            <a:spLocks noChangeArrowheads="1"/>
          </p:cNvSpPr>
          <p:nvPr/>
        </p:nvSpPr>
        <p:spPr bwMode="auto">
          <a:xfrm>
            <a:off x="1139825" y="875010"/>
            <a:ext cx="28733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" name="Oval 60"/>
          <p:cNvSpPr>
            <a:spLocks noChangeArrowheads="1"/>
          </p:cNvSpPr>
          <p:nvPr/>
        </p:nvSpPr>
        <p:spPr bwMode="auto">
          <a:xfrm>
            <a:off x="1933575" y="884418"/>
            <a:ext cx="25558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" name="Oval 60"/>
          <p:cNvSpPr>
            <a:spLocks noChangeArrowheads="1"/>
          </p:cNvSpPr>
          <p:nvPr/>
        </p:nvSpPr>
        <p:spPr bwMode="auto">
          <a:xfrm>
            <a:off x="2163763" y="866012"/>
            <a:ext cx="404812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3" name="Oval 59"/>
          <p:cNvSpPr>
            <a:spLocks noChangeArrowheads="1"/>
          </p:cNvSpPr>
          <p:nvPr/>
        </p:nvSpPr>
        <p:spPr bwMode="auto">
          <a:xfrm>
            <a:off x="1420441" y="873125"/>
            <a:ext cx="559271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9" name="Grupa 8"/>
          <p:cNvGrpSpPr/>
          <p:nvPr/>
        </p:nvGrpSpPr>
        <p:grpSpPr>
          <a:xfrm>
            <a:off x="1700076" y="660460"/>
            <a:ext cx="1059793" cy="274548"/>
            <a:chOff x="1700076" y="660460"/>
            <a:chExt cx="887549" cy="274548"/>
          </a:xfrm>
        </p:grpSpPr>
        <p:cxnSp>
          <p:nvCxnSpPr>
            <p:cNvPr id="3" name="Ravni poveznik 2"/>
            <p:cNvCxnSpPr/>
            <p:nvPr/>
          </p:nvCxnSpPr>
          <p:spPr>
            <a:xfrm flipV="1">
              <a:off x="1700076" y="660460"/>
              <a:ext cx="0" cy="176584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Ravni poveznik 4"/>
            <p:cNvCxnSpPr/>
            <p:nvPr/>
          </p:nvCxnSpPr>
          <p:spPr>
            <a:xfrm>
              <a:off x="1700076" y="660460"/>
              <a:ext cx="887549" cy="0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avni poveznik sa strelicom 7"/>
            <p:cNvCxnSpPr/>
            <p:nvPr/>
          </p:nvCxnSpPr>
          <p:spPr>
            <a:xfrm>
              <a:off x="2587625" y="660460"/>
              <a:ext cx="0" cy="274548"/>
            </a:xfrm>
            <a:prstGeom prst="straightConnector1">
              <a:avLst/>
            </a:prstGeom>
            <a:ln w="190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1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10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10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9" dur="10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2" dur="10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8" dur="10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1" dur="10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4" dur="10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9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10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10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4" dur="10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9" dur="10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2" dur="10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7" dur="10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2" dur="1000"/>
                                        <p:tgtEl>
                                          <p:spTgt spid="32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1" dur="1000"/>
                                        <p:tgtEl>
                                          <p:spTgt spid="32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6" dur="1000"/>
                                        <p:tgtEl>
                                          <p:spTgt spid="32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1" dur="1000"/>
                                        <p:tgtEl>
                                          <p:spTgt spid="32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6" dur="1000"/>
                                        <p:tgtEl>
                                          <p:spTgt spid="32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 nodeType="clickPar">
                      <p:stCondLst>
                        <p:cond delay="indefinite"/>
                      </p:stCondLst>
                      <p:childTnLst>
                        <p:par>
                          <p:cTn id="2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1" dur="1000"/>
                                        <p:tgtEl>
                                          <p:spTgt spid="32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 nodeType="clickPar">
                      <p:stCondLst>
                        <p:cond delay="indefinite"/>
                      </p:stCondLst>
                      <p:childTnLst>
                        <p:par>
                          <p:cTn id="2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6" dur="10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 nodeType="clickPar">
                      <p:stCondLst>
                        <p:cond delay="indefinite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1" dur="1000"/>
                                        <p:tgtEl>
                                          <p:spTgt spid="32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 nodeType="clickPar">
                      <p:stCondLst>
                        <p:cond delay="indefinite"/>
                      </p:stCondLst>
                      <p:childTnLst>
                        <p:par>
                          <p:cTn id="2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6" dur="1000"/>
                                        <p:tgtEl>
                                          <p:spTgt spid="32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 nodeType="clickPar">
                      <p:stCondLst>
                        <p:cond delay="indefinite"/>
                      </p:stCondLst>
                      <p:childTnLst>
                        <p:par>
                          <p:cTn id="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1" dur="1000"/>
                                        <p:tgtEl>
                                          <p:spTgt spid="32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 nodeType="clickPar">
                      <p:stCondLst>
                        <p:cond delay="indefinite"/>
                      </p:stCondLst>
                      <p:childTnLst>
                        <p:par>
                          <p:cTn id="2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6" dur="1000"/>
                                        <p:tgtEl>
                                          <p:spTgt spid="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 nodeType="clickPar">
                      <p:stCondLst>
                        <p:cond delay="indefinite"/>
                      </p:stCondLst>
                      <p:childTnLst>
                        <p:par>
                          <p:cTn id="2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1" dur="1000"/>
                                        <p:tgtEl>
                                          <p:spTgt spid="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 nodeType="clickPar">
                      <p:stCondLst>
                        <p:cond delay="indefinite"/>
                      </p:stCondLst>
                      <p:childTnLst>
                        <p:par>
                          <p:cTn id="2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6" dur="1000"/>
                                        <p:tgtEl>
                                          <p:spTgt spid="3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 nodeType="clickPar">
                      <p:stCondLst>
                        <p:cond delay="indefinite"/>
                      </p:stCondLst>
                      <p:childTnLst>
                        <p:par>
                          <p:cTn id="2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1" dur="1000"/>
                                        <p:tgtEl>
                                          <p:spTgt spid="32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 nodeType="clickPar">
                      <p:stCondLst>
                        <p:cond delay="indefinite"/>
                      </p:stCondLst>
                      <p:childTnLst>
                        <p:par>
                          <p:cTn id="3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6" dur="1000"/>
                                        <p:tgtEl>
                                          <p:spTgt spid="32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 nodeType="clickPar">
                      <p:stCondLst>
                        <p:cond delay="indefinite"/>
                      </p:stCondLst>
                      <p:childTnLst>
                        <p:par>
                          <p:cTn id="3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1" dur="1000"/>
                                        <p:tgtEl>
                                          <p:spTgt spid="32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 nodeType="clickPar">
                      <p:stCondLst>
                        <p:cond delay="indefinite"/>
                      </p:stCondLst>
                      <p:childTnLst>
                        <p:par>
                          <p:cTn id="3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4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4" dur="1000"/>
                                        <p:tgtEl>
                                          <p:spTgt spid="32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 nodeType="clickPar">
                      <p:stCondLst>
                        <p:cond delay="indefinite"/>
                      </p:stCondLst>
                      <p:childTnLst>
                        <p:par>
                          <p:cTn id="3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7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0" dur="1000"/>
                                        <p:tgtEl>
                                          <p:spTgt spid="32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5" dur="1000"/>
                                        <p:tgtEl>
                                          <p:spTgt spid="3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 nodeType="clickPar">
                      <p:stCondLst>
                        <p:cond delay="indefinite"/>
                      </p:stCondLst>
                      <p:childTnLst>
                        <p:par>
                          <p:cTn id="3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1" dur="1000"/>
                                        <p:tgtEl>
                                          <p:spTgt spid="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 nodeType="clickPar">
                      <p:stCondLst>
                        <p:cond delay="indefinite"/>
                      </p:stCondLst>
                      <p:childTnLst>
                        <p:par>
                          <p:cTn id="3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4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4" dur="1000"/>
                                        <p:tgtEl>
                                          <p:spTgt spid="32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7" dur="1000"/>
                                        <p:tgtEl>
                                          <p:spTgt spid="32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8" dur="1000"/>
                                        <p:tgtEl>
                                          <p:spTgt spid="32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 nodeType="clickPar">
                      <p:stCondLst>
                        <p:cond delay="indefinite"/>
                      </p:stCondLst>
                      <p:childTnLst>
                        <p:par>
                          <p:cTn id="4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3" dur="1000"/>
                                        <p:tgtEl>
                                          <p:spTgt spid="3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 nodeType="clickPar">
                      <p:stCondLst>
                        <p:cond delay="indefinite"/>
                      </p:stCondLst>
                      <p:childTnLst>
                        <p:par>
                          <p:cTn id="4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8" dur="1000"/>
                                        <p:tgtEl>
                                          <p:spTgt spid="3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 nodeType="clickPar">
                      <p:stCondLst>
                        <p:cond delay="indefinite"/>
                      </p:stCondLst>
                      <p:childTnLst>
                        <p:par>
                          <p:cTn id="4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3" dur="1000"/>
                                        <p:tgtEl>
                                          <p:spTgt spid="3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 nodeType="clickPar">
                      <p:stCondLst>
                        <p:cond delay="indefinite"/>
                      </p:stCondLst>
                      <p:childTnLst>
                        <p:par>
                          <p:cTn id="4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8" dur="1000"/>
                                        <p:tgtEl>
                                          <p:spTgt spid="3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 nodeType="clickPar">
                      <p:stCondLst>
                        <p:cond delay="indefinite"/>
                      </p:stCondLst>
                      <p:childTnLst>
                        <p:par>
                          <p:cTn id="4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3" dur="1000"/>
                                        <p:tgtEl>
                                          <p:spTgt spid="32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 nodeType="clickPar">
                      <p:stCondLst>
                        <p:cond delay="indefinite"/>
                      </p:stCondLst>
                      <p:childTnLst>
                        <p:par>
                          <p:cTn id="4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8" dur="1000"/>
                                        <p:tgtEl>
                                          <p:spTgt spid="32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 nodeType="clickPar">
                      <p:stCondLst>
                        <p:cond delay="indefinite"/>
                      </p:stCondLst>
                      <p:childTnLst>
                        <p:par>
                          <p:cTn id="4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3" dur="1000"/>
                                        <p:tgtEl>
                                          <p:spTgt spid="3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>
                      <p:stCondLst>
                        <p:cond delay="indefinite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8" dur="1000"/>
                                        <p:tgtEl>
                                          <p:spTgt spid="32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2" grpId="0"/>
      <p:bldP spid="32773" grpId="0"/>
      <p:bldP spid="32779" grpId="0"/>
      <p:bldP spid="32780" grpId="0"/>
      <p:bldP spid="32781" grpId="0"/>
      <p:bldP spid="32782" grpId="0"/>
      <p:bldP spid="32783" grpId="0"/>
      <p:bldP spid="32784" grpId="0"/>
      <p:bldP spid="32785" grpId="0"/>
      <p:bldP spid="32786" grpId="0"/>
      <p:bldP spid="32787" grpId="0"/>
      <p:bldP spid="32788" grpId="0" animBg="1"/>
      <p:bldP spid="32789" grpId="0" animBg="1"/>
      <p:bldP spid="32790" grpId="0"/>
      <p:bldP spid="32791" grpId="0"/>
      <p:bldP spid="32792" grpId="0"/>
      <p:bldP spid="32793" grpId="0"/>
      <p:bldP spid="32794" grpId="0"/>
      <p:bldP spid="32795" grpId="0"/>
      <p:bldP spid="32796" grpId="0" animBg="1"/>
      <p:bldP spid="32797" grpId="0" animBg="1"/>
      <p:bldP spid="32798" grpId="0"/>
      <p:bldP spid="32799" grpId="0"/>
      <p:bldP spid="32800" grpId="0"/>
      <p:bldP spid="32801" grpId="0"/>
      <p:bldP spid="32802" grpId="0"/>
      <p:bldP spid="32803" grpId="0"/>
      <p:bldP spid="32804" grpId="0"/>
      <p:bldP spid="32805" grpId="0"/>
      <p:bldP spid="32806" grpId="0" animBg="1"/>
      <p:bldP spid="32807" grpId="0"/>
      <p:bldP spid="32808" grpId="0"/>
      <p:bldP spid="32809" grpId="0"/>
      <p:bldP spid="32810" grpId="0" animBg="1"/>
      <p:bldP spid="32811" grpId="0"/>
      <p:bldP spid="32812" grpId="0"/>
      <p:bldP spid="32813" grpId="0"/>
      <p:bldP spid="32814" grpId="0"/>
      <p:bldP spid="32815" grpId="0"/>
      <p:bldP spid="32816" grpId="0"/>
      <p:bldP spid="32817" grpId="0" animBg="1"/>
      <p:bldP spid="32818" grpId="0"/>
      <p:bldP spid="32819" grpId="0"/>
      <p:bldP spid="32820" grpId="0"/>
      <p:bldP spid="32821" grpId="0"/>
      <p:bldP spid="32822" grpId="0"/>
      <p:bldP spid="32823" grpId="0" animBg="1"/>
      <p:bldP spid="32824" grpId="0"/>
      <p:bldP spid="32825" grpId="0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>
                <a:latin typeface="Comic Sans MS" pitchFamily="66" charset="0"/>
              </a:rPr>
              <a:t>1.példa: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44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+ 2y = 10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3x - y = 2 </a:t>
            </a:r>
          </a:p>
        </p:txBody>
      </p:sp>
      <p:grpSp>
        <p:nvGrpSpPr>
          <p:cNvPr id="13318" name="Group 6"/>
          <p:cNvGrpSpPr>
            <a:grpSpLocks/>
          </p:cNvGrpSpPr>
          <p:nvPr/>
        </p:nvGrpSpPr>
        <p:grpSpPr bwMode="auto">
          <a:xfrm>
            <a:off x="3194050" y="985838"/>
            <a:ext cx="312738" cy="96837"/>
            <a:chOff x="1927" y="648"/>
            <a:chExt cx="242" cy="75"/>
          </a:xfrm>
        </p:grpSpPr>
        <p:sp>
          <p:nvSpPr>
            <p:cNvPr id="13387" name="Line 7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8" name="Line 8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9" name="Line 9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0" name="Line 10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319" name="Text Box 11"/>
          <p:cNvSpPr txBox="1">
            <a:spLocks noChangeArrowheads="1"/>
          </p:cNvSpPr>
          <p:nvPr/>
        </p:nvSpPr>
        <p:spPr bwMode="auto">
          <a:xfrm>
            <a:off x="4235450" y="836613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13320" name="Text Box 12"/>
          <p:cNvSpPr txBox="1">
            <a:spLocks noChangeArrowheads="1"/>
          </p:cNvSpPr>
          <p:nvPr/>
        </p:nvSpPr>
        <p:spPr bwMode="auto">
          <a:xfrm>
            <a:off x="4525963" y="8366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3321" name="Text Box 13"/>
          <p:cNvSpPr txBox="1">
            <a:spLocks noChangeArrowheads="1"/>
          </p:cNvSpPr>
          <p:nvPr/>
        </p:nvSpPr>
        <p:spPr bwMode="auto">
          <a:xfrm>
            <a:off x="4787900" y="83661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10</a:t>
            </a:r>
          </a:p>
        </p:txBody>
      </p:sp>
      <p:sp>
        <p:nvSpPr>
          <p:cNvPr id="13322" name="Text Box 14"/>
          <p:cNvSpPr txBox="1">
            <a:spLocks noChangeArrowheads="1"/>
          </p:cNvSpPr>
          <p:nvPr/>
        </p:nvSpPr>
        <p:spPr bwMode="auto">
          <a:xfrm>
            <a:off x="5141913" y="83661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- 2y</a:t>
            </a:r>
          </a:p>
        </p:txBody>
      </p:sp>
      <p:sp>
        <p:nvSpPr>
          <p:cNvPr id="13323" name="Text Box 15"/>
          <p:cNvSpPr txBox="1">
            <a:spLocks noChangeArrowheads="1"/>
          </p:cNvSpPr>
          <p:nvPr/>
        </p:nvSpPr>
        <p:spPr bwMode="auto">
          <a:xfrm>
            <a:off x="1187450" y="16287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</a:t>
            </a:r>
          </a:p>
        </p:txBody>
      </p:sp>
      <p:sp>
        <p:nvSpPr>
          <p:cNvPr id="13324" name="Text Box 16"/>
          <p:cNvSpPr txBox="1">
            <a:spLocks noChangeArrowheads="1"/>
          </p:cNvSpPr>
          <p:nvPr/>
        </p:nvSpPr>
        <p:spPr bwMode="auto">
          <a:xfrm>
            <a:off x="1362075" y="1625600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13325" name="Text Box 17"/>
          <p:cNvSpPr txBox="1">
            <a:spLocks noChangeArrowheads="1"/>
          </p:cNvSpPr>
          <p:nvPr/>
        </p:nvSpPr>
        <p:spPr bwMode="auto">
          <a:xfrm>
            <a:off x="1476375" y="1628775"/>
            <a:ext cx="1339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( 10 - 2y 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26" name="Text Box 18"/>
          <p:cNvSpPr txBox="1">
            <a:spLocks noChangeArrowheads="1"/>
          </p:cNvSpPr>
          <p:nvPr/>
        </p:nvSpPr>
        <p:spPr bwMode="auto">
          <a:xfrm>
            <a:off x="2700338" y="1592263"/>
            <a:ext cx="498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27" name="Text Box 19"/>
          <p:cNvSpPr txBox="1">
            <a:spLocks noChangeArrowheads="1"/>
          </p:cNvSpPr>
          <p:nvPr/>
        </p:nvSpPr>
        <p:spPr bwMode="auto">
          <a:xfrm>
            <a:off x="3132138" y="15922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28" name="Arc 20"/>
          <p:cNvSpPr>
            <a:spLocks/>
          </p:cNvSpPr>
          <p:nvPr/>
        </p:nvSpPr>
        <p:spPr bwMode="auto">
          <a:xfrm>
            <a:off x="1403350" y="1989138"/>
            <a:ext cx="504825" cy="71437"/>
          </a:xfrm>
          <a:custGeom>
            <a:avLst/>
            <a:gdLst>
              <a:gd name="T0" fmla="*/ 504825 w 43188"/>
              <a:gd name="T1" fmla="*/ 1346 h 21600"/>
              <a:gd name="T2" fmla="*/ 0 w 43188"/>
              <a:gd name="T3" fmla="*/ 1931 h 21600"/>
              <a:gd name="T4" fmla="*/ 252389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29" name="Arc 21"/>
          <p:cNvSpPr>
            <a:spLocks/>
          </p:cNvSpPr>
          <p:nvPr/>
        </p:nvSpPr>
        <p:spPr bwMode="auto">
          <a:xfrm>
            <a:off x="1389063" y="2017713"/>
            <a:ext cx="1022350" cy="115887"/>
          </a:xfrm>
          <a:custGeom>
            <a:avLst/>
            <a:gdLst>
              <a:gd name="T0" fmla="*/ 1022350 w 43188"/>
              <a:gd name="T1" fmla="*/ 2184 h 21600"/>
              <a:gd name="T2" fmla="*/ 0 w 43188"/>
              <a:gd name="T3" fmla="*/ 3133 h 21600"/>
              <a:gd name="T4" fmla="*/ 511128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30" name="Text Box 22"/>
          <p:cNvSpPr txBox="1">
            <a:spLocks noChangeArrowheads="1"/>
          </p:cNvSpPr>
          <p:nvPr/>
        </p:nvSpPr>
        <p:spPr bwMode="auto">
          <a:xfrm>
            <a:off x="1258888" y="2205038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30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31" name="Text Box 23"/>
          <p:cNvSpPr txBox="1">
            <a:spLocks noChangeArrowheads="1"/>
          </p:cNvSpPr>
          <p:nvPr/>
        </p:nvSpPr>
        <p:spPr bwMode="auto">
          <a:xfrm>
            <a:off x="1619250" y="22050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- 6y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32" name="Text Box 24"/>
          <p:cNvSpPr txBox="1">
            <a:spLocks noChangeArrowheads="1"/>
          </p:cNvSpPr>
          <p:nvPr/>
        </p:nvSpPr>
        <p:spPr bwMode="auto">
          <a:xfrm>
            <a:off x="2189163" y="2205038"/>
            <a:ext cx="498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33" name="Text Box 25"/>
          <p:cNvSpPr txBox="1">
            <a:spLocks noChangeArrowheads="1"/>
          </p:cNvSpPr>
          <p:nvPr/>
        </p:nvSpPr>
        <p:spPr bwMode="auto">
          <a:xfrm>
            <a:off x="2627313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34" name="Text Box 26"/>
          <p:cNvSpPr txBox="1">
            <a:spLocks noChangeArrowheads="1"/>
          </p:cNvSpPr>
          <p:nvPr/>
        </p:nvSpPr>
        <p:spPr bwMode="auto">
          <a:xfrm>
            <a:off x="3368675" y="159226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35" name="Text Box 27"/>
          <p:cNvSpPr txBox="1">
            <a:spLocks noChangeArrowheads="1"/>
          </p:cNvSpPr>
          <p:nvPr/>
        </p:nvSpPr>
        <p:spPr bwMode="auto">
          <a:xfrm>
            <a:off x="2916238" y="22050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36" name="Line 28"/>
          <p:cNvSpPr>
            <a:spLocks noChangeShapeType="1"/>
          </p:cNvSpPr>
          <p:nvPr/>
        </p:nvSpPr>
        <p:spPr bwMode="auto">
          <a:xfrm>
            <a:off x="1692275" y="2565400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7" name="Line 29"/>
          <p:cNvSpPr>
            <a:spLocks noChangeShapeType="1"/>
          </p:cNvSpPr>
          <p:nvPr/>
        </p:nvSpPr>
        <p:spPr bwMode="auto">
          <a:xfrm>
            <a:off x="2268538" y="2565400"/>
            <a:ext cx="358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8" name="Text Box 30"/>
          <p:cNvSpPr txBox="1">
            <a:spLocks noChangeArrowheads="1"/>
          </p:cNvSpPr>
          <p:nvPr/>
        </p:nvSpPr>
        <p:spPr bwMode="auto">
          <a:xfrm>
            <a:off x="1619250" y="26717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- 6y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39" name="Text Box 31"/>
          <p:cNvSpPr txBox="1">
            <a:spLocks noChangeArrowheads="1"/>
          </p:cNvSpPr>
          <p:nvPr/>
        </p:nvSpPr>
        <p:spPr bwMode="auto">
          <a:xfrm>
            <a:off x="2189163" y="2671763"/>
            <a:ext cx="498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40" name="Text Box 32"/>
          <p:cNvSpPr txBox="1">
            <a:spLocks noChangeArrowheads="1"/>
          </p:cNvSpPr>
          <p:nvPr/>
        </p:nvSpPr>
        <p:spPr bwMode="auto">
          <a:xfrm>
            <a:off x="2627313" y="26717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41" name="Text Box 33"/>
          <p:cNvSpPr txBox="1">
            <a:spLocks noChangeArrowheads="1"/>
          </p:cNvSpPr>
          <p:nvPr/>
        </p:nvSpPr>
        <p:spPr bwMode="auto">
          <a:xfrm>
            <a:off x="2916238" y="267176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42" name="Text Box 34"/>
          <p:cNvSpPr txBox="1">
            <a:spLocks noChangeArrowheads="1"/>
          </p:cNvSpPr>
          <p:nvPr/>
        </p:nvSpPr>
        <p:spPr bwMode="auto">
          <a:xfrm>
            <a:off x="3132138" y="2671763"/>
            <a:ext cx="677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- 30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43" name="Text Box 35"/>
          <p:cNvSpPr txBox="1">
            <a:spLocks noChangeArrowheads="1"/>
          </p:cNvSpPr>
          <p:nvPr/>
        </p:nvSpPr>
        <p:spPr bwMode="auto">
          <a:xfrm>
            <a:off x="2051050" y="31416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- 7y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44" name="Text Box 36"/>
          <p:cNvSpPr txBox="1">
            <a:spLocks noChangeArrowheads="1"/>
          </p:cNvSpPr>
          <p:nvPr/>
        </p:nvSpPr>
        <p:spPr bwMode="auto">
          <a:xfrm>
            <a:off x="2706688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45" name="Text Box 37"/>
          <p:cNvSpPr txBox="1">
            <a:spLocks noChangeArrowheads="1"/>
          </p:cNvSpPr>
          <p:nvPr/>
        </p:nvSpPr>
        <p:spPr bwMode="auto">
          <a:xfrm>
            <a:off x="2987675" y="3141663"/>
            <a:ext cx="677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46" name="Line 38"/>
          <p:cNvSpPr>
            <a:spLocks noChangeShapeType="1"/>
          </p:cNvSpPr>
          <p:nvPr/>
        </p:nvSpPr>
        <p:spPr bwMode="auto">
          <a:xfrm flipH="1">
            <a:off x="3779838" y="3068638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47" name="Text Box 39"/>
          <p:cNvSpPr txBox="1">
            <a:spLocks noChangeArrowheads="1"/>
          </p:cNvSpPr>
          <p:nvPr/>
        </p:nvSpPr>
        <p:spPr bwMode="auto">
          <a:xfrm>
            <a:off x="3857625" y="3141663"/>
            <a:ext cx="785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(-7)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48" name="Text Box 40"/>
          <p:cNvSpPr txBox="1">
            <a:spLocks noChangeArrowheads="1"/>
          </p:cNvSpPr>
          <p:nvPr/>
        </p:nvSpPr>
        <p:spPr bwMode="auto">
          <a:xfrm>
            <a:off x="2460625" y="3681413"/>
            <a:ext cx="598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49" name="Text Box 41"/>
          <p:cNvSpPr txBox="1">
            <a:spLocks noChangeArrowheads="1"/>
          </p:cNvSpPr>
          <p:nvPr/>
        </p:nvSpPr>
        <p:spPr bwMode="auto">
          <a:xfrm>
            <a:off x="3041650" y="368141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50" name="Rectangle 42"/>
          <p:cNvSpPr>
            <a:spLocks noChangeArrowheads="1"/>
          </p:cNvSpPr>
          <p:nvPr/>
        </p:nvSpPr>
        <p:spPr bwMode="auto">
          <a:xfrm>
            <a:off x="2382838" y="3675063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51" name="Text Box 43"/>
          <p:cNvSpPr txBox="1">
            <a:spLocks noChangeArrowheads="1"/>
          </p:cNvSpPr>
          <p:nvPr/>
        </p:nvSpPr>
        <p:spPr bwMode="auto">
          <a:xfrm>
            <a:off x="4211638" y="1304925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13352" name="Text Box 44"/>
          <p:cNvSpPr txBox="1">
            <a:spLocks noChangeArrowheads="1"/>
          </p:cNvSpPr>
          <p:nvPr/>
        </p:nvSpPr>
        <p:spPr bwMode="auto">
          <a:xfrm>
            <a:off x="4502150" y="13049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3353" name="Text Box 45"/>
          <p:cNvSpPr txBox="1">
            <a:spLocks noChangeArrowheads="1"/>
          </p:cNvSpPr>
          <p:nvPr/>
        </p:nvSpPr>
        <p:spPr bwMode="auto">
          <a:xfrm>
            <a:off x="4787900" y="13049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10</a:t>
            </a:r>
          </a:p>
        </p:txBody>
      </p:sp>
      <p:sp>
        <p:nvSpPr>
          <p:cNvPr id="13354" name="Text Box 46"/>
          <p:cNvSpPr txBox="1">
            <a:spLocks noChangeArrowheads="1"/>
          </p:cNvSpPr>
          <p:nvPr/>
        </p:nvSpPr>
        <p:spPr bwMode="auto">
          <a:xfrm>
            <a:off x="5148263" y="1304925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- 2</a:t>
            </a:r>
          </a:p>
        </p:txBody>
      </p:sp>
      <p:sp>
        <p:nvSpPr>
          <p:cNvPr id="13355" name="Text Box 47"/>
          <p:cNvSpPr txBox="1">
            <a:spLocks noChangeArrowheads="1"/>
          </p:cNvSpPr>
          <p:nvPr/>
        </p:nvSpPr>
        <p:spPr bwMode="auto">
          <a:xfrm>
            <a:off x="5580063" y="1301750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13356" name="Text Box 48"/>
          <p:cNvSpPr txBox="1">
            <a:spLocks noChangeArrowheads="1"/>
          </p:cNvSpPr>
          <p:nvPr/>
        </p:nvSpPr>
        <p:spPr bwMode="auto">
          <a:xfrm>
            <a:off x="5724525" y="13049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4</a:t>
            </a:r>
          </a:p>
        </p:txBody>
      </p:sp>
      <p:sp>
        <p:nvSpPr>
          <p:cNvPr id="13357" name="Line 49"/>
          <p:cNvSpPr>
            <a:spLocks noChangeShapeType="1"/>
          </p:cNvSpPr>
          <p:nvPr/>
        </p:nvSpPr>
        <p:spPr bwMode="auto">
          <a:xfrm>
            <a:off x="5200650" y="1701800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58" name="Text Box 50"/>
          <p:cNvSpPr txBox="1">
            <a:spLocks noChangeArrowheads="1"/>
          </p:cNvSpPr>
          <p:nvPr/>
        </p:nvSpPr>
        <p:spPr bwMode="auto">
          <a:xfrm>
            <a:off x="4211638" y="1736725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sp>
        <p:nvSpPr>
          <p:cNvPr id="13359" name="Text Box 51"/>
          <p:cNvSpPr txBox="1">
            <a:spLocks noChangeArrowheads="1"/>
          </p:cNvSpPr>
          <p:nvPr/>
        </p:nvSpPr>
        <p:spPr bwMode="auto">
          <a:xfrm>
            <a:off x="4716463" y="17367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10</a:t>
            </a:r>
          </a:p>
        </p:txBody>
      </p:sp>
      <p:sp>
        <p:nvSpPr>
          <p:cNvPr id="13360" name="Text Box 52"/>
          <p:cNvSpPr txBox="1">
            <a:spLocks noChangeArrowheads="1"/>
          </p:cNvSpPr>
          <p:nvPr/>
        </p:nvSpPr>
        <p:spPr bwMode="auto">
          <a:xfrm>
            <a:off x="5076825" y="1736725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- 8</a:t>
            </a:r>
          </a:p>
        </p:txBody>
      </p:sp>
      <p:sp>
        <p:nvSpPr>
          <p:cNvPr id="13361" name="Text Box 53"/>
          <p:cNvSpPr txBox="1">
            <a:spLocks noChangeArrowheads="1"/>
          </p:cNvSpPr>
          <p:nvPr/>
        </p:nvSpPr>
        <p:spPr bwMode="auto">
          <a:xfrm>
            <a:off x="4211638" y="2168525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sp>
        <p:nvSpPr>
          <p:cNvPr id="13362" name="Text Box 54"/>
          <p:cNvSpPr txBox="1">
            <a:spLocks noChangeArrowheads="1"/>
          </p:cNvSpPr>
          <p:nvPr/>
        </p:nvSpPr>
        <p:spPr bwMode="auto">
          <a:xfrm>
            <a:off x="4716463" y="21685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</a:t>
            </a:r>
          </a:p>
        </p:txBody>
      </p:sp>
      <p:sp>
        <p:nvSpPr>
          <p:cNvPr id="13363" name="Rectangle 55"/>
          <p:cNvSpPr>
            <a:spLocks noChangeArrowheads="1"/>
          </p:cNvSpPr>
          <p:nvPr/>
        </p:nvSpPr>
        <p:spPr bwMode="auto">
          <a:xfrm>
            <a:off x="4140200" y="2162175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54" name="Text Box 58"/>
          <p:cNvSpPr txBox="1">
            <a:spLocks noChangeArrowheads="1"/>
          </p:cNvSpPr>
          <p:nvPr/>
        </p:nvSpPr>
        <p:spPr bwMode="auto">
          <a:xfrm>
            <a:off x="3132138" y="4292600"/>
            <a:ext cx="1500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  <a:cs typeface="Times New Roman" pitchFamily="18" charset="0"/>
              </a:rPr>
              <a:t>Ellenőrzés:</a:t>
            </a:r>
            <a:endParaRPr lang="en-US" altLang="sr-Latn-RS" sz="20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9755" name="Oval 59"/>
          <p:cNvSpPr>
            <a:spLocks noChangeArrowheads="1"/>
          </p:cNvSpPr>
          <p:nvPr/>
        </p:nvSpPr>
        <p:spPr bwMode="auto">
          <a:xfrm>
            <a:off x="1144588" y="879475"/>
            <a:ext cx="28733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56" name="Oval 60"/>
          <p:cNvSpPr>
            <a:spLocks noChangeArrowheads="1"/>
          </p:cNvSpPr>
          <p:nvPr/>
        </p:nvSpPr>
        <p:spPr bwMode="auto">
          <a:xfrm>
            <a:off x="4140200" y="2205038"/>
            <a:ext cx="1008063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57" name="Text Box 61"/>
          <p:cNvSpPr txBox="1">
            <a:spLocks noChangeArrowheads="1"/>
          </p:cNvSpPr>
          <p:nvPr/>
        </p:nvSpPr>
        <p:spPr bwMode="auto">
          <a:xfrm>
            <a:off x="3205163" y="47974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9758" name="Oval 62"/>
          <p:cNvSpPr>
            <a:spLocks noChangeArrowheads="1"/>
          </p:cNvSpPr>
          <p:nvPr/>
        </p:nvSpPr>
        <p:spPr bwMode="auto">
          <a:xfrm>
            <a:off x="1376363" y="879475"/>
            <a:ext cx="28733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59" name="Text Box 63"/>
          <p:cNvSpPr txBox="1">
            <a:spLocks noChangeArrowheads="1"/>
          </p:cNvSpPr>
          <p:nvPr/>
        </p:nvSpPr>
        <p:spPr bwMode="auto">
          <a:xfrm>
            <a:off x="3473450" y="4797425"/>
            <a:ext cx="306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9760" name="Oval 64"/>
          <p:cNvSpPr>
            <a:spLocks noChangeArrowheads="1"/>
          </p:cNvSpPr>
          <p:nvPr/>
        </p:nvSpPr>
        <p:spPr bwMode="auto">
          <a:xfrm>
            <a:off x="1592263" y="879475"/>
            <a:ext cx="45878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61" name="Text Box 65"/>
          <p:cNvSpPr txBox="1">
            <a:spLocks noChangeArrowheads="1"/>
          </p:cNvSpPr>
          <p:nvPr/>
        </p:nvSpPr>
        <p:spPr bwMode="auto">
          <a:xfrm>
            <a:off x="3729038" y="4797425"/>
            <a:ext cx="698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9762" name="Oval 66"/>
          <p:cNvSpPr>
            <a:spLocks noChangeArrowheads="1"/>
          </p:cNvSpPr>
          <p:nvPr/>
        </p:nvSpPr>
        <p:spPr bwMode="auto">
          <a:xfrm>
            <a:off x="2411413" y="3716338"/>
            <a:ext cx="1008062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63" name="Oval 67"/>
          <p:cNvSpPr>
            <a:spLocks noChangeArrowheads="1"/>
          </p:cNvSpPr>
          <p:nvPr/>
        </p:nvSpPr>
        <p:spPr bwMode="auto">
          <a:xfrm>
            <a:off x="1922463" y="893763"/>
            <a:ext cx="28733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64" name="Text Box 68"/>
          <p:cNvSpPr txBox="1">
            <a:spLocks noChangeArrowheads="1"/>
          </p:cNvSpPr>
          <p:nvPr/>
        </p:nvSpPr>
        <p:spPr bwMode="auto">
          <a:xfrm>
            <a:off x="4330700" y="47974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9765" name="Line 69"/>
          <p:cNvSpPr>
            <a:spLocks noChangeShapeType="1"/>
          </p:cNvSpPr>
          <p:nvPr/>
        </p:nvSpPr>
        <p:spPr bwMode="auto">
          <a:xfrm>
            <a:off x="3563938" y="5156200"/>
            <a:ext cx="720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766" name="Text Box 70"/>
          <p:cNvSpPr txBox="1">
            <a:spLocks noChangeArrowheads="1"/>
          </p:cNvSpPr>
          <p:nvPr/>
        </p:nvSpPr>
        <p:spPr bwMode="auto">
          <a:xfrm>
            <a:off x="4573588" y="47974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9767" name="Text Box 71"/>
          <p:cNvSpPr txBox="1">
            <a:spLocks noChangeArrowheads="1"/>
          </p:cNvSpPr>
          <p:nvPr/>
        </p:nvSpPr>
        <p:spPr bwMode="auto">
          <a:xfrm>
            <a:off x="4841875" y="4797425"/>
            <a:ext cx="538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9768" name="Text Box 72"/>
          <p:cNvSpPr txBox="1">
            <a:spLocks noChangeArrowheads="1"/>
          </p:cNvSpPr>
          <p:nvPr/>
        </p:nvSpPr>
        <p:spPr bwMode="auto">
          <a:xfrm>
            <a:off x="5292725" y="47974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9769" name="Text Box 73"/>
          <p:cNvSpPr txBox="1">
            <a:spLocks noChangeArrowheads="1"/>
          </p:cNvSpPr>
          <p:nvPr/>
        </p:nvSpPr>
        <p:spPr bwMode="auto">
          <a:xfrm>
            <a:off x="5580063" y="47974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9770" name="Oval 74"/>
          <p:cNvSpPr>
            <a:spLocks noChangeArrowheads="1"/>
          </p:cNvSpPr>
          <p:nvPr/>
        </p:nvSpPr>
        <p:spPr bwMode="auto">
          <a:xfrm>
            <a:off x="2124075" y="865188"/>
            <a:ext cx="458788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71" name="Oval 75"/>
          <p:cNvSpPr>
            <a:spLocks noChangeArrowheads="1"/>
          </p:cNvSpPr>
          <p:nvPr/>
        </p:nvSpPr>
        <p:spPr bwMode="auto">
          <a:xfrm>
            <a:off x="5580063" y="4797425"/>
            <a:ext cx="45878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" name="Text Box 56"/>
          <p:cNvSpPr txBox="1">
            <a:spLocks noChangeArrowheads="1"/>
          </p:cNvSpPr>
          <p:nvPr/>
        </p:nvSpPr>
        <p:spPr bwMode="auto">
          <a:xfrm>
            <a:off x="6125133" y="2755281"/>
            <a:ext cx="13035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Megolás: </a:t>
            </a:r>
          </a:p>
        </p:txBody>
      </p:sp>
      <p:sp>
        <p:nvSpPr>
          <p:cNvPr id="80" name="Text Box 57"/>
          <p:cNvSpPr txBox="1">
            <a:spLocks noChangeArrowheads="1"/>
          </p:cNvSpPr>
          <p:nvPr/>
        </p:nvSpPr>
        <p:spPr bwMode="auto">
          <a:xfrm>
            <a:off x="7276964" y="2755281"/>
            <a:ext cx="981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( 2, 4 )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9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1000"/>
                                        <p:tgtEl>
                                          <p:spTgt spid="29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29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1000"/>
                                        <p:tgtEl>
                                          <p:spTgt spid="2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29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9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1000"/>
                                        <p:tgtEl>
                                          <p:spTgt spid="29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29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9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9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9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9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1000"/>
                                        <p:tgtEl>
                                          <p:spTgt spid="29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29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2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1000"/>
                                        <p:tgtEl>
                                          <p:spTgt spid="2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1000"/>
                                        <p:tgtEl>
                                          <p:spTgt spid="2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3" dur="1000"/>
                                        <p:tgtEl>
                                          <p:spTgt spid="29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1000"/>
                                        <p:tgtEl>
                                          <p:spTgt spid="29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9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9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9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9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9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9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9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9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297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297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54" grpId="0"/>
      <p:bldP spid="29755" grpId="0" animBg="1"/>
      <p:bldP spid="29755" grpId="1" animBg="1"/>
      <p:bldP spid="29756" grpId="0" animBg="1"/>
      <p:bldP spid="29756" grpId="1" animBg="1"/>
      <p:bldP spid="29757" grpId="0"/>
      <p:bldP spid="29758" grpId="0" animBg="1"/>
      <p:bldP spid="29758" grpId="1" animBg="1"/>
      <p:bldP spid="29759" grpId="0"/>
      <p:bldP spid="29760" grpId="0" animBg="1"/>
      <p:bldP spid="29760" grpId="1" animBg="1"/>
      <p:bldP spid="29761" grpId="0"/>
      <p:bldP spid="29762" grpId="0" animBg="1"/>
      <p:bldP spid="29762" grpId="1" animBg="1"/>
      <p:bldP spid="29763" grpId="0" animBg="1"/>
      <p:bldP spid="29763" grpId="1" animBg="1"/>
      <p:bldP spid="29764" grpId="0"/>
      <p:bldP spid="29765" grpId="0" animBg="1"/>
      <p:bldP spid="29766" grpId="0"/>
      <p:bldP spid="29767" grpId="0"/>
      <p:bldP spid="29768" grpId="0"/>
      <p:bldP spid="29769" grpId="0"/>
      <p:bldP spid="29770" grpId="0" animBg="1"/>
      <p:bldP spid="29770" grpId="1" animBg="1"/>
      <p:bldP spid="29771" grpId="0" animBg="1"/>
      <p:bldP spid="2977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>
                <a:latin typeface="Comic Sans MS" pitchFamily="66" charset="0"/>
              </a:rPr>
              <a:t>1.példa: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44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+ 2y = 10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3x - y = 2 </a:t>
            </a:r>
          </a:p>
        </p:txBody>
      </p:sp>
      <p:sp>
        <p:nvSpPr>
          <p:cNvPr id="14342" name="Text Box 11"/>
          <p:cNvSpPr txBox="1">
            <a:spLocks noChangeArrowheads="1"/>
          </p:cNvSpPr>
          <p:nvPr/>
        </p:nvSpPr>
        <p:spPr bwMode="auto">
          <a:xfrm>
            <a:off x="4235450" y="836613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14343" name="Text Box 12"/>
          <p:cNvSpPr txBox="1">
            <a:spLocks noChangeArrowheads="1"/>
          </p:cNvSpPr>
          <p:nvPr/>
        </p:nvSpPr>
        <p:spPr bwMode="auto">
          <a:xfrm>
            <a:off x="4525963" y="8366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4344" name="Text Box 13"/>
          <p:cNvSpPr txBox="1">
            <a:spLocks noChangeArrowheads="1"/>
          </p:cNvSpPr>
          <p:nvPr/>
        </p:nvSpPr>
        <p:spPr bwMode="auto">
          <a:xfrm>
            <a:off x="4787900" y="83661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10</a:t>
            </a:r>
          </a:p>
        </p:txBody>
      </p:sp>
      <p:sp>
        <p:nvSpPr>
          <p:cNvPr id="14345" name="Text Box 14"/>
          <p:cNvSpPr txBox="1">
            <a:spLocks noChangeArrowheads="1"/>
          </p:cNvSpPr>
          <p:nvPr/>
        </p:nvSpPr>
        <p:spPr bwMode="auto">
          <a:xfrm>
            <a:off x="5141913" y="83661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- 2y</a:t>
            </a:r>
          </a:p>
        </p:txBody>
      </p:sp>
      <p:sp>
        <p:nvSpPr>
          <p:cNvPr id="14346" name="Text Box 15"/>
          <p:cNvSpPr txBox="1">
            <a:spLocks noChangeArrowheads="1"/>
          </p:cNvSpPr>
          <p:nvPr/>
        </p:nvSpPr>
        <p:spPr bwMode="auto">
          <a:xfrm>
            <a:off x="1187450" y="16287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</a:t>
            </a:r>
          </a:p>
        </p:txBody>
      </p:sp>
      <p:sp>
        <p:nvSpPr>
          <p:cNvPr id="14347" name="Text Box 16"/>
          <p:cNvSpPr txBox="1">
            <a:spLocks noChangeArrowheads="1"/>
          </p:cNvSpPr>
          <p:nvPr/>
        </p:nvSpPr>
        <p:spPr bwMode="auto">
          <a:xfrm>
            <a:off x="1362075" y="1625600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14348" name="Text Box 17"/>
          <p:cNvSpPr txBox="1">
            <a:spLocks noChangeArrowheads="1"/>
          </p:cNvSpPr>
          <p:nvPr/>
        </p:nvSpPr>
        <p:spPr bwMode="auto">
          <a:xfrm>
            <a:off x="1476375" y="1628775"/>
            <a:ext cx="1339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( 10 - 2y 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49" name="Text Box 18"/>
          <p:cNvSpPr txBox="1">
            <a:spLocks noChangeArrowheads="1"/>
          </p:cNvSpPr>
          <p:nvPr/>
        </p:nvSpPr>
        <p:spPr bwMode="auto">
          <a:xfrm>
            <a:off x="2700338" y="1592263"/>
            <a:ext cx="498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50" name="Text Box 19"/>
          <p:cNvSpPr txBox="1">
            <a:spLocks noChangeArrowheads="1"/>
          </p:cNvSpPr>
          <p:nvPr/>
        </p:nvSpPr>
        <p:spPr bwMode="auto">
          <a:xfrm>
            <a:off x="3132138" y="15922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51" name="Arc 20"/>
          <p:cNvSpPr>
            <a:spLocks/>
          </p:cNvSpPr>
          <p:nvPr/>
        </p:nvSpPr>
        <p:spPr bwMode="auto">
          <a:xfrm>
            <a:off x="1403350" y="1989138"/>
            <a:ext cx="504825" cy="71437"/>
          </a:xfrm>
          <a:custGeom>
            <a:avLst/>
            <a:gdLst>
              <a:gd name="T0" fmla="*/ 504825 w 43188"/>
              <a:gd name="T1" fmla="*/ 1346 h 21600"/>
              <a:gd name="T2" fmla="*/ 0 w 43188"/>
              <a:gd name="T3" fmla="*/ 1931 h 21600"/>
              <a:gd name="T4" fmla="*/ 252389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52" name="Arc 21"/>
          <p:cNvSpPr>
            <a:spLocks/>
          </p:cNvSpPr>
          <p:nvPr/>
        </p:nvSpPr>
        <p:spPr bwMode="auto">
          <a:xfrm>
            <a:off x="1389063" y="2017713"/>
            <a:ext cx="1022350" cy="115887"/>
          </a:xfrm>
          <a:custGeom>
            <a:avLst/>
            <a:gdLst>
              <a:gd name="T0" fmla="*/ 1022350 w 43188"/>
              <a:gd name="T1" fmla="*/ 2184 h 21600"/>
              <a:gd name="T2" fmla="*/ 0 w 43188"/>
              <a:gd name="T3" fmla="*/ 3133 h 21600"/>
              <a:gd name="T4" fmla="*/ 511128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53" name="Text Box 22"/>
          <p:cNvSpPr txBox="1">
            <a:spLocks noChangeArrowheads="1"/>
          </p:cNvSpPr>
          <p:nvPr/>
        </p:nvSpPr>
        <p:spPr bwMode="auto">
          <a:xfrm>
            <a:off x="1258888" y="2205038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30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54" name="Text Box 23"/>
          <p:cNvSpPr txBox="1">
            <a:spLocks noChangeArrowheads="1"/>
          </p:cNvSpPr>
          <p:nvPr/>
        </p:nvSpPr>
        <p:spPr bwMode="auto">
          <a:xfrm>
            <a:off x="1619250" y="22050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- 6y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55" name="Text Box 24"/>
          <p:cNvSpPr txBox="1">
            <a:spLocks noChangeArrowheads="1"/>
          </p:cNvSpPr>
          <p:nvPr/>
        </p:nvSpPr>
        <p:spPr bwMode="auto">
          <a:xfrm>
            <a:off x="2189163" y="2205038"/>
            <a:ext cx="498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56" name="Text Box 25"/>
          <p:cNvSpPr txBox="1">
            <a:spLocks noChangeArrowheads="1"/>
          </p:cNvSpPr>
          <p:nvPr/>
        </p:nvSpPr>
        <p:spPr bwMode="auto">
          <a:xfrm>
            <a:off x="2627313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57" name="Text Box 26"/>
          <p:cNvSpPr txBox="1">
            <a:spLocks noChangeArrowheads="1"/>
          </p:cNvSpPr>
          <p:nvPr/>
        </p:nvSpPr>
        <p:spPr bwMode="auto">
          <a:xfrm>
            <a:off x="3368675" y="159226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58" name="Text Box 27"/>
          <p:cNvSpPr txBox="1">
            <a:spLocks noChangeArrowheads="1"/>
          </p:cNvSpPr>
          <p:nvPr/>
        </p:nvSpPr>
        <p:spPr bwMode="auto">
          <a:xfrm>
            <a:off x="2916238" y="22050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59" name="Line 28"/>
          <p:cNvSpPr>
            <a:spLocks noChangeShapeType="1"/>
          </p:cNvSpPr>
          <p:nvPr/>
        </p:nvSpPr>
        <p:spPr bwMode="auto">
          <a:xfrm>
            <a:off x="1692275" y="2565400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0" name="Line 29"/>
          <p:cNvSpPr>
            <a:spLocks noChangeShapeType="1"/>
          </p:cNvSpPr>
          <p:nvPr/>
        </p:nvSpPr>
        <p:spPr bwMode="auto">
          <a:xfrm>
            <a:off x="2268538" y="2565400"/>
            <a:ext cx="358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61" name="Text Box 30"/>
          <p:cNvSpPr txBox="1">
            <a:spLocks noChangeArrowheads="1"/>
          </p:cNvSpPr>
          <p:nvPr/>
        </p:nvSpPr>
        <p:spPr bwMode="auto">
          <a:xfrm>
            <a:off x="1619250" y="26717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- 6y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62" name="Text Box 31"/>
          <p:cNvSpPr txBox="1">
            <a:spLocks noChangeArrowheads="1"/>
          </p:cNvSpPr>
          <p:nvPr/>
        </p:nvSpPr>
        <p:spPr bwMode="auto">
          <a:xfrm>
            <a:off x="2189163" y="2671763"/>
            <a:ext cx="498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63" name="Text Box 32"/>
          <p:cNvSpPr txBox="1">
            <a:spLocks noChangeArrowheads="1"/>
          </p:cNvSpPr>
          <p:nvPr/>
        </p:nvSpPr>
        <p:spPr bwMode="auto">
          <a:xfrm>
            <a:off x="2627313" y="26717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64" name="Text Box 33"/>
          <p:cNvSpPr txBox="1">
            <a:spLocks noChangeArrowheads="1"/>
          </p:cNvSpPr>
          <p:nvPr/>
        </p:nvSpPr>
        <p:spPr bwMode="auto">
          <a:xfrm>
            <a:off x="2916238" y="267176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65" name="Text Box 34"/>
          <p:cNvSpPr txBox="1">
            <a:spLocks noChangeArrowheads="1"/>
          </p:cNvSpPr>
          <p:nvPr/>
        </p:nvSpPr>
        <p:spPr bwMode="auto">
          <a:xfrm>
            <a:off x="3132138" y="2671763"/>
            <a:ext cx="677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- 30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66" name="Text Box 35"/>
          <p:cNvSpPr txBox="1">
            <a:spLocks noChangeArrowheads="1"/>
          </p:cNvSpPr>
          <p:nvPr/>
        </p:nvSpPr>
        <p:spPr bwMode="auto">
          <a:xfrm>
            <a:off x="2051050" y="31416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- 7y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67" name="Text Box 36"/>
          <p:cNvSpPr txBox="1">
            <a:spLocks noChangeArrowheads="1"/>
          </p:cNvSpPr>
          <p:nvPr/>
        </p:nvSpPr>
        <p:spPr bwMode="auto">
          <a:xfrm>
            <a:off x="2706688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68" name="Text Box 37"/>
          <p:cNvSpPr txBox="1">
            <a:spLocks noChangeArrowheads="1"/>
          </p:cNvSpPr>
          <p:nvPr/>
        </p:nvSpPr>
        <p:spPr bwMode="auto">
          <a:xfrm>
            <a:off x="2987675" y="3141663"/>
            <a:ext cx="677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69" name="Line 38"/>
          <p:cNvSpPr>
            <a:spLocks noChangeShapeType="1"/>
          </p:cNvSpPr>
          <p:nvPr/>
        </p:nvSpPr>
        <p:spPr bwMode="auto">
          <a:xfrm flipH="1">
            <a:off x="3779838" y="3068638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70" name="Text Box 39"/>
          <p:cNvSpPr txBox="1">
            <a:spLocks noChangeArrowheads="1"/>
          </p:cNvSpPr>
          <p:nvPr/>
        </p:nvSpPr>
        <p:spPr bwMode="auto">
          <a:xfrm>
            <a:off x="3857625" y="3141663"/>
            <a:ext cx="785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(-7)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71" name="Text Box 40"/>
          <p:cNvSpPr txBox="1">
            <a:spLocks noChangeArrowheads="1"/>
          </p:cNvSpPr>
          <p:nvPr/>
        </p:nvSpPr>
        <p:spPr bwMode="auto">
          <a:xfrm>
            <a:off x="2460625" y="3681413"/>
            <a:ext cx="598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72" name="Text Box 41"/>
          <p:cNvSpPr txBox="1">
            <a:spLocks noChangeArrowheads="1"/>
          </p:cNvSpPr>
          <p:nvPr/>
        </p:nvSpPr>
        <p:spPr bwMode="auto">
          <a:xfrm>
            <a:off x="3041650" y="368141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373" name="Rectangle 42"/>
          <p:cNvSpPr>
            <a:spLocks noChangeArrowheads="1"/>
          </p:cNvSpPr>
          <p:nvPr/>
        </p:nvSpPr>
        <p:spPr bwMode="auto">
          <a:xfrm>
            <a:off x="2382838" y="3675063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74" name="Text Box 43"/>
          <p:cNvSpPr txBox="1">
            <a:spLocks noChangeArrowheads="1"/>
          </p:cNvSpPr>
          <p:nvPr/>
        </p:nvSpPr>
        <p:spPr bwMode="auto">
          <a:xfrm>
            <a:off x="4211638" y="1304925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14375" name="Text Box 44"/>
          <p:cNvSpPr txBox="1">
            <a:spLocks noChangeArrowheads="1"/>
          </p:cNvSpPr>
          <p:nvPr/>
        </p:nvSpPr>
        <p:spPr bwMode="auto">
          <a:xfrm>
            <a:off x="4502150" y="13049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4376" name="Text Box 45"/>
          <p:cNvSpPr txBox="1">
            <a:spLocks noChangeArrowheads="1"/>
          </p:cNvSpPr>
          <p:nvPr/>
        </p:nvSpPr>
        <p:spPr bwMode="auto">
          <a:xfrm>
            <a:off x="4787900" y="13049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10</a:t>
            </a:r>
          </a:p>
        </p:txBody>
      </p:sp>
      <p:sp>
        <p:nvSpPr>
          <p:cNvPr id="14377" name="Text Box 46"/>
          <p:cNvSpPr txBox="1">
            <a:spLocks noChangeArrowheads="1"/>
          </p:cNvSpPr>
          <p:nvPr/>
        </p:nvSpPr>
        <p:spPr bwMode="auto">
          <a:xfrm>
            <a:off x="5148263" y="1304925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- 2</a:t>
            </a:r>
          </a:p>
        </p:txBody>
      </p:sp>
      <p:sp>
        <p:nvSpPr>
          <p:cNvPr id="14378" name="Text Box 47"/>
          <p:cNvSpPr txBox="1">
            <a:spLocks noChangeArrowheads="1"/>
          </p:cNvSpPr>
          <p:nvPr/>
        </p:nvSpPr>
        <p:spPr bwMode="auto">
          <a:xfrm>
            <a:off x="5580063" y="1301750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14379" name="Text Box 48"/>
          <p:cNvSpPr txBox="1">
            <a:spLocks noChangeArrowheads="1"/>
          </p:cNvSpPr>
          <p:nvPr/>
        </p:nvSpPr>
        <p:spPr bwMode="auto">
          <a:xfrm>
            <a:off x="5724525" y="13049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4</a:t>
            </a:r>
          </a:p>
        </p:txBody>
      </p:sp>
      <p:sp>
        <p:nvSpPr>
          <p:cNvPr id="14380" name="Line 49"/>
          <p:cNvSpPr>
            <a:spLocks noChangeShapeType="1"/>
          </p:cNvSpPr>
          <p:nvPr/>
        </p:nvSpPr>
        <p:spPr bwMode="auto">
          <a:xfrm>
            <a:off x="5200650" y="1701800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81" name="Text Box 50"/>
          <p:cNvSpPr txBox="1">
            <a:spLocks noChangeArrowheads="1"/>
          </p:cNvSpPr>
          <p:nvPr/>
        </p:nvSpPr>
        <p:spPr bwMode="auto">
          <a:xfrm>
            <a:off x="4211638" y="1736725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sp>
        <p:nvSpPr>
          <p:cNvPr id="14382" name="Text Box 51"/>
          <p:cNvSpPr txBox="1">
            <a:spLocks noChangeArrowheads="1"/>
          </p:cNvSpPr>
          <p:nvPr/>
        </p:nvSpPr>
        <p:spPr bwMode="auto">
          <a:xfrm>
            <a:off x="4716463" y="17367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10</a:t>
            </a:r>
          </a:p>
        </p:txBody>
      </p:sp>
      <p:sp>
        <p:nvSpPr>
          <p:cNvPr id="14383" name="Text Box 52"/>
          <p:cNvSpPr txBox="1">
            <a:spLocks noChangeArrowheads="1"/>
          </p:cNvSpPr>
          <p:nvPr/>
        </p:nvSpPr>
        <p:spPr bwMode="auto">
          <a:xfrm>
            <a:off x="5076825" y="1736725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- 8</a:t>
            </a:r>
          </a:p>
        </p:txBody>
      </p:sp>
      <p:sp>
        <p:nvSpPr>
          <p:cNvPr id="14384" name="Text Box 53"/>
          <p:cNvSpPr txBox="1">
            <a:spLocks noChangeArrowheads="1"/>
          </p:cNvSpPr>
          <p:nvPr/>
        </p:nvSpPr>
        <p:spPr bwMode="auto">
          <a:xfrm>
            <a:off x="4211638" y="2168525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sp>
        <p:nvSpPr>
          <p:cNvPr id="14385" name="Text Box 54"/>
          <p:cNvSpPr txBox="1">
            <a:spLocks noChangeArrowheads="1"/>
          </p:cNvSpPr>
          <p:nvPr/>
        </p:nvSpPr>
        <p:spPr bwMode="auto">
          <a:xfrm>
            <a:off x="4716463" y="21685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</a:t>
            </a:r>
          </a:p>
        </p:txBody>
      </p:sp>
      <p:sp>
        <p:nvSpPr>
          <p:cNvPr id="14386" name="Rectangle 55"/>
          <p:cNvSpPr>
            <a:spLocks noChangeArrowheads="1"/>
          </p:cNvSpPr>
          <p:nvPr/>
        </p:nvSpPr>
        <p:spPr bwMode="auto">
          <a:xfrm>
            <a:off x="4140200" y="2162175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749" name="Oval 77"/>
          <p:cNvSpPr>
            <a:spLocks noChangeArrowheads="1"/>
          </p:cNvSpPr>
          <p:nvPr/>
        </p:nvSpPr>
        <p:spPr bwMode="auto">
          <a:xfrm>
            <a:off x="1144588" y="1201738"/>
            <a:ext cx="474662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750" name="Oval 78"/>
          <p:cNvSpPr>
            <a:spLocks noChangeArrowheads="1"/>
          </p:cNvSpPr>
          <p:nvPr/>
        </p:nvSpPr>
        <p:spPr bwMode="auto">
          <a:xfrm>
            <a:off x="4140200" y="2205038"/>
            <a:ext cx="1008063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751" name="Text Box 79"/>
          <p:cNvSpPr txBox="1">
            <a:spLocks noChangeArrowheads="1"/>
          </p:cNvSpPr>
          <p:nvPr/>
        </p:nvSpPr>
        <p:spPr bwMode="auto">
          <a:xfrm>
            <a:off x="3213100" y="5337175"/>
            <a:ext cx="71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3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8752" name="Oval 80"/>
          <p:cNvSpPr>
            <a:spLocks noChangeArrowheads="1"/>
          </p:cNvSpPr>
          <p:nvPr/>
        </p:nvSpPr>
        <p:spPr bwMode="auto">
          <a:xfrm>
            <a:off x="1533525" y="1201738"/>
            <a:ext cx="287338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753" name="Text Box 81"/>
          <p:cNvSpPr txBox="1">
            <a:spLocks noChangeArrowheads="1"/>
          </p:cNvSpPr>
          <p:nvPr/>
        </p:nvSpPr>
        <p:spPr bwMode="auto">
          <a:xfrm>
            <a:off x="3841750" y="5337175"/>
            <a:ext cx="290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8754" name="Oval 82"/>
          <p:cNvSpPr>
            <a:spLocks noChangeArrowheads="1"/>
          </p:cNvSpPr>
          <p:nvPr/>
        </p:nvSpPr>
        <p:spPr bwMode="auto">
          <a:xfrm>
            <a:off x="1751013" y="1201738"/>
            <a:ext cx="24288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755" name="Text Box 83"/>
          <p:cNvSpPr txBox="1">
            <a:spLocks noChangeArrowheads="1"/>
          </p:cNvSpPr>
          <p:nvPr/>
        </p:nvSpPr>
        <p:spPr bwMode="auto">
          <a:xfrm>
            <a:off x="4076700" y="53371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8756" name="Oval 84"/>
          <p:cNvSpPr>
            <a:spLocks noChangeArrowheads="1"/>
          </p:cNvSpPr>
          <p:nvPr/>
        </p:nvSpPr>
        <p:spPr bwMode="auto">
          <a:xfrm>
            <a:off x="2411413" y="3716338"/>
            <a:ext cx="1008062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757" name="Oval 85"/>
          <p:cNvSpPr>
            <a:spLocks noChangeArrowheads="1"/>
          </p:cNvSpPr>
          <p:nvPr/>
        </p:nvSpPr>
        <p:spPr bwMode="auto">
          <a:xfrm>
            <a:off x="1938338" y="1216025"/>
            <a:ext cx="28733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758" name="Text Box 86"/>
          <p:cNvSpPr txBox="1">
            <a:spLocks noChangeArrowheads="1"/>
          </p:cNvSpPr>
          <p:nvPr/>
        </p:nvSpPr>
        <p:spPr bwMode="auto">
          <a:xfrm>
            <a:off x="4384675" y="533717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8759" name="Line 87"/>
          <p:cNvSpPr>
            <a:spLocks noChangeShapeType="1"/>
          </p:cNvSpPr>
          <p:nvPr/>
        </p:nvSpPr>
        <p:spPr bwMode="auto">
          <a:xfrm>
            <a:off x="3284538" y="5695950"/>
            <a:ext cx="5762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760" name="Text Box 88"/>
          <p:cNvSpPr txBox="1">
            <a:spLocks noChangeArrowheads="1"/>
          </p:cNvSpPr>
          <p:nvPr/>
        </p:nvSpPr>
        <p:spPr bwMode="auto">
          <a:xfrm>
            <a:off x="4627563" y="53371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8761" name="Text Box 89"/>
          <p:cNvSpPr txBox="1">
            <a:spLocks noChangeArrowheads="1"/>
          </p:cNvSpPr>
          <p:nvPr/>
        </p:nvSpPr>
        <p:spPr bwMode="auto">
          <a:xfrm>
            <a:off x="4895850" y="5337175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8762" name="Text Box 90"/>
          <p:cNvSpPr txBox="1">
            <a:spLocks noChangeArrowheads="1"/>
          </p:cNvSpPr>
          <p:nvPr/>
        </p:nvSpPr>
        <p:spPr bwMode="auto">
          <a:xfrm>
            <a:off x="5346700" y="533717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8763" name="Text Box 91"/>
          <p:cNvSpPr txBox="1">
            <a:spLocks noChangeArrowheads="1"/>
          </p:cNvSpPr>
          <p:nvPr/>
        </p:nvSpPr>
        <p:spPr bwMode="auto">
          <a:xfrm>
            <a:off x="5681663" y="53371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8764" name="Oval 92"/>
          <p:cNvSpPr>
            <a:spLocks noChangeArrowheads="1"/>
          </p:cNvSpPr>
          <p:nvPr/>
        </p:nvSpPr>
        <p:spPr bwMode="auto">
          <a:xfrm>
            <a:off x="2139950" y="1187450"/>
            <a:ext cx="344488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765" name="Oval 93"/>
          <p:cNvSpPr>
            <a:spLocks noChangeArrowheads="1"/>
          </p:cNvSpPr>
          <p:nvPr/>
        </p:nvSpPr>
        <p:spPr bwMode="auto">
          <a:xfrm>
            <a:off x="5634038" y="5337175"/>
            <a:ext cx="45878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766" name="Text Box 94"/>
          <p:cNvSpPr txBox="1">
            <a:spLocks noChangeArrowheads="1"/>
          </p:cNvSpPr>
          <p:nvPr/>
        </p:nvSpPr>
        <p:spPr bwMode="auto">
          <a:xfrm>
            <a:off x="6408738" y="4508500"/>
            <a:ext cx="25558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1600" dirty="0">
                <a:latin typeface="Comic Sans MS" pitchFamily="66" charset="0"/>
                <a:cs typeface="Times New Roman" pitchFamily="18" charset="0"/>
              </a:rPr>
              <a:t>Mindkét esetben igaz egyenlőségeket kaptunk. Tehát ennek az egyenletrendszernek a megoldása a (2,4) rendezett pár.</a:t>
            </a:r>
            <a:endParaRPr lang="en-US" altLang="sr-Latn-RS" sz="16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8767" name="Text Box 95"/>
          <p:cNvSpPr txBox="1">
            <a:spLocks noChangeArrowheads="1"/>
          </p:cNvSpPr>
          <p:nvPr/>
        </p:nvSpPr>
        <p:spPr bwMode="auto">
          <a:xfrm>
            <a:off x="5876925" y="5734050"/>
            <a:ext cx="423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FFFF00"/>
                </a:solidFill>
                <a:latin typeface="Comic Sans MS" pitchFamily="66" charset="0"/>
                <a:sym typeface="Wingdings" pitchFamily="2" charset="2"/>
              </a:rPr>
              <a:t></a:t>
            </a:r>
          </a:p>
        </p:txBody>
      </p:sp>
      <p:grpSp>
        <p:nvGrpSpPr>
          <p:cNvPr id="14408" name="Group 96"/>
          <p:cNvGrpSpPr>
            <a:grpSpLocks/>
          </p:cNvGrpSpPr>
          <p:nvPr/>
        </p:nvGrpSpPr>
        <p:grpSpPr bwMode="auto">
          <a:xfrm>
            <a:off x="3194050" y="985838"/>
            <a:ext cx="312738" cy="96837"/>
            <a:chOff x="1927" y="648"/>
            <a:chExt cx="242" cy="75"/>
          </a:xfrm>
        </p:grpSpPr>
        <p:sp>
          <p:nvSpPr>
            <p:cNvPr id="14420" name="Line 97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21" name="Line 98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22" name="Line 99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23" name="Line 100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4409" name="Text Box 101"/>
          <p:cNvSpPr txBox="1">
            <a:spLocks noChangeArrowheads="1"/>
          </p:cNvSpPr>
          <p:nvPr/>
        </p:nvSpPr>
        <p:spPr bwMode="auto">
          <a:xfrm>
            <a:off x="3132138" y="4292600"/>
            <a:ext cx="1500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  <a:cs typeface="Times New Roman" pitchFamily="18" charset="0"/>
              </a:rPr>
              <a:t>Ellenőrzés:</a:t>
            </a:r>
            <a:endParaRPr lang="en-US" altLang="sr-Latn-RS" sz="20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410" name="Text Box 102"/>
          <p:cNvSpPr txBox="1">
            <a:spLocks noChangeArrowheads="1"/>
          </p:cNvSpPr>
          <p:nvPr/>
        </p:nvSpPr>
        <p:spPr bwMode="auto">
          <a:xfrm>
            <a:off x="3205163" y="47974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411" name="Text Box 103"/>
          <p:cNvSpPr txBox="1">
            <a:spLocks noChangeArrowheads="1"/>
          </p:cNvSpPr>
          <p:nvPr/>
        </p:nvSpPr>
        <p:spPr bwMode="auto">
          <a:xfrm>
            <a:off x="3473450" y="4797425"/>
            <a:ext cx="306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412" name="Text Box 104"/>
          <p:cNvSpPr txBox="1">
            <a:spLocks noChangeArrowheads="1"/>
          </p:cNvSpPr>
          <p:nvPr/>
        </p:nvSpPr>
        <p:spPr bwMode="auto">
          <a:xfrm>
            <a:off x="3729038" y="4797425"/>
            <a:ext cx="698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413" name="Text Box 105"/>
          <p:cNvSpPr txBox="1">
            <a:spLocks noChangeArrowheads="1"/>
          </p:cNvSpPr>
          <p:nvPr/>
        </p:nvSpPr>
        <p:spPr bwMode="auto">
          <a:xfrm>
            <a:off x="4330700" y="47974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414" name="Text Box 107"/>
          <p:cNvSpPr txBox="1">
            <a:spLocks noChangeArrowheads="1"/>
          </p:cNvSpPr>
          <p:nvPr/>
        </p:nvSpPr>
        <p:spPr bwMode="auto">
          <a:xfrm>
            <a:off x="4573588" y="47974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415" name="Text Box 108"/>
          <p:cNvSpPr txBox="1">
            <a:spLocks noChangeArrowheads="1"/>
          </p:cNvSpPr>
          <p:nvPr/>
        </p:nvSpPr>
        <p:spPr bwMode="auto">
          <a:xfrm>
            <a:off x="4841875" y="4797425"/>
            <a:ext cx="538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416" name="Text Box 109"/>
          <p:cNvSpPr txBox="1">
            <a:spLocks noChangeArrowheads="1"/>
          </p:cNvSpPr>
          <p:nvPr/>
        </p:nvSpPr>
        <p:spPr bwMode="auto">
          <a:xfrm>
            <a:off x="5292725" y="47974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417" name="Text Box 110"/>
          <p:cNvSpPr txBox="1">
            <a:spLocks noChangeArrowheads="1"/>
          </p:cNvSpPr>
          <p:nvPr/>
        </p:nvSpPr>
        <p:spPr bwMode="auto">
          <a:xfrm>
            <a:off x="5580063" y="47974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418" name="Line 112"/>
          <p:cNvSpPr>
            <a:spLocks noChangeShapeType="1"/>
          </p:cNvSpPr>
          <p:nvPr/>
        </p:nvSpPr>
        <p:spPr bwMode="auto">
          <a:xfrm>
            <a:off x="3563938" y="5156200"/>
            <a:ext cx="720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8" name="Text Box 56"/>
          <p:cNvSpPr txBox="1">
            <a:spLocks noChangeArrowheads="1"/>
          </p:cNvSpPr>
          <p:nvPr/>
        </p:nvSpPr>
        <p:spPr bwMode="auto">
          <a:xfrm>
            <a:off x="6125133" y="2755281"/>
            <a:ext cx="13035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Megolás: </a:t>
            </a:r>
          </a:p>
        </p:txBody>
      </p:sp>
      <p:sp>
        <p:nvSpPr>
          <p:cNvPr id="89" name="Text Box 57"/>
          <p:cNvSpPr txBox="1">
            <a:spLocks noChangeArrowheads="1"/>
          </p:cNvSpPr>
          <p:nvPr/>
        </p:nvSpPr>
        <p:spPr bwMode="auto">
          <a:xfrm>
            <a:off x="7276964" y="2755281"/>
            <a:ext cx="981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( 2, 4 )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28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287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1000"/>
                                        <p:tgtEl>
                                          <p:spTgt spid="28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287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8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8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1000"/>
                                        <p:tgtEl>
                                          <p:spTgt spid="28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28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8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8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8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1000"/>
                                        <p:tgtEl>
                                          <p:spTgt spid="28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28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28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1000"/>
                                        <p:tgtEl>
                                          <p:spTgt spid="28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1000"/>
                                        <p:tgtEl>
                                          <p:spTgt spid="28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1000"/>
                                        <p:tgtEl>
                                          <p:spTgt spid="28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3" dur="1000"/>
                                        <p:tgtEl>
                                          <p:spTgt spid="28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8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8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8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8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8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8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8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8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1000"/>
                                        <p:tgtEl>
                                          <p:spTgt spid="28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28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287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287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8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8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8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8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 tmFilter="0,0; .5, 1; 1, 1"/>
                                        <p:tgtEl>
                                          <p:spTgt spid="28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49" grpId="0" animBg="1"/>
      <p:bldP spid="28749" grpId="1" animBg="1"/>
      <p:bldP spid="28750" grpId="0" animBg="1"/>
      <p:bldP spid="28750" grpId="1" animBg="1"/>
      <p:bldP spid="28751" grpId="0"/>
      <p:bldP spid="28752" grpId="0" animBg="1"/>
      <p:bldP spid="28752" grpId="1" animBg="1"/>
      <p:bldP spid="28753" grpId="0"/>
      <p:bldP spid="28754" grpId="0" animBg="1"/>
      <p:bldP spid="28754" grpId="1" animBg="1"/>
      <p:bldP spid="28755" grpId="0"/>
      <p:bldP spid="28756" grpId="0" animBg="1"/>
      <p:bldP spid="28756" grpId="1" animBg="1"/>
      <p:bldP spid="28757" grpId="0" animBg="1"/>
      <p:bldP spid="28757" grpId="1" animBg="1"/>
      <p:bldP spid="28758" grpId="0"/>
      <p:bldP spid="28759" grpId="0" animBg="1"/>
      <p:bldP spid="28760" grpId="0"/>
      <p:bldP spid="28761" grpId="0"/>
      <p:bldP spid="28762" grpId="0"/>
      <p:bldP spid="28763" grpId="0"/>
      <p:bldP spid="28764" grpId="0" animBg="1"/>
      <p:bldP spid="28764" grpId="1" animBg="1"/>
      <p:bldP spid="28765" grpId="0" animBg="1"/>
      <p:bldP spid="28765" grpId="1" animBg="1"/>
      <p:bldP spid="28766" grpId="0"/>
      <p:bldP spid="28766" grpId="1"/>
      <p:bldP spid="287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114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>
                <a:latin typeface="Comic Sans MS" pitchFamily="66" charset="0"/>
              </a:rPr>
              <a:t>1.példa: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b)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76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  x + y = -1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-5x - 4y = -8 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4235450" y="836613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4525963" y="8366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4787900" y="836613"/>
            <a:ext cx="404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5141913" y="836613"/>
            <a:ext cx="498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y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1187450" y="1628775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-5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1501775" y="1625600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1636713" y="1628775"/>
            <a:ext cx="1135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( -1 - y 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2627313" y="15922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- 4y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3249613" y="15922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7668" name="Arc 20"/>
          <p:cNvSpPr>
            <a:spLocks/>
          </p:cNvSpPr>
          <p:nvPr/>
        </p:nvSpPr>
        <p:spPr bwMode="auto">
          <a:xfrm>
            <a:off x="1460500" y="1989138"/>
            <a:ext cx="504825" cy="71437"/>
          </a:xfrm>
          <a:custGeom>
            <a:avLst/>
            <a:gdLst>
              <a:gd name="T0" fmla="*/ 504825 w 43188"/>
              <a:gd name="T1" fmla="*/ 1346 h 21600"/>
              <a:gd name="T2" fmla="*/ 0 w 43188"/>
              <a:gd name="T3" fmla="*/ 1931 h 21600"/>
              <a:gd name="T4" fmla="*/ 252389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69" name="Arc 21"/>
          <p:cNvSpPr>
            <a:spLocks/>
          </p:cNvSpPr>
          <p:nvPr/>
        </p:nvSpPr>
        <p:spPr bwMode="auto">
          <a:xfrm>
            <a:off x="1389063" y="2017713"/>
            <a:ext cx="1022350" cy="115887"/>
          </a:xfrm>
          <a:custGeom>
            <a:avLst/>
            <a:gdLst>
              <a:gd name="T0" fmla="*/ 1022350 w 43188"/>
              <a:gd name="T1" fmla="*/ 2184 h 21600"/>
              <a:gd name="T2" fmla="*/ 0 w 43188"/>
              <a:gd name="T3" fmla="*/ 3133 h 21600"/>
              <a:gd name="T4" fmla="*/ 511128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1258888" y="22050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1525588" y="2205038"/>
            <a:ext cx="669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+ 5y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2089150" y="22050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- 4y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2673350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3478213" y="1592263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2987675" y="2205038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1598613" y="2565400"/>
            <a:ext cx="5032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>
            <a:off x="2195513" y="2565400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1692275" y="2671763"/>
            <a:ext cx="471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5y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2051050" y="26717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- 4y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2627313" y="26717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2916238" y="2671763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3257550" y="2671763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2384425" y="3141663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7684" name="Text Box 36"/>
          <p:cNvSpPr txBox="1">
            <a:spLocks noChangeArrowheads="1"/>
          </p:cNvSpPr>
          <p:nvPr/>
        </p:nvSpPr>
        <p:spPr bwMode="auto">
          <a:xfrm>
            <a:off x="2706688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7685" name="Text Box 37"/>
          <p:cNvSpPr txBox="1">
            <a:spLocks noChangeArrowheads="1"/>
          </p:cNvSpPr>
          <p:nvPr/>
        </p:nvSpPr>
        <p:spPr bwMode="auto">
          <a:xfrm>
            <a:off x="2987675" y="3141663"/>
            <a:ext cx="636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- 13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7690" name="Rectangle 42"/>
          <p:cNvSpPr>
            <a:spLocks noChangeArrowheads="1"/>
          </p:cNvSpPr>
          <p:nvPr/>
        </p:nvSpPr>
        <p:spPr bwMode="auto">
          <a:xfrm>
            <a:off x="2382838" y="3141663"/>
            <a:ext cx="1252537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91" name="Text Box 43"/>
          <p:cNvSpPr txBox="1">
            <a:spLocks noChangeArrowheads="1"/>
          </p:cNvSpPr>
          <p:nvPr/>
        </p:nvSpPr>
        <p:spPr bwMode="auto">
          <a:xfrm>
            <a:off x="4211638" y="1304925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27692" name="Text Box 44"/>
          <p:cNvSpPr txBox="1">
            <a:spLocks noChangeArrowheads="1"/>
          </p:cNvSpPr>
          <p:nvPr/>
        </p:nvSpPr>
        <p:spPr bwMode="auto">
          <a:xfrm>
            <a:off x="4502150" y="13049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27693" name="Text Box 45"/>
          <p:cNvSpPr txBox="1">
            <a:spLocks noChangeArrowheads="1"/>
          </p:cNvSpPr>
          <p:nvPr/>
        </p:nvSpPr>
        <p:spPr bwMode="auto">
          <a:xfrm>
            <a:off x="4787900" y="1304925"/>
            <a:ext cx="404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</a:t>
            </a:r>
          </a:p>
        </p:txBody>
      </p:sp>
      <p:sp>
        <p:nvSpPr>
          <p:cNvPr id="27694" name="Text Box 46"/>
          <p:cNvSpPr txBox="1">
            <a:spLocks noChangeArrowheads="1"/>
          </p:cNvSpPr>
          <p:nvPr/>
        </p:nvSpPr>
        <p:spPr bwMode="auto">
          <a:xfrm>
            <a:off x="5148263" y="1304925"/>
            <a:ext cx="290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</a:t>
            </a:r>
          </a:p>
        </p:txBody>
      </p:sp>
      <p:sp>
        <p:nvSpPr>
          <p:cNvPr id="27696" name="Text Box 48"/>
          <p:cNvSpPr txBox="1">
            <a:spLocks noChangeArrowheads="1"/>
          </p:cNvSpPr>
          <p:nvPr/>
        </p:nvSpPr>
        <p:spPr bwMode="auto">
          <a:xfrm>
            <a:off x="5337175" y="1304925"/>
            <a:ext cx="747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(-13)</a:t>
            </a:r>
          </a:p>
        </p:txBody>
      </p:sp>
      <p:sp>
        <p:nvSpPr>
          <p:cNvPr id="27697" name="Line 49"/>
          <p:cNvSpPr>
            <a:spLocks noChangeShapeType="1"/>
          </p:cNvSpPr>
          <p:nvPr/>
        </p:nvSpPr>
        <p:spPr bwMode="auto">
          <a:xfrm>
            <a:off x="5200650" y="1701800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98" name="Text Box 50"/>
          <p:cNvSpPr txBox="1">
            <a:spLocks noChangeArrowheads="1"/>
          </p:cNvSpPr>
          <p:nvPr/>
        </p:nvSpPr>
        <p:spPr bwMode="auto">
          <a:xfrm>
            <a:off x="4211638" y="1736725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sp>
        <p:nvSpPr>
          <p:cNvPr id="27699" name="Text Box 51"/>
          <p:cNvSpPr txBox="1">
            <a:spLocks noChangeArrowheads="1"/>
          </p:cNvSpPr>
          <p:nvPr/>
        </p:nvSpPr>
        <p:spPr bwMode="auto">
          <a:xfrm>
            <a:off x="4716463" y="1736725"/>
            <a:ext cx="4048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</a:t>
            </a:r>
          </a:p>
        </p:txBody>
      </p:sp>
      <p:sp>
        <p:nvSpPr>
          <p:cNvPr id="27700" name="Text Box 52"/>
          <p:cNvSpPr txBox="1">
            <a:spLocks noChangeArrowheads="1"/>
          </p:cNvSpPr>
          <p:nvPr/>
        </p:nvSpPr>
        <p:spPr bwMode="auto">
          <a:xfrm>
            <a:off x="5072063" y="1736725"/>
            <a:ext cx="6524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+ 13</a:t>
            </a:r>
          </a:p>
        </p:txBody>
      </p:sp>
      <p:sp>
        <p:nvSpPr>
          <p:cNvPr id="27701" name="Text Box 53"/>
          <p:cNvSpPr txBox="1">
            <a:spLocks noChangeArrowheads="1"/>
          </p:cNvSpPr>
          <p:nvPr/>
        </p:nvSpPr>
        <p:spPr bwMode="auto">
          <a:xfrm>
            <a:off x="4211638" y="2168525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sp>
        <p:nvSpPr>
          <p:cNvPr id="27702" name="Text Box 54"/>
          <p:cNvSpPr txBox="1">
            <a:spLocks noChangeArrowheads="1"/>
          </p:cNvSpPr>
          <p:nvPr/>
        </p:nvSpPr>
        <p:spPr bwMode="auto">
          <a:xfrm>
            <a:off x="4716463" y="21685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12</a:t>
            </a:r>
          </a:p>
        </p:txBody>
      </p:sp>
      <p:sp>
        <p:nvSpPr>
          <p:cNvPr id="27703" name="Rectangle 55"/>
          <p:cNvSpPr>
            <a:spLocks noChangeArrowheads="1"/>
          </p:cNvSpPr>
          <p:nvPr/>
        </p:nvSpPr>
        <p:spPr bwMode="auto">
          <a:xfrm>
            <a:off x="4140200" y="2162175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04" name="Text Box 56"/>
          <p:cNvSpPr txBox="1">
            <a:spLocks noChangeArrowheads="1"/>
          </p:cNvSpPr>
          <p:nvPr/>
        </p:nvSpPr>
        <p:spPr bwMode="auto">
          <a:xfrm>
            <a:off x="4378325" y="3213100"/>
            <a:ext cx="1789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hr-HR" altLang="sr-Latn-RS" sz="2000" dirty="0">
                <a:latin typeface="Comic Sans MS" pitchFamily="66" charset="0"/>
              </a:rPr>
              <a:t>Megoldás:</a:t>
            </a:r>
          </a:p>
        </p:txBody>
      </p:sp>
      <p:sp>
        <p:nvSpPr>
          <p:cNvPr id="27705" name="Text Box 57"/>
          <p:cNvSpPr txBox="1">
            <a:spLocks noChangeArrowheads="1"/>
          </p:cNvSpPr>
          <p:nvPr/>
        </p:nvSpPr>
        <p:spPr bwMode="auto">
          <a:xfrm>
            <a:off x="6011863" y="3213100"/>
            <a:ext cx="13160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( 12, -13 )</a:t>
            </a:r>
          </a:p>
        </p:txBody>
      </p:sp>
      <p:grpSp>
        <p:nvGrpSpPr>
          <p:cNvPr id="27706" name="Group 58"/>
          <p:cNvGrpSpPr>
            <a:grpSpLocks/>
          </p:cNvGrpSpPr>
          <p:nvPr/>
        </p:nvGrpSpPr>
        <p:grpSpPr bwMode="auto">
          <a:xfrm>
            <a:off x="3132138" y="985838"/>
            <a:ext cx="312737" cy="96837"/>
            <a:chOff x="1927" y="648"/>
            <a:chExt cx="242" cy="75"/>
          </a:xfrm>
        </p:grpSpPr>
        <p:sp>
          <p:nvSpPr>
            <p:cNvPr id="15415" name="Line 59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16" name="Line 60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17" name="Line 61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18" name="Line 62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7721" name="Group 73"/>
          <p:cNvGrpSpPr>
            <a:grpSpLocks/>
          </p:cNvGrpSpPr>
          <p:nvPr/>
        </p:nvGrpSpPr>
        <p:grpSpPr bwMode="auto">
          <a:xfrm>
            <a:off x="5292725" y="1627188"/>
            <a:ext cx="792163" cy="217487"/>
            <a:chOff x="3334" y="1025"/>
            <a:chExt cx="499" cy="137"/>
          </a:xfrm>
        </p:grpSpPr>
        <p:sp>
          <p:nvSpPr>
            <p:cNvPr id="15412" name="Line 67"/>
            <p:cNvSpPr>
              <a:spLocks noChangeShapeType="1"/>
            </p:cNvSpPr>
            <p:nvPr/>
          </p:nvSpPr>
          <p:spPr bwMode="auto">
            <a:xfrm flipH="1">
              <a:off x="3334" y="1162"/>
              <a:ext cx="499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13" name="Line 68"/>
            <p:cNvSpPr>
              <a:spLocks noChangeShapeType="1"/>
            </p:cNvSpPr>
            <p:nvPr/>
          </p:nvSpPr>
          <p:spPr bwMode="auto">
            <a:xfrm flipH="1">
              <a:off x="3334" y="1026"/>
              <a:ext cx="0" cy="136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14" name="Line 72"/>
            <p:cNvSpPr>
              <a:spLocks noChangeShapeType="1"/>
            </p:cNvSpPr>
            <p:nvPr/>
          </p:nvSpPr>
          <p:spPr bwMode="auto">
            <a:xfrm flipH="1">
              <a:off x="3520" y="1025"/>
              <a:ext cx="0" cy="136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7722" name="Text Box 74"/>
          <p:cNvSpPr txBox="1">
            <a:spLocks noChangeArrowheads="1"/>
          </p:cNvSpPr>
          <p:nvPr/>
        </p:nvSpPr>
        <p:spPr bwMode="auto">
          <a:xfrm>
            <a:off x="6227763" y="1652588"/>
            <a:ext cx="19656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1600" dirty="0">
                <a:latin typeface="Comic Sans MS" pitchFamily="66" charset="0"/>
              </a:rPr>
              <a:t>Szabaduljunk meg </a:t>
            </a:r>
            <a:br>
              <a:rPr lang="hr-HR" altLang="sr-Latn-RS" sz="1600" dirty="0">
                <a:latin typeface="Comic Sans MS" pitchFamily="66" charset="0"/>
              </a:rPr>
            </a:br>
            <a:r>
              <a:rPr lang="hr-HR" altLang="sr-Latn-RS" sz="1600" dirty="0">
                <a:latin typeface="Comic Sans MS" pitchFamily="66" charset="0"/>
              </a:rPr>
              <a:t>a zárójeltől...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2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1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10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1000"/>
                                        <p:tgtEl>
                                          <p:spTgt spid="2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10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1000"/>
                                        <p:tgtEl>
                                          <p:spTgt spid="2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10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5" dur="10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10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27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1000"/>
                                        <p:tgtEl>
                                          <p:spTgt spid="27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1000"/>
                                        <p:tgtEl>
                                          <p:spTgt spid="27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5" dur="1000"/>
                                        <p:tgtEl>
                                          <p:spTgt spid="27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1000"/>
                                        <p:tgtEl>
                                          <p:spTgt spid="27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1000"/>
                                        <p:tgtEl>
                                          <p:spTgt spid="2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0" dur="1000"/>
                                        <p:tgtEl>
                                          <p:spTgt spid="27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5" dur="1000"/>
                                        <p:tgtEl>
                                          <p:spTgt spid="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0" dur="1000"/>
                                        <p:tgtEl>
                                          <p:spTgt spid="27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5" dur="1000"/>
                                        <p:tgtEl>
                                          <p:spTgt spid="27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0" dur="1000"/>
                                        <p:tgtEl>
                                          <p:spTgt spid="2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5" dur="10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0" dur="10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1000"/>
                                        <p:tgtEl>
                                          <p:spTgt spid="27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0" dur="1000"/>
                                        <p:tgtEl>
                                          <p:spTgt spid="27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85" dur="1000"/>
                                        <p:tgtEl>
                                          <p:spTgt spid="27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9" dur="500"/>
                                        <p:tgtEl>
                                          <p:spTgt spid="277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1000"/>
                                        <p:tgtEl>
                                          <p:spTgt spid="27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8" dur="1000"/>
                                        <p:tgtEl>
                                          <p:spTgt spid="277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3" dur="1000"/>
                                        <p:tgtEl>
                                          <p:spTgt spid="2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8" dur="1000"/>
                                        <p:tgtEl>
                                          <p:spTgt spid="2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3" dur="1000"/>
                                        <p:tgtEl>
                                          <p:spTgt spid="2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8" dur="1000"/>
                                        <p:tgtEl>
                                          <p:spTgt spid="2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3" dur="1000"/>
                                        <p:tgtEl>
                                          <p:spTgt spid="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8" dur="1000"/>
                                        <p:tgtEl>
                                          <p:spTgt spid="2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3" dur="1000"/>
                                        <p:tgtEl>
                                          <p:spTgt spid="2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 nodeType="clickPar">
                      <p:stCondLst>
                        <p:cond delay="indefinite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8" dur="1000"/>
                                        <p:tgtEl>
                                          <p:spTgt spid="2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3" grpId="0"/>
      <p:bldP spid="27659" grpId="0"/>
      <p:bldP spid="27660" grpId="0"/>
      <p:bldP spid="27661" grpId="0"/>
      <p:bldP spid="27662" grpId="0"/>
      <p:bldP spid="27663" grpId="0"/>
      <p:bldP spid="27664" grpId="0"/>
      <p:bldP spid="27665" grpId="0"/>
      <p:bldP spid="27666" grpId="0"/>
      <p:bldP spid="27667" grpId="0"/>
      <p:bldP spid="27668" grpId="0" animBg="1"/>
      <p:bldP spid="27669" grpId="0" animBg="1"/>
      <p:bldP spid="27670" grpId="0"/>
      <p:bldP spid="27671" grpId="0"/>
      <p:bldP spid="27672" grpId="0"/>
      <p:bldP spid="27673" grpId="0"/>
      <p:bldP spid="27674" grpId="0"/>
      <p:bldP spid="27675" grpId="0"/>
      <p:bldP spid="27676" grpId="0" animBg="1"/>
      <p:bldP spid="27677" grpId="0" animBg="1"/>
      <p:bldP spid="27678" grpId="0"/>
      <p:bldP spid="27679" grpId="0"/>
      <p:bldP spid="27680" grpId="0"/>
      <p:bldP spid="27681" grpId="0"/>
      <p:bldP spid="27682" grpId="0"/>
      <p:bldP spid="27683" grpId="0"/>
      <p:bldP spid="27684" grpId="0"/>
      <p:bldP spid="27685" grpId="0"/>
      <p:bldP spid="27690" grpId="0" animBg="1"/>
      <p:bldP spid="27691" grpId="0"/>
      <p:bldP spid="27692" grpId="0"/>
      <p:bldP spid="27693" grpId="0"/>
      <p:bldP spid="27694" grpId="0"/>
      <p:bldP spid="27696" grpId="0"/>
      <p:bldP spid="27697" grpId="0" animBg="1"/>
      <p:bldP spid="27698" grpId="0"/>
      <p:bldP spid="27699" grpId="0"/>
      <p:bldP spid="27700" grpId="0"/>
      <p:bldP spid="27701" grpId="0"/>
      <p:bldP spid="27702" grpId="0"/>
      <p:bldP spid="27703" grpId="0" animBg="1"/>
      <p:bldP spid="27704" grpId="0"/>
      <p:bldP spid="27705" grpId="0"/>
      <p:bldP spid="277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114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>
                <a:latin typeface="Comic Sans MS" pitchFamily="66" charset="0"/>
              </a:rPr>
              <a:t>1.példa: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b)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76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  x + y = -1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-5x - 4y = -8 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235450" y="836613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4525963" y="8366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4787900" y="836613"/>
            <a:ext cx="404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5141913" y="836613"/>
            <a:ext cx="498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y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187450" y="1628775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-5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501775" y="1625600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636713" y="1628775"/>
            <a:ext cx="1135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( -1 - y 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2627313" y="15922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- 4y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3249613" y="15922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423" name="Arc 15"/>
          <p:cNvSpPr>
            <a:spLocks/>
          </p:cNvSpPr>
          <p:nvPr/>
        </p:nvSpPr>
        <p:spPr bwMode="auto">
          <a:xfrm>
            <a:off x="1460500" y="1989138"/>
            <a:ext cx="504825" cy="71437"/>
          </a:xfrm>
          <a:custGeom>
            <a:avLst/>
            <a:gdLst>
              <a:gd name="T0" fmla="*/ 504825 w 43188"/>
              <a:gd name="T1" fmla="*/ 1346 h 21600"/>
              <a:gd name="T2" fmla="*/ 0 w 43188"/>
              <a:gd name="T3" fmla="*/ 1931 h 21600"/>
              <a:gd name="T4" fmla="*/ 252389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24" name="Arc 16"/>
          <p:cNvSpPr>
            <a:spLocks/>
          </p:cNvSpPr>
          <p:nvPr/>
        </p:nvSpPr>
        <p:spPr bwMode="auto">
          <a:xfrm>
            <a:off x="1389063" y="2017713"/>
            <a:ext cx="1022350" cy="115887"/>
          </a:xfrm>
          <a:custGeom>
            <a:avLst/>
            <a:gdLst>
              <a:gd name="T0" fmla="*/ 1022350 w 43188"/>
              <a:gd name="T1" fmla="*/ 2184 h 21600"/>
              <a:gd name="T2" fmla="*/ 0 w 43188"/>
              <a:gd name="T3" fmla="*/ 3133 h 21600"/>
              <a:gd name="T4" fmla="*/ 511128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1258888" y="22050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1525588" y="2205038"/>
            <a:ext cx="669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+ 5y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089150" y="22050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- 4y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2673350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3478213" y="1592263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2987675" y="2205038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1598613" y="2565400"/>
            <a:ext cx="5032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2195513" y="2565400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1692275" y="2671763"/>
            <a:ext cx="471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5y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2051050" y="26717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- 4y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2627313" y="26717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2916238" y="2671763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3257550" y="2671763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2384425" y="3141663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2706688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2987675" y="3141663"/>
            <a:ext cx="636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- 13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7441" name="Rectangle 33"/>
          <p:cNvSpPr>
            <a:spLocks noChangeArrowheads="1"/>
          </p:cNvSpPr>
          <p:nvPr/>
        </p:nvSpPr>
        <p:spPr bwMode="auto">
          <a:xfrm>
            <a:off x="2382838" y="3141663"/>
            <a:ext cx="1252537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4211638" y="1304925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4502150" y="13049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4787900" y="1304925"/>
            <a:ext cx="404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5148263" y="1304925"/>
            <a:ext cx="290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</a:t>
            </a: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5337175" y="1304925"/>
            <a:ext cx="747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(-13)</a:t>
            </a:r>
          </a:p>
        </p:txBody>
      </p:sp>
      <p:sp>
        <p:nvSpPr>
          <p:cNvPr id="17447" name="Line 39"/>
          <p:cNvSpPr>
            <a:spLocks noChangeShapeType="1"/>
          </p:cNvSpPr>
          <p:nvPr/>
        </p:nvSpPr>
        <p:spPr bwMode="auto">
          <a:xfrm>
            <a:off x="5200650" y="1701800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4211638" y="1736725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sp>
        <p:nvSpPr>
          <p:cNvPr id="17449" name="Text Box 41"/>
          <p:cNvSpPr txBox="1">
            <a:spLocks noChangeArrowheads="1"/>
          </p:cNvSpPr>
          <p:nvPr/>
        </p:nvSpPr>
        <p:spPr bwMode="auto">
          <a:xfrm>
            <a:off x="4716463" y="1736725"/>
            <a:ext cx="4048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</a:t>
            </a:r>
          </a:p>
        </p:txBody>
      </p: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5072063" y="1736725"/>
            <a:ext cx="6524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+ 13</a:t>
            </a: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4211638" y="2168525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sp>
        <p:nvSpPr>
          <p:cNvPr id="17452" name="Text Box 44"/>
          <p:cNvSpPr txBox="1">
            <a:spLocks noChangeArrowheads="1"/>
          </p:cNvSpPr>
          <p:nvPr/>
        </p:nvSpPr>
        <p:spPr bwMode="auto">
          <a:xfrm>
            <a:off x="4716463" y="21685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12</a:t>
            </a:r>
          </a:p>
        </p:txBody>
      </p:sp>
      <p:sp>
        <p:nvSpPr>
          <p:cNvPr id="17453" name="Rectangle 45"/>
          <p:cNvSpPr>
            <a:spLocks noChangeArrowheads="1"/>
          </p:cNvSpPr>
          <p:nvPr/>
        </p:nvSpPr>
        <p:spPr bwMode="auto">
          <a:xfrm>
            <a:off x="4140200" y="2162175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54" name="Text Box 46"/>
          <p:cNvSpPr txBox="1">
            <a:spLocks noChangeArrowheads="1"/>
          </p:cNvSpPr>
          <p:nvPr/>
        </p:nvSpPr>
        <p:spPr bwMode="auto">
          <a:xfrm>
            <a:off x="4402137" y="3213100"/>
            <a:ext cx="1765301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hr-HR" altLang="sr-Latn-RS" sz="2000" dirty="0">
                <a:latin typeface="Comic Sans MS" pitchFamily="66" charset="0"/>
              </a:rPr>
              <a:t>Megoldás:</a:t>
            </a:r>
          </a:p>
        </p:txBody>
      </p:sp>
      <p:sp>
        <p:nvSpPr>
          <p:cNvPr id="17455" name="Text Box 47"/>
          <p:cNvSpPr txBox="1">
            <a:spLocks noChangeArrowheads="1"/>
          </p:cNvSpPr>
          <p:nvPr/>
        </p:nvSpPr>
        <p:spPr bwMode="auto">
          <a:xfrm>
            <a:off x="6011863" y="3213100"/>
            <a:ext cx="13160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( 12, -13 )</a:t>
            </a:r>
          </a:p>
        </p:txBody>
      </p:sp>
      <p:grpSp>
        <p:nvGrpSpPr>
          <p:cNvPr id="17456" name="Group 48"/>
          <p:cNvGrpSpPr>
            <a:grpSpLocks/>
          </p:cNvGrpSpPr>
          <p:nvPr/>
        </p:nvGrpSpPr>
        <p:grpSpPr bwMode="auto">
          <a:xfrm>
            <a:off x="3132138" y="985838"/>
            <a:ext cx="312737" cy="96837"/>
            <a:chOff x="1927" y="648"/>
            <a:chExt cx="242" cy="75"/>
          </a:xfrm>
        </p:grpSpPr>
        <p:sp>
          <p:nvSpPr>
            <p:cNvPr id="17478" name="Line 49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79" name="Line 50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80" name="Line 51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81" name="Line 52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6184" name="Text Box 104"/>
          <p:cNvSpPr txBox="1">
            <a:spLocks noChangeArrowheads="1"/>
          </p:cNvSpPr>
          <p:nvPr/>
        </p:nvSpPr>
        <p:spPr bwMode="auto">
          <a:xfrm>
            <a:off x="3394075" y="4292600"/>
            <a:ext cx="1500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  <a:cs typeface="Times New Roman" pitchFamily="18" charset="0"/>
              </a:rPr>
              <a:t>Ellenőrzés:</a:t>
            </a:r>
            <a:endParaRPr lang="en-US" altLang="sr-Latn-RS" sz="20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85" name="Oval 105"/>
          <p:cNvSpPr>
            <a:spLocks noChangeArrowheads="1"/>
          </p:cNvSpPr>
          <p:nvPr/>
        </p:nvSpPr>
        <p:spPr bwMode="auto">
          <a:xfrm>
            <a:off x="1376363" y="879475"/>
            <a:ext cx="28733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86" name="Oval 106"/>
          <p:cNvSpPr>
            <a:spLocks noChangeArrowheads="1"/>
          </p:cNvSpPr>
          <p:nvPr/>
        </p:nvSpPr>
        <p:spPr bwMode="auto">
          <a:xfrm>
            <a:off x="4140200" y="2205038"/>
            <a:ext cx="1008063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87" name="Text Box 107"/>
          <p:cNvSpPr txBox="1">
            <a:spLocks noChangeArrowheads="1"/>
          </p:cNvSpPr>
          <p:nvPr/>
        </p:nvSpPr>
        <p:spPr bwMode="auto">
          <a:xfrm>
            <a:off x="3467100" y="47974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88" name="Oval 108"/>
          <p:cNvSpPr>
            <a:spLocks noChangeArrowheads="1"/>
          </p:cNvSpPr>
          <p:nvPr/>
        </p:nvSpPr>
        <p:spPr bwMode="auto">
          <a:xfrm>
            <a:off x="1592263" y="879475"/>
            <a:ext cx="28733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89" name="Text Box 109"/>
          <p:cNvSpPr txBox="1">
            <a:spLocks noChangeArrowheads="1"/>
          </p:cNvSpPr>
          <p:nvPr/>
        </p:nvSpPr>
        <p:spPr bwMode="auto">
          <a:xfrm>
            <a:off x="3806825" y="4797425"/>
            <a:ext cx="306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90" name="Oval 110"/>
          <p:cNvSpPr>
            <a:spLocks noChangeArrowheads="1"/>
          </p:cNvSpPr>
          <p:nvPr/>
        </p:nvSpPr>
        <p:spPr bwMode="auto">
          <a:xfrm>
            <a:off x="1806575" y="879475"/>
            <a:ext cx="288925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91" name="Text Box 111"/>
          <p:cNvSpPr txBox="1">
            <a:spLocks noChangeArrowheads="1"/>
          </p:cNvSpPr>
          <p:nvPr/>
        </p:nvSpPr>
        <p:spPr bwMode="auto">
          <a:xfrm>
            <a:off x="3970338" y="4797425"/>
            <a:ext cx="7477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(-13)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92" name="Oval 112"/>
          <p:cNvSpPr>
            <a:spLocks noChangeArrowheads="1"/>
          </p:cNvSpPr>
          <p:nvPr/>
        </p:nvSpPr>
        <p:spPr bwMode="auto">
          <a:xfrm>
            <a:off x="2368550" y="3141663"/>
            <a:ext cx="1295400" cy="44608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93" name="Oval 113"/>
          <p:cNvSpPr>
            <a:spLocks noChangeArrowheads="1"/>
          </p:cNvSpPr>
          <p:nvPr/>
        </p:nvSpPr>
        <p:spPr bwMode="auto">
          <a:xfrm>
            <a:off x="2009775" y="893763"/>
            <a:ext cx="287338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94" name="Text Box 114"/>
          <p:cNvSpPr txBox="1">
            <a:spLocks noChangeArrowheads="1"/>
          </p:cNvSpPr>
          <p:nvPr/>
        </p:nvSpPr>
        <p:spPr bwMode="auto">
          <a:xfrm>
            <a:off x="4592638" y="47974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96" name="Text Box 116"/>
          <p:cNvSpPr txBox="1">
            <a:spLocks noChangeArrowheads="1"/>
          </p:cNvSpPr>
          <p:nvPr/>
        </p:nvSpPr>
        <p:spPr bwMode="auto">
          <a:xfrm>
            <a:off x="4835525" y="47974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97" name="Text Box 117"/>
          <p:cNvSpPr txBox="1">
            <a:spLocks noChangeArrowheads="1"/>
          </p:cNvSpPr>
          <p:nvPr/>
        </p:nvSpPr>
        <p:spPr bwMode="auto">
          <a:xfrm>
            <a:off x="5133975" y="4797425"/>
            <a:ext cx="636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- 13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98" name="Text Box 118"/>
          <p:cNvSpPr txBox="1">
            <a:spLocks noChangeArrowheads="1"/>
          </p:cNvSpPr>
          <p:nvPr/>
        </p:nvSpPr>
        <p:spPr bwMode="auto">
          <a:xfrm>
            <a:off x="5626100" y="47974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99" name="Text Box 119"/>
          <p:cNvSpPr txBox="1">
            <a:spLocks noChangeArrowheads="1"/>
          </p:cNvSpPr>
          <p:nvPr/>
        </p:nvSpPr>
        <p:spPr bwMode="auto">
          <a:xfrm>
            <a:off x="5842000" y="4797425"/>
            <a:ext cx="404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200" name="Oval 120"/>
          <p:cNvSpPr>
            <a:spLocks noChangeArrowheads="1"/>
          </p:cNvSpPr>
          <p:nvPr/>
        </p:nvSpPr>
        <p:spPr bwMode="auto">
          <a:xfrm>
            <a:off x="2224088" y="865188"/>
            <a:ext cx="45878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201" name="Oval 121"/>
          <p:cNvSpPr>
            <a:spLocks noChangeArrowheads="1"/>
          </p:cNvSpPr>
          <p:nvPr/>
        </p:nvSpPr>
        <p:spPr bwMode="auto">
          <a:xfrm>
            <a:off x="5842000" y="4797425"/>
            <a:ext cx="458788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6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6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46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46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6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6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6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6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6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6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6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46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6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6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6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6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6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6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6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6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6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6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6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46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46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6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6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46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1000"/>
                                        <p:tgtEl>
                                          <p:spTgt spid="4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7" dur="1000"/>
                                        <p:tgtEl>
                                          <p:spTgt spid="4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1000"/>
                                        <p:tgtEl>
                                          <p:spTgt spid="4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1000"/>
                                        <p:tgtEl>
                                          <p:spTgt spid="4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6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6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6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6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6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6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6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6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4" grpId="0"/>
      <p:bldP spid="46185" grpId="0" animBg="1"/>
      <p:bldP spid="46185" grpId="1" animBg="1"/>
      <p:bldP spid="46186" grpId="0" animBg="1"/>
      <p:bldP spid="46186" grpId="1" animBg="1"/>
      <p:bldP spid="46187" grpId="0"/>
      <p:bldP spid="46188" grpId="0" animBg="1"/>
      <p:bldP spid="46188" grpId="1" animBg="1"/>
      <p:bldP spid="46189" grpId="0"/>
      <p:bldP spid="46190" grpId="0" animBg="1"/>
      <p:bldP spid="46190" grpId="1" animBg="1"/>
      <p:bldP spid="46191" grpId="0"/>
      <p:bldP spid="46192" grpId="0" animBg="1"/>
      <p:bldP spid="46192" grpId="1" animBg="1"/>
      <p:bldP spid="46193" grpId="0" animBg="1"/>
      <p:bldP spid="46193" grpId="1" animBg="1"/>
      <p:bldP spid="46194" grpId="0"/>
      <p:bldP spid="46200" grpId="0" animBg="1"/>
      <p:bldP spid="4620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>
                <a:latin typeface="Comic Sans MS" pitchFamily="66" charset="0"/>
              </a:rPr>
              <a:t>1.példa: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b)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76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  x + y = -1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-5x - 4y = -8 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235450" y="836613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525963" y="8366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4787900" y="836613"/>
            <a:ext cx="404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5141913" y="836613"/>
            <a:ext cx="498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y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1187450" y="1628775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-5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1501775" y="1625600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636713" y="1628775"/>
            <a:ext cx="1135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( -1 - y 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2627313" y="15922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- 4y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3249613" y="15922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447" name="Arc 15"/>
          <p:cNvSpPr>
            <a:spLocks/>
          </p:cNvSpPr>
          <p:nvPr/>
        </p:nvSpPr>
        <p:spPr bwMode="auto">
          <a:xfrm>
            <a:off x="1460500" y="1989138"/>
            <a:ext cx="504825" cy="71437"/>
          </a:xfrm>
          <a:custGeom>
            <a:avLst/>
            <a:gdLst>
              <a:gd name="T0" fmla="*/ 504825 w 43188"/>
              <a:gd name="T1" fmla="*/ 1346 h 21600"/>
              <a:gd name="T2" fmla="*/ 0 w 43188"/>
              <a:gd name="T3" fmla="*/ 1931 h 21600"/>
              <a:gd name="T4" fmla="*/ 252389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48" name="Arc 16"/>
          <p:cNvSpPr>
            <a:spLocks/>
          </p:cNvSpPr>
          <p:nvPr/>
        </p:nvSpPr>
        <p:spPr bwMode="auto">
          <a:xfrm>
            <a:off x="1389063" y="2017713"/>
            <a:ext cx="1022350" cy="115887"/>
          </a:xfrm>
          <a:custGeom>
            <a:avLst/>
            <a:gdLst>
              <a:gd name="T0" fmla="*/ 1022350 w 43188"/>
              <a:gd name="T1" fmla="*/ 2184 h 21600"/>
              <a:gd name="T2" fmla="*/ 0 w 43188"/>
              <a:gd name="T3" fmla="*/ 3133 h 21600"/>
              <a:gd name="T4" fmla="*/ 511128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1258888" y="22050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1525588" y="2205038"/>
            <a:ext cx="669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+ 5y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2089150" y="22050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- 4y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2673350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3478213" y="1592263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2987675" y="2205038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1598613" y="2565400"/>
            <a:ext cx="5032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>
            <a:off x="2195513" y="2565400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1692275" y="2671763"/>
            <a:ext cx="471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5y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2051050" y="26717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- 4y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2627313" y="26717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2916238" y="2671763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3257550" y="2671763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2384425" y="3141663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2706688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2987675" y="3141663"/>
            <a:ext cx="636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- 13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465" name="Rectangle 33"/>
          <p:cNvSpPr>
            <a:spLocks noChangeArrowheads="1"/>
          </p:cNvSpPr>
          <p:nvPr/>
        </p:nvSpPr>
        <p:spPr bwMode="auto">
          <a:xfrm>
            <a:off x="2382838" y="3141663"/>
            <a:ext cx="1252537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66" name="Text Box 34"/>
          <p:cNvSpPr txBox="1">
            <a:spLocks noChangeArrowheads="1"/>
          </p:cNvSpPr>
          <p:nvPr/>
        </p:nvSpPr>
        <p:spPr bwMode="auto">
          <a:xfrm>
            <a:off x="4211638" y="1304925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18467" name="Text Box 35"/>
          <p:cNvSpPr txBox="1">
            <a:spLocks noChangeArrowheads="1"/>
          </p:cNvSpPr>
          <p:nvPr/>
        </p:nvSpPr>
        <p:spPr bwMode="auto">
          <a:xfrm>
            <a:off x="4502150" y="13049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8468" name="Text Box 36"/>
          <p:cNvSpPr txBox="1">
            <a:spLocks noChangeArrowheads="1"/>
          </p:cNvSpPr>
          <p:nvPr/>
        </p:nvSpPr>
        <p:spPr bwMode="auto">
          <a:xfrm>
            <a:off x="4787900" y="1304925"/>
            <a:ext cx="404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</a:t>
            </a:r>
          </a:p>
        </p:txBody>
      </p:sp>
      <p:sp>
        <p:nvSpPr>
          <p:cNvPr id="18469" name="Text Box 37"/>
          <p:cNvSpPr txBox="1">
            <a:spLocks noChangeArrowheads="1"/>
          </p:cNvSpPr>
          <p:nvPr/>
        </p:nvSpPr>
        <p:spPr bwMode="auto">
          <a:xfrm>
            <a:off x="5148263" y="1304925"/>
            <a:ext cx="290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</a:t>
            </a:r>
          </a:p>
        </p:txBody>
      </p:sp>
      <p:sp>
        <p:nvSpPr>
          <p:cNvPr id="18470" name="Text Box 38"/>
          <p:cNvSpPr txBox="1">
            <a:spLocks noChangeArrowheads="1"/>
          </p:cNvSpPr>
          <p:nvPr/>
        </p:nvSpPr>
        <p:spPr bwMode="auto">
          <a:xfrm>
            <a:off x="5337175" y="1304925"/>
            <a:ext cx="747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(-13)</a:t>
            </a:r>
          </a:p>
        </p:txBody>
      </p:sp>
      <p:sp>
        <p:nvSpPr>
          <p:cNvPr id="18471" name="Line 39"/>
          <p:cNvSpPr>
            <a:spLocks noChangeShapeType="1"/>
          </p:cNvSpPr>
          <p:nvPr/>
        </p:nvSpPr>
        <p:spPr bwMode="auto">
          <a:xfrm>
            <a:off x="5200650" y="1701800"/>
            <a:ext cx="7921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2" name="Text Box 40"/>
          <p:cNvSpPr txBox="1">
            <a:spLocks noChangeArrowheads="1"/>
          </p:cNvSpPr>
          <p:nvPr/>
        </p:nvSpPr>
        <p:spPr bwMode="auto">
          <a:xfrm>
            <a:off x="4211638" y="1736725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4716463" y="1736725"/>
            <a:ext cx="4048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</a:t>
            </a:r>
          </a:p>
        </p:txBody>
      </p:sp>
      <p:sp>
        <p:nvSpPr>
          <p:cNvPr id="18474" name="Text Box 42"/>
          <p:cNvSpPr txBox="1">
            <a:spLocks noChangeArrowheads="1"/>
          </p:cNvSpPr>
          <p:nvPr/>
        </p:nvSpPr>
        <p:spPr bwMode="auto">
          <a:xfrm>
            <a:off x="5072063" y="1736725"/>
            <a:ext cx="6524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+ 13</a:t>
            </a:r>
          </a:p>
        </p:txBody>
      </p:sp>
      <p:sp>
        <p:nvSpPr>
          <p:cNvPr id="18475" name="Text Box 43"/>
          <p:cNvSpPr txBox="1">
            <a:spLocks noChangeArrowheads="1"/>
          </p:cNvSpPr>
          <p:nvPr/>
        </p:nvSpPr>
        <p:spPr bwMode="auto">
          <a:xfrm>
            <a:off x="4211638" y="2168525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sp>
        <p:nvSpPr>
          <p:cNvPr id="18476" name="Text Box 44"/>
          <p:cNvSpPr txBox="1">
            <a:spLocks noChangeArrowheads="1"/>
          </p:cNvSpPr>
          <p:nvPr/>
        </p:nvSpPr>
        <p:spPr bwMode="auto">
          <a:xfrm>
            <a:off x="4716463" y="21685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12</a:t>
            </a:r>
          </a:p>
        </p:txBody>
      </p:sp>
      <p:sp>
        <p:nvSpPr>
          <p:cNvPr id="18477" name="Rectangle 45"/>
          <p:cNvSpPr>
            <a:spLocks noChangeArrowheads="1"/>
          </p:cNvSpPr>
          <p:nvPr/>
        </p:nvSpPr>
        <p:spPr bwMode="auto">
          <a:xfrm>
            <a:off x="4140200" y="2162175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78" name="Text Box 46"/>
          <p:cNvSpPr txBox="1">
            <a:spLocks noChangeArrowheads="1"/>
          </p:cNvSpPr>
          <p:nvPr/>
        </p:nvSpPr>
        <p:spPr bwMode="auto">
          <a:xfrm>
            <a:off x="4679951" y="3213100"/>
            <a:ext cx="1487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hr-HR" altLang="sr-Latn-RS" sz="2000" dirty="0">
                <a:latin typeface="Comic Sans MS" pitchFamily="66" charset="0"/>
              </a:rPr>
              <a:t>Megoldás:</a:t>
            </a:r>
          </a:p>
        </p:txBody>
      </p:sp>
      <p:sp>
        <p:nvSpPr>
          <p:cNvPr id="18479" name="Text Box 47"/>
          <p:cNvSpPr txBox="1">
            <a:spLocks noChangeArrowheads="1"/>
          </p:cNvSpPr>
          <p:nvPr/>
        </p:nvSpPr>
        <p:spPr bwMode="auto">
          <a:xfrm>
            <a:off x="6011863" y="3213100"/>
            <a:ext cx="13160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( 12, -13 )</a:t>
            </a:r>
          </a:p>
        </p:txBody>
      </p:sp>
      <p:grpSp>
        <p:nvGrpSpPr>
          <p:cNvPr id="18480" name="Group 48"/>
          <p:cNvGrpSpPr>
            <a:grpSpLocks/>
          </p:cNvGrpSpPr>
          <p:nvPr/>
        </p:nvGrpSpPr>
        <p:grpSpPr bwMode="auto">
          <a:xfrm>
            <a:off x="3132138" y="985838"/>
            <a:ext cx="312737" cy="96837"/>
            <a:chOff x="1927" y="648"/>
            <a:chExt cx="242" cy="75"/>
          </a:xfrm>
        </p:grpSpPr>
        <p:sp>
          <p:nvSpPr>
            <p:cNvPr id="18512" name="Line 49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513" name="Line 50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514" name="Line 51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515" name="Line 52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167" name="Oval 63"/>
          <p:cNvSpPr>
            <a:spLocks noChangeArrowheads="1"/>
          </p:cNvSpPr>
          <p:nvPr/>
        </p:nvSpPr>
        <p:spPr bwMode="auto">
          <a:xfrm>
            <a:off x="1173163" y="1201738"/>
            <a:ext cx="54768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68" name="Oval 64"/>
          <p:cNvSpPr>
            <a:spLocks noChangeArrowheads="1"/>
          </p:cNvSpPr>
          <p:nvPr/>
        </p:nvSpPr>
        <p:spPr bwMode="auto">
          <a:xfrm>
            <a:off x="4154488" y="2205038"/>
            <a:ext cx="1079500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69" name="Text Box 65"/>
          <p:cNvSpPr txBox="1">
            <a:spLocks noChangeArrowheads="1"/>
          </p:cNvSpPr>
          <p:nvPr/>
        </p:nvSpPr>
        <p:spPr bwMode="auto">
          <a:xfrm>
            <a:off x="3500438" y="5337175"/>
            <a:ext cx="931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-5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7170" name="Oval 66"/>
          <p:cNvSpPr>
            <a:spLocks noChangeArrowheads="1"/>
          </p:cNvSpPr>
          <p:nvPr/>
        </p:nvSpPr>
        <p:spPr bwMode="auto">
          <a:xfrm>
            <a:off x="1633538" y="1201738"/>
            <a:ext cx="28733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1" name="Text Box 67"/>
          <p:cNvSpPr txBox="1">
            <a:spLocks noChangeArrowheads="1"/>
          </p:cNvSpPr>
          <p:nvPr/>
        </p:nvSpPr>
        <p:spPr bwMode="auto">
          <a:xfrm>
            <a:off x="4427538" y="5337175"/>
            <a:ext cx="290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7172" name="Oval 68"/>
          <p:cNvSpPr>
            <a:spLocks noChangeArrowheads="1"/>
          </p:cNvSpPr>
          <p:nvPr/>
        </p:nvSpPr>
        <p:spPr bwMode="auto">
          <a:xfrm>
            <a:off x="1852613" y="1201738"/>
            <a:ext cx="41592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3" name="Text Box 69"/>
          <p:cNvSpPr txBox="1">
            <a:spLocks noChangeArrowheads="1"/>
          </p:cNvSpPr>
          <p:nvPr/>
        </p:nvSpPr>
        <p:spPr bwMode="auto">
          <a:xfrm>
            <a:off x="4716463" y="5337175"/>
            <a:ext cx="1119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4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(-13)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7174" name="Oval 70"/>
          <p:cNvSpPr>
            <a:spLocks noChangeArrowheads="1"/>
          </p:cNvSpPr>
          <p:nvPr/>
        </p:nvSpPr>
        <p:spPr bwMode="auto">
          <a:xfrm>
            <a:off x="2382838" y="3141663"/>
            <a:ext cx="1295400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5" name="Oval 71"/>
          <p:cNvSpPr>
            <a:spLocks noChangeArrowheads="1"/>
          </p:cNvSpPr>
          <p:nvPr/>
        </p:nvSpPr>
        <p:spPr bwMode="auto">
          <a:xfrm>
            <a:off x="2197100" y="1216025"/>
            <a:ext cx="287338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76" name="Text Box 72"/>
          <p:cNvSpPr txBox="1">
            <a:spLocks noChangeArrowheads="1"/>
          </p:cNvSpPr>
          <p:nvPr/>
        </p:nvSpPr>
        <p:spPr bwMode="auto">
          <a:xfrm>
            <a:off x="5795963" y="533717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7177" name="Line 73"/>
          <p:cNvSpPr>
            <a:spLocks noChangeShapeType="1"/>
          </p:cNvSpPr>
          <p:nvPr/>
        </p:nvSpPr>
        <p:spPr bwMode="auto">
          <a:xfrm>
            <a:off x="3571875" y="5695950"/>
            <a:ext cx="784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78" name="Text Box 74"/>
          <p:cNvSpPr txBox="1">
            <a:spLocks noChangeArrowheads="1"/>
          </p:cNvSpPr>
          <p:nvPr/>
        </p:nvSpPr>
        <p:spPr bwMode="auto">
          <a:xfrm>
            <a:off x="6057900" y="5337175"/>
            <a:ext cx="6016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-60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7179" name="Text Box 75"/>
          <p:cNvSpPr txBox="1">
            <a:spLocks noChangeArrowheads="1"/>
          </p:cNvSpPr>
          <p:nvPr/>
        </p:nvSpPr>
        <p:spPr bwMode="auto">
          <a:xfrm>
            <a:off x="6615113" y="5337175"/>
            <a:ext cx="693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+ 52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7180" name="Text Box 76"/>
          <p:cNvSpPr txBox="1">
            <a:spLocks noChangeArrowheads="1"/>
          </p:cNvSpPr>
          <p:nvPr/>
        </p:nvSpPr>
        <p:spPr bwMode="auto">
          <a:xfrm>
            <a:off x="7235825" y="533717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7181" name="Text Box 77"/>
          <p:cNvSpPr txBox="1">
            <a:spLocks noChangeArrowheads="1"/>
          </p:cNvSpPr>
          <p:nvPr/>
        </p:nvSpPr>
        <p:spPr bwMode="auto">
          <a:xfrm>
            <a:off x="7572375" y="5337175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7182" name="Oval 78"/>
          <p:cNvSpPr>
            <a:spLocks noChangeArrowheads="1"/>
          </p:cNvSpPr>
          <p:nvPr/>
        </p:nvSpPr>
        <p:spPr bwMode="auto">
          <a:xfrm>
            <a:off x="2413000" y="1187450"/>
            <a:ext cx="415925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83" name="Oval 79"/>
          <p:cNvSpPr>
            <a:spLocks noChangeArrowheads="1"/>
          </p:cNvSpPr>
          <p:nvPr/>
        </p:nvSpPr>
        <p:spPr bwMode="auto">
          <a:xfrm>
            <a:off x="7524750" y="5337175"/>
            <a:ext cx="601663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84" name="Text Box 80"/>
          <p:cNvSpPr txBox="1">
            <a:spLocks noChangeArrowheads="1"/>
          </p:cNvSpPr>
          <p:nvPr/>
        </p:nvSpPr>
        <p:spPr bwMode="auto">
          <a:xfrm>
            <a:off x="3563888" y="5982379"/>
            <a:ext cx="54006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1600" dirty="0">
                <a:latin typeface="Comic Sans MS" pitchFamily="66" charset="0"/>
                <a:cs typeface="Times New Roman" pitchFamily="18" charset="0"/>
              </a:rPr>
              <a:t>Mindkét esetben igaz egyenlőségeket kaptunk. Tehát ennek az egyenletrendszernek a megoldása </a:t>
            </a:r>
            <a:br>
              <a:rPr lang="hr-HR" altLang="sr-Latn-RS" sz="1600" dirty="0">
                <a:latin typeface="Comic Sans MS" pitchFamily="66" charset="0"/>
                <a:cs typeface="Times New Roman" pitchFamily="18" charset="0"/>
              </a:rPr>
            </a:br>
            <a:r>
              <a:rPr lang="hr-HR" altLang="sr-Latn-RS" sz="1600" dirty="0">
                <a:latin typeface="Comic Sans MS" pitchFamily="66" charset="0"/>
                <a:cs typeface="Times New Roman" pitchFamily="18" charset="0"/>
              </a:rPr>
              <a:t>a (12, -13) rendezett pár.</a:t>
            </a:r>
            <a:endParaRPr lang="en-US" altLang="sr-Latn-RS" sz="16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7185" name="Text Box 81"/>
          <p:cNvSpPr txBox="1">
            <a:spLocks noChangeArrowheads="1"/>
          </p:cNvSpPr>
          <p:nvPr/>
        </p:nvSpPr>
        <p:spPr bwMode="auto">
          <a:xfrm>
            <a:off x="8126413" y="5589588"/>
            <a:ext cx="423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FFFF00"/>
                </a:solidFill>
                <a:latin typeface="Comic Sans MS" pitchFamily="66" charset="0"/>
                <a:sym typeface="Wingdings" pitchFamily="2" charset="2"/>
              </a:rPr>
              <a:t></a:t>
            </a:r>
          </a:p>
        </p:txBody>
      </p:sp>
      <p:sp>
        <p:nvSpPr>
          <p:cNvPr id="47187" name="Line 83"/>
          <p:cNvSpPr>
            <a:spLocks noChangeShapeType="1"/>
          </p:cNvSpPr>
          <p:nvPr/>
        </p:nvSpPr>
        <p:spPr bwMode="auto">
          <a:xfrm>
            <a:off x="4500563" y="5691188"/>
            <a:ext cx="12239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02" name="Text Box 84"/>
          <p:cNvSpPr txBox="1">
            <a:spLocks noChangeArrowheads="1"/>
          </p:cNvSpPr>
          <p:nvPr/>
        </p:nvSpPr>
        <p:spPr bwMode="auto">
          <a:xfrm>
            <a:off x="3394075" y="4292600"/>
            <a:ext cx="1500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  <a:cs typeface="Times New Roman" pitchFamily="18" charset="0"/>
              </a:rPr>
              <a:t>Ellenőrzés:</a:t>
            </a:r>
            <a:endParaRPr lang="en-US" altLang="sr-Latn-RS" sz="20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503" name="Text Box 85"/>
          <p:cNvSpPr txBox="1">
            <a:spLocks noChangeArrowheads="1"/>
          </p:cNvSpPr>
          <p:nvPr/>
        </p:nvSpPr>
        <p:spPr bwMode="auto">
          <a:xfrm>
            <a:off x="3467100" y="47974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504" name="Text Box 86"/>
          <p:cNvSpPr txBox="1">
            <a:spLocks noChangeArrowheads="1"/>
          </p:cNvSpPr>
          <p:nvPr/>
        </p:nvSpPr>
        <p:spPr bwMode="auto">
          <a:xfrm>
            <a:off x="3806825" y="4797425"/>
            <a:ext cx="306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505" name="Text Box 87"/>
          <p:cNvSpPr txBox="1">
            <a:spLocks noChangeArrowheads="1"/>
          </p:cNvSpPr>
          <p:nvPr/>
        </p:nvSpPr>
        <p:spPr bwMode="auto">
          <a:xfrm>
            <a:off x="3970338" y="4797425"/>
            <a:ext cx="7477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(-13)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506" name="Text Box 88"/>
          <p:cNvSpPr txBox="1">
            <a:spLocks noChangeArrowheads="1"/>
          </p:cNvSpPr>
          <p:nvPr/>
        </p:nvSpPr>
        <p:spPr bwMode="auto">
          <a:xfrm>
            <a:off x="4592638" y="47974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507" name="Line 89"/>
          <p:cNvSpPr>
            <a:spLocks noChangeShapeType="1"/>
          </p:cNvSpPr>
          <p:nvPr/>
        </p:nvSpPr>
        <p:spPr bwMode="auto">
          <a:xfrm>
            <a:off x="3897313" y="5156200"/>
            <a:ext cx="720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08" name="Text Box 90"/>
          <p:cNvSpPr txBox="1">
            <a:spLocks noChangeArrowheads="1"/>
          </p:cNvSpPr>
          <p:nvPr/>
        </p:nvSpPr>
        <p:spPr bwMode="auto">
          <a:xfrm>
            <a:off x="4835525" y="47974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509" name="Text Box 91"/>
          <p:cNvSpPr txBox="1">
            <a:spLocks noChangeArrowheads="1"/>
          </p:cNvSpPr>
          <p:nvPr/>
        </p:nvSpPr>
        <p:spPr bwMode="auto">
          <a:xfrm>
            <a:off x="5133975" y="4797425"/>
            <a:ext cx="636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- 13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510" name="Text Box 92"/>
          <p:cNvSpPr txBox="1">
            <a:spLocks noChangeArrowheads="1"/>
          </p:cNvSpPr>
          <p:nvPr/>
        </p:nvSpPr>
        <p:spPr bwMode="auto">
          <a:xfrm>
            <a:off x="5626100" y="47974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511" name="Text Box 93"/>
          <p:cNvSpPr txBox="1">
            <a:spLocks noChangeArrowheads="1"/>
          </p:cNvSpPr>
          <p:nvPr/>
        </p:nvSpPr>
        <p:spPr bwMode="auto">
          <a:xfrm>
            <a:off x="5842000" y="4797425"/>
            <a:ext cx="404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7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7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4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7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1000"/>
                                        <p:tgtEl>
                                          <p:spTgt spid="4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47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1000"/>
                                        <p:tgtEl>
                                          <p:spTgt spid="4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47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1000"/>
                                        <p:tgtEl>
                                          <p:spTgt spid="4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47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4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4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1000"/>
                                        <p:tgtEl>
                                          <p:spTgt spid="4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1000"/>
                                        <p:tgtEl>
                                          <p:spTgt spid="4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3" dur="1000"/>
                                        <p:tgtEl>
                                          <p:spTgt spid="4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1000"/>
                                        <p:tgtEl>
                                          <p:spTgt spid="4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1000"/>
                                        <p:tgtEl>
                                          <p:spTgt spid="4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47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47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47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7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7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 tmFilter="0,0; .5, 1; 1, 1"/>
                                        <p:tgtEl>
                                          <p:spTgt spid="4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67" grpId="0" animBg="1"/>
      <p:bldP spid="47167" grpId="1" animBg="1"/>
      <p:bldP spid="47168" grpId="0" animBg="1"/>
      <p:bldP spid="47168" grpId="1" animBg="1"/>
      <p:bldP spid="47169" grpId="0"/>
      <p:bldP spid="47170" grpId="0" animBg="1"/>
      <p:bldP spid="47170" grpId="1" animBg="1"/>
      <p:bldP spid="47171" grpId="0"/>
      <p:bldP spid="47172" grpId="0" animBg="1"/>
      <p:bldP spid="47172" grpId="1" animBg="1"/>
      <p:bldP spid="47173" grpId="0"/>
      <p:bldP spid="47174" grpId="0" animBg="1"/>
      <p:bldP spid="47174" grpId="1" animBg="1"/>
      <p:bldP spid="47175" grpId="0" animBg="1"/>
      <p:bldP spid="47175" grpId="1" animBg="1"/>
      <p:bldP spid="47176" grpId="0"/>
      <p:bldP spid="47177" grpId="0" animBg="1"/>
      <p:bldP spid="47178" grpId="0"/>
      <p:bldP spid="47179" grpId="0"/>
      <p:bldP spid="47180" grpId="0"/>
      <p:bldP spid="47181" grpId="0"/>
      <p:bldP spid="47182" grpId="0" animBg="1"/>
      <p:bldP spid="47182" grpId="1" animBg="1"/>
      <p:bldP spid="47183" grpId="0" animBg="1"/>
      <p:bldP spid="47183" grpId="1" animBg="1"/>
      <p:bldP spid="4718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>
                <a:latin typeface="Comic Sans MS" pitchFamily="66" charset="0"/>
              </a:rPr>
              <a:t>1.példa: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c)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6144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  x - y = 3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-x - 2y = 15 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4235450" y="836613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4525963" y="8366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4787900" y="83661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5003800" y="836613"/>
            <a:ext cx="514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y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1187450" y="1628775"/>
            <a:ext cx="290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1403350" y="1628775"/>
            <a:ext cx="1085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( 3 + y 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2411413" y="15922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2987675" y="15922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1258888" y="2205038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1619250" y="2205038"/>
            <a:ext cx="498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2089150" y="22050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2673350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3216275" y="159226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2987675" y="220503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51" name="Line 23"/>
          <p:cNvSpPr>
            <a:spLocks noChangeShapeType="1"/>
          </p:cNvSpPr>
          <p:nvPr/>
        </p:nvSpPr>
        <p:spPr bwMode="auto">
          <a:xfrm>
            <a:off x="1598613" y="2565400"/>
            <a:ext cx="5032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152" name="Line 24"/>
          <p:cNvSpPr>
            <a:spLocks noChangeShapeType="1"/>
          </p:cNvSpPr>
          <p:nvPr/>
        </p:nvSpPr>
        <p:spPr bwMode="auto">
          <a:xfrm>
            <a:off x="2195513" y="2565400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153" name="Text Box 25"/>
          <p:cNvSpPr txBox="1">
            <a:spLocks noChangeArrowheads="1"/>
          </p:cNvSpPr>
          <p:nvPr/>
        </p:nvSpPr>
        <p:spPr bwMode="auto">
          <a:xfrm>
            <a:off x="1692275" y="2671763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54" name="Text Box 26"/>
          <p:cNvSpPr txBox="1">
            <a:spLocks noChangeArrowheads="1"/>
          </p:cNvSpPr>
          <p:nvPr/>
        </p:nvSpPr>
        <p:spPr bwMode="auto">
          <a:xfrm>
            <a:off x="2051050" y="26717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2627313" y="26717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2916238" y="267176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3257550" y="2671763"/>
            <a:ext cx="538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58" name="Text Box 30"/>
          <p:cNvSpPr txBox="1">
            <a:spLocks noChangeArrowheads="1"/>
          </p:cNvSpPr>
          <p:nvPr/>
        </p:nvSpPr>
        <p:spPr bwMode="auto">
          <a:xfrm>
            <a:off x="2122488" y="3141663"/>
            <a:ext cx="577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-3y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59" name="Text Box 31"/>
          <p:cNvSpPr txBox="1">
            <a:spLocks noChangeArrowheads="1"/>
          </p:cNvSpPr>
          <p:nvPr/>
        </p:nvSpPr>
        <p:spPr bwMode="auto">
          <a:xfrm>
            <a:off x="2627313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60" name="Text Box 32"/>
          <p:cNvSpPr txBox="1">
            <a:spLocks noChangeArrowheads="1"/>
          </p:cNvSpPr>
          <p:nvPr/>
        </p:nvSpPr>
        <p:spPr bwMode="auto">
          <a:xfrm>
            <a:off x="2916238" y="314166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62" name="Text Box 34"/>
          <p:cNvSpPr txBox="1">
            <a:spLocks noChangeArrowheads="1"/>
          </p:cNvSpPr>
          <p:nvPr/>
        </p:nvSpPr>
        <p:spPr bwMode="auto">
          <a:xfrm>
            <a:off x="4211638" y="1304925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48163" name="Text Box 35"/>
          <p:cNvSpPr txBox="1">
            <a:spLocks noChangeArrowheads="1"/>
          </p:cNvSpPr>
          <p:nvPr/>
        </p:nvSpPr>
        <p:spPr bwMode="auto">
          <a:xfrm>
            <a:off x="4502150" y="13049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48164" name="Text Box 36"/>
          <p:cNvSpPr txBox="1">
            <a:spLocks noChangeArrowheads="1"/>
          </p:cNvSpPr>
          <p:nvPr/>
        </p:nvSpPr>
        <p:spPr bwMode="auto">
          <a:xfrm>
            <a:off x="4787900" y="13049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</a:t>
            </a:r>
          </a:p>
        </p:txBody>
      </p:sp>
      <p:sp>
        <p:nvSpPr>
          <p:cNvPr id="48165" name="Text Box 37"/>
          <p:cNvSpPr txBox="1">
            <a:spLocks noChangeArrowheads="1"/>
          </p:cNvSpPr>
          <p:nvPr/>
        </p:nvSpPr>
        <p:spPr bwMode="auto">
          <a:xfrm>
            <a:off x="5076825" y="1304925"/>
            <a:ext cx="306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</a:t>
            </a:r>
          </a:p>
        </p:txBody>
      </p:sp>
      <p:sp>
        <p:nvSpPr>
          <p:cNvPr id="48166" name="Text Box 38"/>
          <p:cNvSpPr txBox="1">
            <a:spLocks noChangeArrowheads="1"/>
          </p:cNvSpPr>
          <p:nvPr/>
        </p:nvSpPr>
        <p:spPr bwMode="auto">
          <a:xfrm>
            <a:off x="5265738" y="1304925"/>
            <a:ext cx="6334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(-6)</a:t>
            </a:r>
          </a:p>
        </p:txBody>
      </p:sp>
      <p:sp>
        <p:nvSpPr>
          <p:cNvPr id="48167" name="Line 39"/>
          <p:cNvSpPr>
            <a:spLocks noChangeShapeType="1"/>
          </p:cNvSpPr>
          <p:nvPr/>
        </p:nvSpPr>
        <p:spPr bwMode="auto">
          <a:xfrm>
            <a:off x="5129213" y="1701800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168" name="Text Box 40"/>
          <p:cNvSpPr txBox="1">
            <a:spLocks noChangeArrowheads="1"/>
          </p:cNvSpPr>
          <p:nvPr/>
        </p:nvSpPr>
        <p:spPr bwMode="auto">
          <a:xfrm>
            <a:off x="4211638" y="1736725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sp>
        <p:nvSpPr>
          <p:cNvPr id="48169" name="Text Box 41"/>
          <p:cNvSpPr txBox="1">
            <a:spLocks noChangeArrowheads="1"/>
          </p:cNvSpPr>
          <p:nvPr/>
        </p:nvSpPr>
        <p:spPr bwMode="auto">
          <a:xfrm>
            <a:off x="4716463" y="17367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</a:t>
            </a:r>
          </a:p>
        </p:txBody>
      </p:sp>
      <p:sp>
        <p:nvSpPr>
          <p:cNvPr id="48170" name="Text Box 42"/>
          <p:cNvSpPr txBox="1">
            <a:spLocks noChangeArrowheads="1"/>
          </p:cNvSpPr>
          <p:nvPr/>
        </p:nvSpPr>
        <p:spPr bwMode="auto">
          <a:xfrm>
            <a:off x="4986338" y="1736725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- 6</a:t>
            </a:r>
          </a:p>
        </p:txBody>
      </p:sp>
      <p:sp>
        <p:nvSpPr>
          <p:cNvPr id="48171" name="Text Box 43"/>
          <p:cNvSpPr txBox="1">
            <a:spLocks noChangeArrowheads="1"/>
          </p:cNvSpPr>
          <p:nvPr/>
        </p:nvSpPr>
        <p:spPr bwMode="auto">
          <a:xfrm>
            <a:off x="4211638" y="2168525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sp>
        <p:nvSpPr>
          <p:cNvPr id="48172" name="Text Box 44"/>
          <p:cNvSpPr txBox="1">
            <a:spLocks noChangeArrowheads="1"/>
          </p:cNvSpPr>
          <p:nvPr/>
        </p:nvSpPr>
        <p:spPr bwMode="auto">
          <a:xfrm>
            <a:off x="4716463" y="2168525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-3</a:t>
            </a:r>
          </a:p>
        </p:txBody>
      </p:sp>
      <p:sp>
        <p:nvSpPr>
          <p:cNvPr id="48173" name="Rectangle 45"/>
          <p:cNvSpPr>
            <a:spLocks noChangeArrowheads="1"/>
          </p:cNvSpPr>
          <p:nvPr/>
        </p:nvSpPr>
        <p:spPr bwMode="auto">
          <a:xfrm>
            <a:off x="4140200" y="2162175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8174" name="Text Box 46"/>
          <p:cNvSpPr txBox="1">
            <a:spLocks noChangeArrowheads="1"/>
          </p:cNvSpPr>
          <p:nvPr/>
        </p:nvSpPr>
        <p:spPr bwMode="auto">
          <a:xfrm>
            <a:off x="4790138" y="3213100"/>
            <a:ext cx="14542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Megoldás: </a:t>
            </a:r>
          </a:p>
        </p:txBody>
      </p:sp>
      <p:sp>
        <p:nvSpPr>
          <p:cNvPr id="48175" name="Text Box 47"/>
          <p:cNvSpPr txBox="1">
            <a:spLocks noChangeArrowheads="1"/>
          </p:cNvSpPr>
          <p:nvPr/>
        </p:nvSpPr>
        <p:spPr bwMode="auto">
          <a:xfrm>
            <a:off x="6011863" y="3213100"/>
            <a:ext cx="119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-3, -6 )</a:t>
            </a:r>
          </a:p>
        </p:txBody>
      </p:sp>
      <p:grpSp>
        <p:nvGrpSpPr>
          <p:cNvPr id="48176" name="Group 48"/>
          <p:cNvGrpSpPr>
            <a:grpSpLocks/>
          </p:cNvGrpSpPr>
          <p:nvPr/>
        </p:nvGrpSpPr>
        <p:grpSpPr bwMode="auto">
          <a:xfrm>
            <a:off x="3132138" y="985838"/>
            <a:ext cx="312737" cy="96837"/>
            <a:chOff x="1927" y="648"/>
            <a:chExt cx="242" cy="75"/>
          </a:xfrm>
        </p:grpSpPr>
        <p:sp>
          <p:nvSpPr>
            <p:cNvPr id="19509" name="Line 49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510" name="Line 50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511" name="Line 51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512" name="Line 52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8187" name="Line 59"/>
          <p:cNvSpPr>
            <a:spLocks noChangeShapeType="1"/>
          </p:cNvSpPr>
          <p:nvPr/>
        </p:nvSpPr>
        <p:spPr bwMode="auto">
          <a:xfrm flipH="1">
            <a:off x="3563938" y="3068638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188" name="Text Box 60"/>
          <p:cNvSpPr txBox="1">
            <a:spLocks noChangeArrowheads="1"/>
          </p:cNvSpPr>
          <p:nvPr/>
        </p:nvSpPr>
        <p:spPr bwMode="auto">
          <a:xfrm>
            <a:off x="3641725" y="3141663"/>
            <a:ext cx="785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(-3)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89" name="Text Box 61"/>
          <p:cNvSpPr txBox="1">
            <a:spLocks noChangeArrowheads="1"/>
          </p:cNvSpPr>
          <p:nvPr/>
        </p:nvSpPr>
        <p:spPr bwMode="auto">
          <a:xfrm>
            <a:off x="2346325" y="3681413"/>
            <a:ext cx="598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90" name="Text Box 62"/>
          <p:cNvSpPr txBox="1">
            <a:spLocks noChangeArrowheads="1"/>
          </p:cNvSpPr>
          <p:nvPr/>
        </p:nvSpPr>
        <p:spPr bwMode="auto">
          <a:xfrm>
            <a:off x="2927350" y="3681413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91" name="Rectangle 63"/>
          <p:cNvSpPr>
            <a:spLocks noChangeArrowheads="1"/>
          </p:cNvSpPr>
          <p:nvPr/>
        </p:nvSpPr>
        <p:spPr bwMode="auto">
          <a:xfrm>
            <a:off x="2268538" y="3675063"/>
            <a:ext cx="1223962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8194" name="Text Box 66"/>
          <p:cNvSpPr txBox="1">
            <a:spLocks noChangeArrowheads="1"/>
          </p:cNvSpPr>
          <p:nvPr/>
        </p:nvSpPr>
        <p:spPr bwMode="auto">
          <a:xfrm>
            <a:off x="3348038" y="4365625"/>
            <a:ext cx="303961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Önállóan ellenőrizzétek!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48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10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10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10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10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10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10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10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48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48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1000"/>
                                        <p:tgtEl>
                                          <p:spTgt spid="48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1000"/>
                                        <p:tgtEl>
                                          <p:spTgt spid="48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1000"/>
                                        <p:tgtEl>
                                          <p:spTgt spid="48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7" dur="1000"/>
                                        <p:tgtEl>
                                          <p:spTgt spid="48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1000"/>
                                        <p:tgtEl>
                                          <p:spTgt spid="48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1000"/>
                                        <p:tgtEl>
                                          <p:spTgt spid="48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2" dur="1000"/>
                                        <p:tgtEl>
                                          <p:spTgt spid="48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7" dur="10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1000"/>
                                        <p:tgtEl>
                                          <p:spTgt spid="48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7" dur="1000"/>
                                        <p:tgtEl>
                                          <p:spTgt spid="48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2" dur="1000"/>
                                        <p:tgtEl>
                                          <p:spTgt spid="48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7" dur="1000"/>
                                        <p:tgtEl>
                                          <p:spTgt spid="48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2" dur="1000"/>
                                        <p:tgtEl>
                                          <p:spTgt spid="48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7" dur="1000"/>
                                        <p:tgtEl>
                                          <p:spTgt spid="4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2" dur="1000"/>
                                        <p:tgtEl>
                                          <p:spTgt spid="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7" dur="1000"/>
                                        <p:tgtEl>
                                          <p:spTgt spid="4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2" dur="1000"/>
                                        <p:tgtEl>
                                          <p:spTgt spid="48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7" dur="1000"/>
                                        <p:tgtEl>
                                          <p:spTgt spid="48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1000"/>
                                        <p:tgtEl>
                                          <p:spTgt spid="48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7" dur="1000"/>
                                        <p:tgtEl>
                                          <p:spTgt spid="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2" dur="1000"/>
                                        <p:tgtEl>
                                          <p:spTgt spid="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7" dur="10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2" dur="1000"/>
                                        <p:tgtEl>
                                          <p:spTgt spid="48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7" dur="1000"/>
                                        <p:tgtEl>
                                          <p:spTgt spid="48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2" dur="1000"/>
                                        <p:tgtEl>
                                          <p:spTgt spid="48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7" dur="10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2" dur="1000"/>
                                        <p:tgtEl>
                                          <p:spTgt spid="48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7" dur="1000"/>
                                        <p:tgtEl>
                                          <p:spTgt spid="4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  <p:bldP spid="48133" grpId="0"/>
      <p:bldP spid="48134" grpId="0"/>
      <p:bldP spid="48135" grpId="0"/>
      <p:bldP spid="48136" grpId="0"/>
      <p:bldP spid="48137" grpId="0"/>
      <p:bldP spid="48138" grpId="0"/>
      <p:bldP spid="48140" grpId="0"/>
      <p:bldP spid="48141" grpId="0"/>
      <p:bldP spid="48142" grpId="0"/>
      <p:bldP spid="48145" grpId="0"/>
      <p:bldP spid="48146" grpId="0"/>
      <p:bldP spid="48147" grpId="0"/>
      <p:bldP spid="48148" grpId="0"/>
      <p:bldP spid="48149" grpId="0"/>
      <p:bldP spid="48150" grpId="0"/>
      <p:bldP spid="48151" grpId="0" animBg="1"/>
      <p:bldP spid="48152" grpId="0" animBg="1"/>
      <p:bldP spid="48153" grpId="0"/>
      <p:bldP spid="48154" grpId="0"/>
      <p:bldP spid="48155" grpId="0"/>
      <p:bldP spid="48156" grpId="0"/>
      <p:bldP spid="48157" grpId="0"/>
      <p:bldP spid="48158" grpId="0"/>
      <p:bldP spid="48159" grpId="0"/>
      <p:bldP spid="48160" grpId="0"/>
      <p:bldP spid="48162" grpId="0"/>
      <p:bldP spid="48163" grpId="0"/>
      <p:bldP spid="48164" grpId="0"/>
      <p:bldP spid="48165" grpId="0"/>
      <p:bldP spid="48166" grpId="0"/>
      <p:bldP spid="48167" grpId="0" animBg="1"/>
      <p:bldP spid="48168" grpId="0"/>
      <p:bldP spid="48169" grpId="0"/>
      <p:bldP spid="48170" grpId="0"/>
      <p:bldP spid="48171" grpId="0"/>
      <p:bldP spid="48172" grpId="0"/>
      <p:bldP spid="48173" grpId="0" animBg="1"/>
      <p:bldP spid="48174" grpId="0"/>
      <p:bldP spid="48175" grpId="0"/>
      <p:bldP spid="48187" grpId="0" animBg="1"/>
      <p:bldP spid="48188" grpId="0"/>
      <p:bldP spid="48189" grpId="0"/>
      <p:bldP spid="48190" grpId="0"/>
      <p:bldP spid="48191" grpId="0" animBg="1"/>
      <p:bldP spid="48194" grpId="0"/>
    </p:bldLst>
  </p:timing>
</p:sld>
</file>

<file path=ppt/theme/theme1.xml><?xml version="1.0" encoding="utf-8"?>
<a:theme xmlns:a="http://schemas.openxmlformats.org/drawingml/2006/main" name="Orbit">
  <a:themeElements>
    <a:clrScheme name="Orbit 2">
      <a:dk1>
        <a:srgbClr val="008000"/>
      </a:dk1>
      <a:lt1>
        <a:srgbClr val="FFFFFF"/>
      </a:lt1>
      <a:dk2>
        <a:srgbClr val="003300"/>
      </a:dk2>
      <a:lt2>
        <a:srgbClr val="C0C0C0"/>
      </a:lt2>
      <a:accent1>
        <a:srgbClr val="99CC00"/>
      </a:accent1>
      <a:accent2>
        <a:srgbClr val="527C3A"/>
      </a:accent2>
      <a:accent3>
        <a:srgbClr val="AAADAA"/>
      </a:accent3>
      <a:accent4>
        <a:srgbClr val="DADADA"/>
      </a:accent4>
      <a:accent5>
        <a:srgbClr val="CAE2AA"/>
      </a:accent5>
      <a:accent6>
        <a:srgbClr val="497034"/>
      </a:accent6>
      <a:hlink>
        <a:srgbClr val="33CC33"/>
      </a:hlink>
      <a:folHlink>
        <a:srgbClr val="C1FF83"/>
      </a:folHlink>
    </a:clrScheme>
    <a:fontScheme name="Orbi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556</TotalTime>
  <Words>884</Words>
  <Application>Microsoft Office PowerPoint</Application>
  <PresentationFormat>Prikaz na zaslonu (4:3)</PresentationFormat>
  <Paragraphs>479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4" baseType="lpstr">
      <vt:lpstr>Orbit</vt:lpstr>
      <vt:lpstr>Egyenletrendszer megoldása helyettesítési módszerrel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Metoda supstitucije</dc:title>
  <dc:creator>Antonija</dc:creator>
  <cp:lastModifiedBy>Antonija Horvatek</cp:lastModifiedBy>
  <cp:revision>64</cp:revision>
  <dcterms:created xsi:type="dcterms:W3CDTF">2011-05-05T13:04:38Z</dcterms:created>
  <dcterms:modified xsi:type="dcterms:W3CDTF">2020-03-18T19:58:02Z</dcterms:modified>
</cp:coreProperties>
</file>