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304" r:id="rId2"/>
    <p:sldId id="305" r:id="rId3"/>
    <p:sldId id="307" r:id="rId4"/>
    <p:sldId id="308" r:id="rId5"/>
    <p:sldId id="309" r:id="rId6"/>
    <p:sldId id="310" r:id="rId7"/>
    <p:sldId id="311" r:id="rId8"/>
    <p:sldId id="312" r:id="rId9"/>
    <p:sldId id="313" r:id="rId10"/>
    <p:sldId id="314" r:id="rId11"/>
    <p:sldId id="315" r:id="rId12"/>
    <p:sldId id="316" r:id="rId13"/>
    <p:sldId id="317" r:id="rId14"/>
    <p:sldId id="293" r:id="rId15"/>
    <p:sldId id="294" r:id="rId16"/>
    <p:sldId id="320" r:id="rId17"/>
    <p:sldId id="296" r:id="rId18"/>
    <p:sldId id="297" r:id="rId19"/>
    <p:sldId id="298" r:id="rId20"/>
    <p:sldId id="299" r:id="rId21"/>
    <p:sldId id="323" r:id="rId22"/>
    <p:sldId id="306" r:id="rId23"/>
  </p:sldIdLst>
  <p:sldSz cx="9144000" cy="6858000" type="screen4x3"/>
  <p:notesSz cx="6858000" cy="914400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FF0066"/>
    <a:srgbClr val="0000FF"/>
    <a:srgbClr val="000066"/>
    <a:srgbClr val="FFFFCC"/>
    <a:srgbClr val="660033"/>
    <a:srgbClr val="CC3300"/>
    <a:srgbClr val="003366"/>
    <a:srgbClr val="3333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2E590C-8B03-4819-9E13-252B44E08397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2031B8-26E3-4291-A40B-EC07ACB4F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383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E9B2D4-99D9-4BB7-9E87-0C2A872C3C18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 alt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 alt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6F6E69-AAE2-46A6-B226-622F087F1A47}" type="slidenum">
              <a:rPr lang="hr-HR" altLang="sr-Latn-RS" smtClean="0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546350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 alt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 alt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6F6E69-AAE2-46A6-B226-622F087F1A47}" type="slidenum">
              <a:rPr lang="hr-HR" altLang="sr-Latn-RS" smtClean="0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514569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 alt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 alt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6F6E69-AAE2-46A6-B226-622F087F1A47}" type="slidenum">
              <a:rPr lang="hr-HR" altLang="sr-Latn-RS" smtClean="0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762669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 alt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 alt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6F6E69-AAE2-46A6-B226-622F087F1A47}" type="slidenum">
              <a:rPr lang="hr-HR" altLang="sr-Latn-RS" smtClean="0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116889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 alt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 alt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6F6E69-AAE2-46A6-B226-622F087F1A47}" type="slidenum">
              <a:rPr lang="hr-HR" altLang="sr-Latn-RS" smtClean="0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860181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 alt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 alt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6F6E69-AAE2-46A6-B226-622F087F1A47}" type="slidenum">
              <a:rPr lang="hr-HR" altLang="sr-Latn-RS" smtClean="0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00239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 alt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 alt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6F6E69-AAE2-46A6-B226-622F087F1A47}" type="slidenum">
              <a:rPr lang="hr-HR" altLang="sr-Latn-RS" smtClean="0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886911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 alt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 alt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6F6E69-AAE2-46A6-B226-622F087F1A47}" type="slidenum">
              <a:rPr lang="hr-HR" altLang="sr-Latn-RS" smtClean="0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357907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 alt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 alt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6F6E69-AAE2-46A6-B226-622F087F1A47}" type="slidenum">
              <a:rPr lang="hr-HR" altLang="sr-Latn-RS" smtClean="0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81276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 alt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 alt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6F6E69-AAE2-46A6-B226-622F087F1A47}" type="slidenum">
              <a:rPr lang="hr-HR" altLang="sr-Latn-RS" smtClean="0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67642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 alt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 alt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6F6E69-AAE2-46A6-B226-622F087F1A47}" type="slidenum">
              <a:rPr lang="hr-HR" altLang="sr-Latn-RS" smtClean="0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601478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66F6E69-AAE2-46A6-B226-622F087F1A47}" type="slidenum">
              <a:rPr lang="hr-HR" altLang="sr-Latn-RS" smtClean="0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508029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cover dir="ld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ntonija-horvatek.from.h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ntonija-horvatek.from.hr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1981"/>
            <a:ext cx="7772400" cy="1920875"/>
          </a:xfrm>
        </p:spPr>
        <p:txBody>
          <a:bodyPr/>
          <a:lstStyle/>
          <a:p>
            <a:pPr eaLnBrk="1" hangingPunct="1">
              <a:defRPr/>
            </a:pPr>
            <a:r>
              <a:rPr lang="hr-HR" altLang="sr-Latn-RS" b="1" dirty="0" smtClean="0"/>
              <a:t>A százalék fogalma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0" y="2132856"/>
            <a:ext cx="9144000" cy="766763"/>
          </a:xfrm>
        </p:spPr>
        <p:txBody>
          <a:bodyPr/>
          <a:lstStyle/>
          <a:p>
            <a:pPr eaLnBrk="1" hangingPunct="1">
              <a:defRPr/>
            </a:pPr>
            <a:r>
              <a:rPr lang="hr-HR" altLang="sr-Latn-RS" dirty="0" smtClean="0"/>
              <a:t>2. </a:t>
            </a:r>
            <a:r>
              <a:rPr lang="hr-HR" altLang="sr-Latn-RS" dirty="0" smtClean="0"/>
              <a:t>rész</a:t>
            </a:r>
          </a:p>
        </p:txBody>
      </p:sp>
      <p:cxnSp>
        <p:nvCxnSpPr>
          <p:cNvPr id="5" name="Ravni poveznik 2"/>
          <p:cNvCxnSpPr/>
          <p:nvPr/>
        </p:nvCxnSpPr>
        <p:spPr>
          <a:xfrm>
            <a:off x="611560" y="3501008"/>
            <a:ext cx="7920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685800" y="3501008"/>
            <a:ext cx="77724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hr-HR" altLang="sr-Latn-RS" sz="6000" b="1" dirty="0">
                <a:solidFill>
                  <a:srgbClr val="000066"/>
                </a:solidFill>
              </a:rPr>
              <a:t>Uvod u postotke</a:t>
            </a:r>
            <a:endParaRPr kumimoji="0" lang="hr-HR" altLang="sr-Latn-RS" sz="60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1371600" y="5326533"/>
            <a:ext cx="6400800" cy="766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r>
              <a:rPr lang="hr-HR" altLang="sr-Latn-RS" sz="3200" b="1" dirty="0">
                <a:solidFill>
                  <a:srgbClr val="000066"/>
                </a:solidFill>
              </a:rPr>
              <a:t>~ </a:t>
            </a:r>
            <a:r>
              <a:rPr lang="hr-HR" altLang="sr-Latn-RS" sz="3200" b="1" dirty="0" smtClean="0">
                <a:solidFill>
                  <a:srgbClr val="000066"/>
                </a:solidFill>
              </a:rPr>
              <a:t>2. </a:t>
            </a:r>
            <a:r>
              <a:rPr lang="hr-HR" altLang="sr-Latn-RS" sz="3200" b="1" dirty="0">
                <a:solidFill>
                  <a:srgbClr val="000066"/>
                </a:solidFill>
              </a:rPr>
              <a:t>dio ~</a:t>
            </a:r>
            <a:endParaRPr kumimoji="0" lang="hr-HR" altLang="sr-Latn-R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8447178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  <p:bldP spid="2054" grpId="0" build="p"/>
      <p:bldP spid="6" grpId="0"/>
      <p:bldP spid="7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60" name="Text Box 44"/>
          <p:cNvSpPr txBox="1">
            <a:spLocks noChangeArrowheads="1"/>
          </p:cNvSpPr>
          <p:nvPr/>
        </p:nvSpPr>
        <p:spPr bwMode="auto">
          <a:xfrm>
            <a:off x="1442321" y="5553075"/>
            <a:ext cx="7920037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5125" indent="-365125"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hr-HR" altLang="sr-Latn-RS" sz="2000" b="1" dirty="0">
                <a:solidFill>
                  <a:srgbClr val="000066"/>
                </a:solidFill>
              </a:rPr>
              <a:t>Ha a tanulók száma </a:t>
            </a:r>
            <a:r>
              <a:rPr lang="hr-HR" altLang="sr-Latn-RS" sz="2000" b="1" u="sng" dirty="0">
                <a:solidFill>
                  <a:srgbClr val="000066"/>
                </a:solidFill>
              </a:rPr>
              <a:t>kétszer </a:t>
            </a:r>
            <a:r>
              <a:rPr lang="hr-HR" altLang="sr-Latn-RS" sz="2000" b="1" u="sng" dirty="0" smtClean="0">
                <a:solidFill>
                  <a:srgbClr val="000066"/>
                </a:solidFill>
              </a:rPr>
              <a:t>kevesebb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, </a:t>
            </a:r>
            <a:r>
              <a:rPr lang="hr-HR" altLang="sr-Latn-RS" sz="2000" b="1" dirty="0">
                <a:solidFill>
                  <a:srgbClr val="000066"/>
                </a:solidFill>
              </a:rPr>
              <a:t>akkor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sp>
        <p:nvSpPr>
          <p:cNvPr id="34861" name="Text Box 45"/>
          <p:cNvSpPr txBox="1">
            <a:spLocks noChangeArrowheads="1"/>
          </p:cNvSpPr>
          <p:nvPr/>
        </p:nvSpPr>
        <p:spPr bwMode="auto">
          <a:xfrm>
            <a:off x="1475656" y="5893859"/>
            <a:ext cx="7920037" cy="40011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5125" indent="-365125"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hr-HR" altLang="sr-Latn-RS" sz="2000" b="1" dirty="0">
                <a:solidFill>
                  <a:srgbClr val="000066"/>
                </a:solidFill>
              </a:rPr>
              <a:t>a fiúk száma is </a:t>
            </a:r>
            <a:r>
              <a:rPr lang="hr-HR" altLang="sr-Latn-RS" sz="2000" b="1" u="sng" dirty="0">
                <a:solidFill>
                  <a:srgbClr val="000066"/>
                </a:solidFill>
              </a:rPr>
              <a:t>kétszer </a:t>
            </a:r>
            <a:r>
              <a:rPr lang="hr-HR" altLang="sr-Latn-RS" sz="2000" b="1" u="sng" dirty="0" smtClean="0">
                <a:solidFill>
                  <a:srgbClr val="000066"/>
                </a:solidFill>
              </a:rPr>
              <a:t>kevesebb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, </a:t>
            </a:r>
            <a:r>
              <a:rPr lang="hr-HR" altLang="sr-Latn-RS" sz="2000" b="1" dirty="0">
                <a:solidFill>
                  <a:srgbClr val="000066"/>
                </a:solidFill>
              </a:rPr>
              <a:t>és </a:t>
            </a:r>
          </a:p>
        </p:txBody>
      </p:sp>
      <p:sp>
        <p:nvSpPr>
          <p:cNvPr id="46" name="Text Box 4"/>
          <p:cNvSpPr txBox="1">
            <a:spLocks noChangeArrowheads="1"/>
          </p:cNvSpPr>
          <p:nvPr/>
        </p:nvSpPr>
        <p:spPr bwMode="auto">
          <a:xfrm>
            <a:off x="539750" y="2889250"/>
            <a:ext cx="7920038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5125" indent="-365125"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hr-HR" altLang="sr-Latn-RS" sz="2000" b="1" dirty="0">
                <a:solidFill>
                  <a:srgbClr val="000066"/>
                </a:solidFill>
              </a:rPr>
              <a:t>e)	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Pótold: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sp>
        <p:nvSpPr>
          <p:cNvPr id="47" name="Oval 6"/>
          <p:cNvSpPr>
            <a:spLocks noChangeArrowheads="1"/>
          </p:cNvSpPr>
          <p:nvPr/>
        </p:nvSpPr>
        <p:spPr bwMode="auto">
          <a:xfrm>
            <a:off x="1042988" y="1449388"/>
            <a:ext cx="2089150" cy="1295400"/>
          </a:xfrm>
          <a:prstGeom prst="ellipse">
            <a:avLst/>
          </a:prstGeom>
          <a:noFill/>
          <a:ln w="28575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  <p:sp>
        <p:nvSpPr>
          <p:cNvPr id="48" name="Text Box 7"/>
          <p:cNvSpPr txBox="1">
            <a:spLocks noChangeArrowheads="1"/>
          </p:cNvSpPr>
          <p:nvPr/>
        </p:nvSpPr>
        <p:spPr bwMode="auto">
          <a:xfrm>
            <a:off x="1187450" y="1052513"/>
            <a:ext cx="1871663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hr-HR" altLang="sr-Latn-RS" sz="2000" b="1" dirty="0">
                <a:solidFill>
                  <a:srgbClr val="008000"/>
                </a:solidFill>
              </a:rPr>
              <a:t>100 </a:t>
            </a:r>
            <a:r>
              <a:rPr lang="hr-HR" altLang="sr-Latn-RS" sz="2000" b="1" dirty="0" smtClean="0">
                <a:solidFill>
                  <a:srgbClr val="008000"/>
                </a:solidFill>
              </a:rPr>
              <a:t>tanuló</a:t>
            </a:r>
            <a:endParaRPr lang="hr-HR" altLang="sr-Latn-RS" sz="2000" b="1" dirty="0">
              <a:solidFill>
                <a:srgbClr val="008000"/>
              </a:solidFill>
            </a:endParaRPr>
          </a:p>
        </p:txBody>
      </p:sp>
      <p:sp>
        <p:nvSpPr>
          <p:cNvPr id="49" name="Text Box 8"/>
          <p:cNvSpPr txBox="1">
            <a:spLocks noChangeArrowheads="1"/>
          </p:cNvSpPr>
          <p:nvPr/>
        </p:nvSpPr>
        <p:spPr bwMode="auto">
          <a:xfrm>
            <a:off x="1187450" y="1628775"/>
            <a:ext cx="1871663" cy="366713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hr-HR" altLang="sr-Latn-RS" sz="1800" b="1" dirty="0">
                <a:solidFill>
                  <a:srgbClr val="008000"/>
                </a:solidFill>
              </a:rPr>
              <a:t>60 </a:t>
            </a:r>
            <a:r>
              <a:rPr lang="hr-HR" altLang="sr-Latn-RS" sz="1800" b="1" dirty="0" smtClean="0">
                <a:solidFill>
                  <a:srgbClr val="008000"/>
                </a:solidFill>
              </a:rPr>
              <a:t>fiú</a:t>
            </a:r>
            <a:endParaRPr lang="hr-HR" altLang="sr-Latn-RS" sz="1800" b="1" dirty="0">
              <a:solidFill>
                <a:srgbClr val="008000"/>
              </a:solidFill>
            </a:endParaRPr>
          </a:p>
        </p:txBody>
      </p:sp>
      <p:sp>
        <p:nvSpPr>
          <p:cNvPr id="50" name="Oval 9"/>
          <p:cNvSpPr>
            <a:spLocks noChangeArrowheads="1"/>
          </p:cNvSpPr>
          <p:nvPr/>
        </p:nvSpPr>
        <p:spPr bwMode="auto">
          <a:xfrm>
            <a:off x="3563938" y="1449388"/>
            <a:ext cx="2089150" cy="1295400"/>
          </a:xfrm>
          <a:prstGeom prst="ellipse">
            <a:avLst/>
          </a:prstGeom>
          <a:noFill/>
          <a:ln w="28575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  <p:sp>
        <p:nvSpPr>
          <p:cNvPr id="51" name="Text Box 10"/>
          <p:cNvSpPr txBox="1">
            <a:spLocks noChangeArrowheads="1"/>
          </p:cNvSpPr>
          <p:nvPr/>
        </p:nvSpPr>
        <p:spPr bwMode="auto">
          <a:xfrm>
            <a:off x="3708400" y="1052513"/>
            <a:ext cx="1871663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hr-HR" altLang="sr-Latn-RS" sz="2000" b="1" dirty="0">
                <a:solidFill>
                  <a:srgbClr val="008000"/>
                </a:solidFill>
              </a:rPr>
              <a:t>100 </a:t>
            </a:r>
            <a:r>
              <a:rPr lang="hr-HR" altLang="sr-Latn-RS" sz="2000" b="1" dirty="0" smtClean="0">
                <a:solidFill>
                  <a:srgbClr val="008000"/>
                </a:solidFill>
              </a:rPr>
              <a:t>tanuló</a:t>
            </a:r>
            <a:endParaRPr lang="hr-HR" altLang="sr-Latn-RS" sz="2000" b="1" dirty="0">
              <a:solidFill>
                <a:srgbClr val="008000"/>
              </a:solidFill>
            </a:endParaRPr>
          </a:p>
        </p:txBody>
      </p:sp>
      <p:sp>
        <p:nvSpPr>
          <p:cNvPr id="52" name="Text Box 11"/>
          <p:cNvSpPr txBox="1">
            <a:spLocks noChangeArrowheads="1"/>
          </p:cNvSpPr>
          <p:nvPr/>
        </p:nvSpPr>
        <p:spPr bwMode="auto">
          <a:xfrm>
            <a:off x="3708400" y="1628775"/>
            <a:ext cx="1871663" cy="366713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hr-HR" altLang="sr-Latn-RS" sz="1800" b="1" dirty="0">
                <a:solidFill>
                  <a:srgbClr val="008000"/>
                </a:solidFill>
              </a:rPr>
              <a:t>60 </a:t>
            </a:r>
            <a:r>
              <a:rPr lang="hr-HR" altLang="sr-Latn-RS" sz="1800" b="1" dirty="0" smtClean="0">
                <a:solidFill>
                  <a:srgbClr val="008000"/>
                </a:solidFill>
              </a:rPr>
              <a:t>fiú</a:t>
            </a:r>
            <a:endParaRPr lang="hr-HR" altLang="sr-Latn-RS" sz="1800" b="1" dirty="0">
              <a:solidFill>
                <a:srgbClr val="008000"/>
              </a:solidFill>
            </a:endParaRPr>
          </a:p>
        </p:txBody>
      </p:sp>
      <p:sp>
        <p:nvSpPr>
          <p:cNvPr id="53" name="Oval 12"/>
          <p:cNvSpPr>
            <a:spLocks noChangeArrowheads="1"/>
          </p:cNvSpPr>
          <p:nvPr/>
        </p:nvSpPr>
        <p:spPr bwMode="auto">
          <a:xfrm>
            <a:off x="6011863" y="1449388"/>
            <a:ext cx="2089150" cy="1295400"/>
          </a:xfrm>
          <a:prstGeom prst="ellipse">
            <a:avLst/>
          </a:prstGeom>
          <a:noFill/>
          <a:ln w="28575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  <p:sp>
        <p:nvSpPr>
          <p:cNvPr id="54" name="Text Box 13"/>
          <p:cNvSpPr txBox="1">
            <a:spLocks noChangeArrowheads="1"/>
          </p:cNvSpPr>
          <p:nvPr/>
        </p:nvSpPr>
        <p:spPr bwMode="auto">
          <a:xfrm>
            <a:off x="6156325" y="1052513"/>
            <a:ext cx="1871663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hr-HR" altLang="sr-Latn-RS" sz="2000" b="1" dirty="0">
                <a:solidFill>
                  <a:srgbClr val="008000"/>
                </a:solidFill>
              </a:rPr>
              <a:t>100 </a:t>
            </a:r>
            <a:r>
              <a:rPr lang="hr-HR" altLang="sr-Latn-RS" sz="2000" b="1" dirty="0" smtClean="0">
                <a:solidFill>
                  <a:srgbClr val="008000"/>
                </a:solidFill>
              </a:rPr>
              <a:t>tanuló</a:t>
            </a:r>
            <a:endParaRPr lang="hr-HR" altLang="sr-Latn-RS" sz="2000" b="1" dirty="0">
              <a:solidFill>
                <a:srgbClr val="008000"/>
              </a:solidFill>
            </a:endParaRPr>
          </a:p>
        </p:txBody>
      </p:sp>
      <p:sp>
        <p:nvSpPr>
          <p:cNvPr id="55" name="Text Box 14"/>
          <p:cNvSpPr txBox="1">
            <a:spLocks noChangeArrowheads="1"/>
          </p:cNvSpPr>
          <p:nvPr/>
        </p:nvSpPr>
        <p:spPr bwMode="auto">
          <a:xfrm>
            <a:off x="6156325" y="1628775"/>
            <a:ext cx="1871663" cy="366713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hr-HR" altLang="sr-Latn-RS" sz="1800" b="1" dirty="0">
                <a:solidFill>
                  <a:srgbClr val="008000"/>
                </a:solidFill>
              </a:rPr>
              <a:t>60 </a:t>
            </a:r>
            <a:r>
              <a:rPr lang="hr-HR" altLang="sr-Latn-RS" sz="1800" b="1" dirty="0" smtClean="0">
                <a:solidFill>
                  <a:srgbClr val="008000"/>
                </a:solidFill>
              </a:rPr>
              <a:t>fiú</a:t>
            </a:r>
            <a:endParaRPr lang="hr-HR" altLang="sr-Latn-RS" sz="1800" b="1" dirty="0">
              <a:solidFill>
                <a:srgbClr val="008000"/>
              </a:solidFill>
            </a:endParaRPr>
          </a:p>
        </p:txBody>
      </p:sp>
      <p:sp>
        <p:nvSpPr>
          <p:cNvPr id="56" name="Text Box 15"/>
          <p:cNvSpPr txBox="1">
            <a:spLocks noChangeArrowheads="1"/>
          </p:cNvSpPr>
          <p:nvPr/>
        </p:nvSpPr>
        <p:spPr bwMode="auto">
          <a:xfrm>
            <a:off x="7954963" y="1592263"/>
            <a:ext cx="1081087" cy="579437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hr-HR" altLang="sr-Latn-RS" b="1">
                <a:solidFill>
                  <a:srgbClr val="008000"/>
                </a:solidFill>
              </a:rPr>
              <a:t>...</a:t>
            </a:r>
          </a:p>
        </p:txBody>
      </p:sp>
      <p:sp>
        <p:nvSpPr>
          <p:cNvPr id="57" name="Text Box 16"/>
          <p:cNvSpPr txBox="1">
            <a:spLocks noChangeArrowheads="1"/>
          </p:cNvSpPr>
          <p:nvPr/>
        </p:nvSpPr>
        <p:spPr bwMode="auto">
          <a:xfrm>
            <a:off x="1187450" y="2017713"/>
            <a:ext cx="1871663" cy="366712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hr-HR" altLang="sr-Latn-RS" sz="1800" b="1" dirty="0">
                <a:solidFill>
                  <a:srgbClr val="008000"/>
                </a:solidFill>
              </a:rPr>
              <a:t>40 </a:t>
            </a:r>
            <a:r>
              <a:rPr lang="hr-HR" altLang="sr-Latn-RS" sz="1800" b="1" dirty="0" smtClean="0">
                <a:solidFill>
                  <a:srgbClr val="008000"/>
                </a:solidFill>
              </a:rPr>
              <a:t>lány</a:t>
            </a:r>
            <a:endParaRPr lang="hr-HR" altLang="sr-Latn-RS" sz="1800" b="1" dirty="0">
              <a:solidFill>
                <a:srgbClr val="008000"/>
              </a:solidFill>
            </a:endParaRPr>
          </a:p>
        </p:txBody>
      </p:sp>
      <p:sp>
        <p:nvSpPr>
          <p:cNvPr id="58" name="Text Box 17"/>
          <p:cNvSpPr txBox="1">
            <a:spLocks noChangeArrowheads="1"/>
          </p:cNvSpPr>
          <p:nvPr/>
        </p:nvSpPr>
        <p:spPr bwMode="auto">
          <a:xfrm>
            <a:off x="3708400" y="2017713"/>
            <a:ext cx="1871663" cy="366712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hr-HR" altLang="sr-Latn-RS" sz="1800" b="1" dirty="0">
                <a:solidFill>
                  <a:srgbClr val="008000"/>
                </a:solidFill>
              </a:rPr>
              <a:t>40 </a:t>
            </a:r>
            <a:r>
              <a:rPr lang="hr-HR" altLang="sr-Latn-RS" sz="1800" b="1" dirty="0" smtClean="0">
                <a:solidFill>
                  <a:srgbClr val="008000"/>
                </a:solidFill>
              </a:rPr>
              <a:t>lány</a:t>
            </a:r>
            <a:endParaRPr lang="hr-HR" altLang="sr-Latn-RS" sz="1800" b="1" dirty="0">
              <a:solidFill>
                <a:srgbClr val="008000"/>
              </a:solidFill>
            </a:endParaRPr>
          </a:p>
        </p:txBody>
      </p:sp>
      <p:sp>
        <p:nvSpPr>
          <p:cNvPr id="59" name="Text Box 18"/>
          <p:cNvSpPr txBox="1">
            <a:spLocks noChangeArrowheads="1"/>
          </p:cNvSpPr>
          <p:nvPr/>
        </p:nvSpPr>
        <p:spPr bwMode="auto">
          <a:xfrm>
            <a:off x="6156325" y="2017713"/>
            <a:ext cx="1871663" cy="366712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hr-HR" altLang="sr-Latn-RS" sz="1800" b="1" dirty="0">
                <a:solidFill>
                  <a:srgbClr val="008000"/>
                </a:solidFill>
              </a:rPr>
              <a:t>40 </a:t>
            </a:r>
            <a:r>
              <a:rPr lang="hr-HR" altLang="sr-Latn-RS" sz="1800" b="1" dirty="0" smtClean="0">
                <a:solidFill>
                  <a:srgbClr val="008000"/>
                </a:solidFill>
              </a:rPr>
              <a:t>lány</a:t>
            </a:r>
            <a:endParaRPr lang="hr-HR" altLang="sr-Latn-RS" sz="1800" b="1" dirty="0">
              <a:solidFill>
                <a:srgbClr val="008000"/>
              </a:solidFill>
            </a:endParaRPr>
          </a:p>
        </p:txBody>
      </p:sp>
      <p:sp>
        <p:nvSpPr>
          <p:cNvPr id="60" name="Line 35"/>
          <p:cNvSpPr>
            <a:spLocks noChangeShapeType="1"/>
          </p:cNvSpPr>
          <p:nvPr/>
        </p:nvSpPr>
        <p:spPr bwMode="auto">
          <a:xfrm>
            <a:off x="971550" y="3681413"/>
            <a:ext cx="7488238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Line 36"/>
          <p:cNvSpPr>
            <a:spLocks noChangeShapeType="1"/>
          </p:cNvSpPr>
          <p:nvPr/>
        </p:nvSpPr>
        <p:spPr bwMode="auto">
          <a:xfrm flipH="1">
            <a:off x="3851275" y="3249613"/>
            <a:ext cx="1588" cy="226695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Text Box 37"/>
          <p:cNvSpPr txBox="1">
            <a:spLocks noChangeArrowheads="1"/>
          </p:cNvSpPr>
          <p:nvPr/>
        </p:nvSpPr>
        <p:spPr bwMode="auto">
          <a:xfrm>
            <a:off x="900113" y="3284538"/>
            <a:ext cx="2808287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hr-HR" altLang="sr-Latn-RS" sz="2000" b="1" dirty="0">
                <a:solidFill>
                  <a:srgbClr val="000066"/>
                </a:solidFill>
              </a:rPr>
              <a:t>a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 tanulók száma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sp>
        <p:nvSpPr>
          <p:cNvPr id="63" name="Text Box 39"/>
          <p:cNvSpPr txBox="1">
            <a:spLocks noChangeArrowheads="1"/>
          </p:cNvSpPr>
          <p:nvPr/>
        </p:nvSpPr>
        <p:spPr bwMode="auto">
          <a:xfrm>
            <a:off x="3563938" y="3284538"/>
            <a:ext cx="2808287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hr-HR" altLang="sr-Latn-RS" sz="2000" b="1" dirty="0" smtClean="0">
                <a:solidFill>
                  <a:srgbClr val="000066"/>
                </a:solidFill>
              </a:rPr>
              <a:t>a fiúk száma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sp>
        <p:nvSpPr>
          <p:cNvPr id="64" name="Line 40"/>
          <p:cNvSpPr>
            <a:spLocks noChangeShapeType="1"/>
          </p:cNvSpPr>
          <p:nvPr/>
        </p:nvSpPr>
        <p:spPr bwMode="auto">
          <a:xfrm>
            <a:off x="6084888" y="3248025"/>
            <a:ext cx="0" cy="2268538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Text Box 41"/>
          <p:cNvSpPr txBox="1">
            <a:spLocks noChangeArrowheads="1"/>
          </p:cNvSpPr>
          <p:nvPr/>
        </p:nvSpPr>
        <p:spPr bwMode="auto">
          <a:xfrm>
            <a:off x="5940425" y="3284538"/>
            <a:ext cx="2808288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hr-HR" altLang="sr-Latn-RS" sz="2000" b="1" dirty="0">
                <a:solidFill>
                  <a:srgbClr val="000066"/>
                </a:solidFill>
              </a:rPr>
              <a:t>a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 lányok száma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sp>
        <p:nvSpPr>
          <p:cNvPr id="66" name="Text Box 42"/>
          <p:cNvSpPr txBox="1">
            <a:spLocks noChangeArrowheads="1"/>
          </p:cNvSpPr>
          <p:nvPr/>
        </p:nvSpPr>
        <p:spPr bwMode="auto">
          <a:xfrm>
            <a:off x="1979613" y="3681413"/>
            <a:ext cx="935037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hr-HR" altLang="sr-Latn-RS" sz="2000" b="1">
                <a:solidFill>
                  <a:srgbClr val="000066"/>
                </a:solidFill>
              </a:rPr>
              <a:t>100</a:t>
            </a:r>
          </a:p>
        </p:txBody>
      </p:sp>
      <p:sp>
        <p:nvSpPr>
          <p:cNvPr id="67" name="Text Box 43"/>
          <p:cNvSpPr txBox="1">
            <a:spLocks noChangeArrowheads="1"/>
          </p:cNvSpPr>
          <p:nvPr/>
        </p:nvSpPr>
        <p:spPr bwMode="auto">
          <a:xfrm>
            <a:off x="4645025" y="3681413"/>
            <a:ext cx="935038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hr-HR" altLang="sr-Latn-RS" sz="2000" b="1">
                <a:solidFill>
                  <a:srgbClr val="FF0000"/>
                </a:solidFill>
              </a:rPr>
              <a:t>60</a:t>
            </a:r>
          </a:p>
        </p:txBody>
      </p:sp>
      <p:sp>
        <p:nvSpPr>
          <p:cNvPr id="68" name="Text Box 44"/>
          <p:cNvSpPr txBox="1">
            <a:spLocks noChangeArrowheads="1"/>
          </p:cNvSpPr>
          <p:nvPr/>
        </p:nvSpPr>
        <p:spPr bwMode="auto">
          <a:xfrm>
            <a:off x="7092950" y="3681413"/>
            <a:ext cx="935038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hr-HR" altLang="sr-Latn-RS" sz="2000" b="1">
                <a:solidFill>
                  <a:srgbClr val="FF0000"/>
                </a:solidFill>
              </a:rPr>
              <a:t>40</a:t>
            </a:r>
          </a:p>
        </p:txBody>
      </p:sp>
      <p:sp>
        <p:nvSpPr>
          <p:cNvPr id="69" name="Line 45"/>
          <p:cNvSpPr>
            <a:spLocks noChangeShapeType="1"/>
          </p:cNvSpPr>
          <p:nvPr/>
        </p:nvSpPr>
        <p:spPr bwMode="auto">
          <a:xfrm>
            <a:off x="971550" y="4041775"/>
            <a:ext cx="7488238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Text Box 46"/>
          <p:cNvSpPr txBox="1">
            <a:spLocks noChangeArrowheads="1"/>
          </p:cNvSpPr>
          <p:nvPr/>
        </p:nvSpPr>
        <p:spPr bwMode="auto">
          <a:xfrm>
            <a:off x="1979613" y="4076700"/>
            <a:ext cx="935037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hr-HR" altLang="sr-Latn-RS" sz="2000" b="1">
                <a:solidFill>
                  <a:srgbClr val="000066"/>
                </a:solidFill>
              </a:rPr>
              <a:t>200</a:t>
            </a:r>
          </a:p>
        </p:txBody>
      </p:sp>
      <p:sp>
        <p:nvSpPr>
          <p:cNvPr id="71" name="Text Box 47"/>
          <p:cNvSpPr txBox="1">
            <a:spLocks noChangeArrowheads="1"/>
          </p:cNvSpPr>
          <p:nvPr/>
        </p:nvSpPr>
        <p:spPr bwMode="auto">
          <a:xfrm>
            <a:off x="4589463" y="4076700"/>
            <a:ext cx="935037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hr-HR" altLang="sr-Latn-RS" sz="2000" b="1">
                <a:solidFill>
                  <a:srgbClr val="FF0000"/>
                </a:solidFill>
              </a:rPr>
              <a:t>120</a:t>
            </a:r>
          </a:p>
        </p:txBody>
      </p:sp>
      <p:sp>
        <p:nvSpPr>
          <p:cNvPr id="72" name="Text Box 48"/>
          <p:cNvSpPr txBox="1">
            <a:spLocks noChangeArrowheads="1"/>
          </p:cNvSpPr>
          <p:nvPr/>
        </p:nvSpPr>
        <p:spPr bwMode="auto">
          <a:xfrm>
            <a:off x="7092950" y="4076700"/>
            <a:ext cx="935038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hr-HR" altLang="sr-Latn-RS" sz="2000" b="1">
                <a:solidFill>
                  <a:srgbClr val="FF0000"/>
                </a:solidFill>
              </a:rPr>
              <a:t>80</a:t>
            </a:r>
          </a:p>
        </p:txBody>
      </p:sp>
      <p:sp>
        <p:nvSpPr>
          <p:cNvPr id="73" name="Line 49"/>
          <p:cNvSpPr>
            <a:spLocks noChangeShapeType="1"/>
          </p:cNvSpPr>
          <p:nvPr/>
        </p:nvSpPr>
        <p:spPr bwMode="auto">
          <a:xfrm>
            <a:off x="971550" y="4433888"/>
            <a:ext cx="7488238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Text Box 50"/>
          <p:cNvSpPr txBox="1">
            <a:spLocks noChangeArrowheads="1"/>
          </p:cNvSpPr>
          <p:nvPr/>
        </p:nvSpPr>
        <p:spPr bwMode="auto">
          <a:xfrm>
            <a:off x="1979613" y="4468813"/>
            <a:ext cx="935037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hr-HR" altLang="sr-Latn-RS" sz="2000" b="1">
                <a:solidFill>
                  <a:srgbClr val="000066"/>
                </a:solidFill>
              </a:rPr>
              <a:t>300</a:t>
            </a:r>
          </a:p>
        </p:txBody>
      </p:sp>
      <p:sp>
        <p:nvSpPr>
          <p:cNvPr id="75" name="Text Box 51"/>
          <p:cNvSpPr txBox="1">
            <a:spLocks noChangeArrowheads="1"/>
          </p:cNvSpPr>
          <p:nvPr/>
        </p:nvSpPr>
        <p:spPr bwMode="auto">
          <a:xfrm>
            <a:off x="4589463" y="4468813"/>
            <a:ext cx="935037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hr-HR" altLang="sr-Latn-RS" sz="2000" b="1">
                <a:solidFill>
                  <a:srgbClr val="FF0000"/>
                </a:solidFill>
              </a:rPr>
              <a:t>180</a:t>
            </a:r>
          </a:p>
        </p:txBody>
      </p:sp>
      <p:sp>
        <p:nvSpPr>
          <p:cNvPr id="76" name="Text Box 52"/>
          <p:cNvSpPr txBox="1">
            <a:spLocks noChangeArrowheads="1"/>
          </p:cNvSpPr>
          <p:nvPr/>
        </p:nvSpPr>
        <p:spPr bwMode="auto">
          <a:xfrm>
            <a:off x="7021513" y="4468813"/>
            <a:ext cx="935037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hr-HR" altLang="sr-Latn-RS" sz="2000" b="1">
                <a:solidFill>
                  <a:srgbClr val="FF0000"/>
                </a:solidFill>
              </a:rPr>
              <a:t>120</a:t>
            </a:r>
          </a:p>
        </p:txBody>
      </p:sp>
      <p:sp>
        <p:nvSpPr>
          <p:cNvPr id="77" name="Line 53"/>
          <p:cNvSpPr>
            <a:spLocks noChangeShapeType="1"/>
          </p:cNvSpPr>
          <p:nvPr/>
        </p:nvSpPr>
        <p:spPr bwMode="auto">
          <a:xfrm>
            <a:off x="971550" y="4833938"/>
            <a:ext cx="7488238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" name="Text Box 54"/>
          <p:cNvSpPr txBox="1">
            <a:spLocks noChangeArrowheads="1"/>
          </p:cNvSpPr>
          <p:nvPr/>
        </p:nvSpPr>
        <p:spPr bwMode="auto">
          <a:xfrm>
            <a:off x="1979613" y="4852988"/>
            <a:ext cx="935037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hr-HR" altLang="sr-Latn-RS" sz="2000" b="1">
                <a:solidFill>
                  <a:srgbClr val="000066"/>
                </a:solidFill>
              </a:rPr>
              <a:t>500</a:t>
            </a:r>
          </a:p>
        </p:txBody>
      </p:sp>
      <p:sp>
        <p:nvSpPr>
          <p:cNvPr id="79" name="Text Box 55"/>
          <p:cNvSpPr txBox="1">
            <a:spLocks noChangeArrowheads="1"/>
          </p:cNvSpPr>
          <p:nvPr/>
        </p:nvSpPr>
        <p:spPr bwMode="auto">
          <a:xfrm>
            <a:off x="4589463" y="4852988"/>
            <a:ext cx="935037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hr-HR" altLang="sr-Latn-RS" sz="2000" b="1">
                <a:solidFill>
                  <a:srgbClr val="FF0000"/>
                </a:solidFill>
              </a:rPr>
              <a:t>300</a:t>
            </a:r>
          </a:p>
        </p:txBody>
      </p:sp>
      <p:sp>
        <p:nvSpPr>
          <p:cNvPr id="80" name="Text Box 56"/>
          <p:cNvSpPr txBox="1">
            <a:spLocks noChangeArrowheads="1"/>
          </p:cNvSpPr>
          <p:nvPr/>
        </p:nvSpPr>
        <p:spPr bwMode="auto">
          <a:xfrm>
            <a:off x="7021513" y="4852988"/>
            <a:ext cx="935037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hr-HR" altLang="sr-Latn-RS" sz="2000" b="1">
                <a:solidFill>
                  <a:srgbClr val="FF0000"/>
                </a:solidFill>
              </a:rPr>
              <a:t>200</a:t>
            </a:r>
          </a:p>
        </p:txBody>
      </p:sp>
      <p:sp>
        <p:nvSpPr>
          <p:cNvPr id="81" name="Line 57"/>
          <p:cNvSpPr>
            <a:spLocks noChangeShapeType="1"/>
          </p:cNvSpPr>
          <p:nvPr/>
        </p:nvSpPr>
        <p:spPr bwMode="auto">
          <a:xfrm>
            <a:off x="971550" y="5194300"/>
            <a:ext cx="7488238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Text Box 58"/>
          <p:cNvSpPr txBox="1">
            <a:spLocks noChangeArrowheads="1"/>
          </p:cNvSpPr>
          <p:nvPr/>
        </p:nvSpPr>
        <p:spPr bwMode="auto">
          <a:xfrm>
            <a:off x="2051050" y="5192713"/>
            <a:ext cx="935038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hr-HR" altLang="sr-Latn-RS" sz="2000" b="1">
                <a:solidFill>
                  <a:srgbClr val="000066"/>
                </a:solidFill>
              </a:rPr>
              <a:t>50</a:t>
            </a:r>
          </a:p>
        </p:txBody>
      </p:sp>
      <p:sp>
        <p:nvSpPr>
          <p:cNvPr id="83" name="Text Box 59"/>
          <p:cNvSpPr txBox="1">
            <a:spLocks noChangeArrowheads="1"/>
          </p:cNvSpPr>
          <p:nvPr/>
        </p:nvSpPr>
        <p:spPr bwMode="auto">
          <a:xfrm>
            <a:off x="4645025" y="5192713"/>
            <a:ext cx="935038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hr-HR" altLang="sr-Latn-RS" sz="2000" b="1">
                <a:solidFill>
                  <a:srgbClr val="FF0000"/>
                </a:solidFill>
              </a:rPr>
              <a:t>30</a:t>
            </a:r>
          </a:p>
        </p:txBody>
      </p:sp>
      <p:sp>
        <p:nvSpPr>
          <p:cNvPr id="84" name="Text Box 60"/>
          <p:cNvSpPr txBox="1">
            <a:spLocks noChangeArrowheads="1"/>
          </p:cNvSpPr>
          <p:nvPr/>
        </p:nvSpPr>
        <p:spPr bwMode="auto">
          <a:xfrm>
            <a:off x="7134225" y="5192713"/>
            <a:ext cx="935038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hr-HR" altLang="sr-Latn-RS" sz="2000" b="1">
                <a:solidFill>
                  <a:srgbClr val="FF0000"/>
                </a:solidFill>
              </a:rPr>
              <a:t>20</a:t>
            </a:r>
          </a:p>
        </p:txBody>
      </p:sp>
      <p:sp>
        <p:nvSpPr>
          <p:cNvPr id="85" name="Text Box 3"/>
          <p:cNvSpPr txBox="1">
            <a:spLocks noChangeArrowheads="1"/>
          </p:cNvSpPr>
          <p:nvPr/>
        </p:nvSpPr>
        <p:spPr bwMode="auto">
          <a:xfrm>
            <a:off x="539750" y="476250"/>
            <a:ext cx="1728788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hr-HR" altLang="sr-Latn-RS" sz="2000" b="1" u="sng" dirty="0" smtClean="0">
                <a:solidFill>
                  <a:srgbClr val="000066"/>
                </a:solidFill>
              </a:rPr>
              <a:t>Példa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: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sp>
        <p:nvSpPr>
          <p:cNvPr id="86" name="Text Box 13"/>
          <p:cNvSpPr txBox="1">
            <a:spLocks noChangeArrowheads="1"/>
          </p:cNvSpPr>
          <p:nvPr/>
        </p:nvSpPr>
        <p:spPr bwMode="auto">
          <a:xfrm>
            <a:off x="1475656" y="476250"/>
            <a:ext cx="6985000" cy="40011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hr-HR" altLang="sr-Latn-RS" sz="2000" b="1" dirty="0" smtClean="0">
                <a:solidFill>
                  <a:srgbClr val="000066"/>
                </a:solidFill>
              </a:rPr>
              <a:t>Egy iskola tanulóinak 60</a:t>
            </a:r>
            <a:r>
              <a:rPr lang="hr-HR" altLang="sr-Latn-RS" sz="2000" b="1" dirty="0">
                <a:solidFill>
                  <a:srgbClr val="000066"/>
                </a:solidFill>
              </a:rPr>
              <a:t>% 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fiú.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sp>
        <p:nvSpPr>
          <p:cNvPr id="88" name="Text Box 45"/>
          <p:cNvSpPr txBox="1">
            <a:spLocks noChangeArrowheads="1"/>
          </p:cNvSpPr>
          <p:nvPr/>
        </p:nvSpPr>
        <p:spPr bwMode="auto">
          <a:xfrm>
            <a:off x="1476399" y="6279455"/>
            <a:ext cx="5903913" cy="40011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65125" indent="-365125"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hr-HR" altLang="sr-Latn-RS" sz="2000" b="1" dirty="0" smtClean="0">
                <a:solidFill>
                  <a:srgbClr val="000066"/>
                </a:solidFill>
              </a:rPr>
              <a:t>a </a:t>
            </a:r>
            <a:r>
              <a:rPr lang="hr-HR" altLang="sr-Latn-RS" sz="2000" b="1" dirty="0">
                <a:solidFill>
                  <a:srgbClr val="000066"/>
                </a:solidFill>
              </a:rPr>
              <a:t>lányok száma is </a:t>
            </a:r>
            <a:r>
              <a:rPr lang="hr-HR" altLang="sr-Latn-RS" sz="2000" b="1" u="sng" dirty="0">
                <a:solidFill>
                  <a:srgbClr val="000066"/>
                </a:solidFill>
              </a:rPr>
              <a:t>kétszer </a:t>
            </a:r>
            <a:r>
              <a:rPr lang="hr-HR" altLang="sr-Latn-RS" sz="2000" b="1" u="sng" dirty="0" smtClean="0">
                <a:solidFill>
                  <a:srgbClr val="000066"/>
                </a:solidFill>
              </a:rPr>
              <a:t>kevesebb.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sp>
        <p:nvSpPr>
          <p:cNvPr id="89" name="Oval 6"/>
          <p:cNvSpPr>
            <a:spLocks noChangeArrowheads="1"/>
          </p:cNvSpPr>
          <p:nvPr/>
        </p:nvSpPr>
        <p:spPr bwMode="auto">
          <a:xfrm>
            <a:off x="1979632" y="5223480"/>
            <a:ext cx="720160" cy="365760"/>
          </a:xfrm>
          <a:prstGeom prst="roundRect">
            <a:avLst/>
          </a:prstGeom>
          <a:noFill/>
          <a:ln w="57150">
            <a:solidFill>
              <a:srgbClr val="66FF33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sr-Latn-RS" altLang="sr-Latn-RS"/>
          </a:p>
        </p:txBody>
      </p:sp>
      <p:sp>
        <p:nvSpPr>
          <p:cNvPr id="90" name="Oval 6"/>
          <p:cNvSpPr>
            <a:spLocks noChangeArrowheads="1"/>
          </p:cNvSpPr>
          <p:nvPr/>
        </p:nvSpPr>
        <p:spPr bwMode="auto">
          <a:xfrm>
            <a:off x="4589463" y="5223480"/>
            <a:ext cx="720160" cy="365760"/>
          </a:xfrm>
          <a:prstGeom prst="roundRect">
            <a:avLst/>
          </a:prstGeom>
          <a:noFill/>
          <a:ln w="57150">
            <a:solidFill>
              <a:srgbClr val="66FF33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sr-Latn-RS" altLang="sr-Latn-RS"/>
          </a:p>
        </p:txBody>
      </p:sp>
      <p:sp>
        <p:nvSpPr>
          <p:cNvPr id="91" name="Oval 6"/>
          <p:cNvSpPr>
            <a:spLocks noChangeArrowheads="1"/>
          </p:cNvSpPr>
          <p:nvPr/>
        </p:nvSpPr>
        <p:spPr bwMode="auto">
          <a:xfrm>
            <a:off x="6984489" y="5223480"/>
            <a:ext cx="720160" cy="365760"/>
          </a:xfrm>
          <a:prstGeom prst="roundRect">
            <a:avLst/>
          </a:prstGeom>
          <a:noFill/>
          <a:ln w="57150">
            <a:solidFill>
              <a:srgbClr val="66FF33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sr-Latn-RS" altLang="sr-Latn-RS"/>
          </a:p>
        </p:txBody>
      </p:sp>
    </p:spTree>
    <p:extLst>
      <p:ext uri="{BB962C8B-B14F-4D97-AF65-F5344CB8AC3E}">
        <p14:creationId xmlns:p14="http://schemas.microsoft.com/office/powerpoint/2010/main" val="2144877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34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34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60" grpId="0"/>
      <p:bldP spid="34861" grpId="0"/>
      <p:bldP spid="88" grpId="0"/>
      <p:bldP spid="89" grpId="0" animBg="1"/>
      <p:bldP spid="90" grpId="0" animBg="1"/>
      <p:bldP spid="9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83" name="Text Box 43"/>
          <p:cNvSpPr txBox="1">
            <a:spLocks noChangeArrowheads="1"/>
          </p:cNvSpPr>
          <p:nvPr/>
        </p:nvSpPr>
        <p:spPr bwMode="auto">
          <a:xfrm>
            <a:off x="539750" y="5553075"/>
            <a:ext cx="7920038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5125" indent="-365125"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hr-HR" altLang="sr-Latn-RS" sz="2000" b="1" dirty="0" smtClean="0">
                <a:solidFill>
                  <a:srgbClr val="000066"/>
                </a:solidFill>
              </a:rPr>
              <a:t>Következtetés: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sp>
        <p:nvSpPr>
          <p:cNvPr id="35884" name="Text Box 44"/>
          <p:cNvSpPr txBox="1">
            <a:spLocks noChangeArrowheads="1"/>
          </p:cNvSpPr>
          <p:nvPr/>
        </p:nvSpPr>
        <p:spPr bwMode="auto">
          <a:xfrm>
            <a:off x="684213" y="5959475"/>
            <a:ext cx="7920037" cy="707886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5125" indent="-365125"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hr-HR" altLang="sr-Latn-RS" sz="2000" b="1" dirty="0" smtClean="0">
                <a:solidFill>
                  <a:srgbClr val="000066"/>
                </a:solidFill>
              </a:rPr>
              <a:t>   A tanulók száma, valamint a fiúk száma és a lányok száma ________ mennyiségek. 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sp>
        <p:nvSpPr>
          <p:cNvPr id="35885" name="Text Box 45"/>
          <p:cNvSpPr txBox="1">
            <a:spLocks noChangeArrowheads="1"/>
          </p:cNvSpPr>
          <p:nvPr/>
        </p:nvSpPr>
        <p:spPr bwMode="auto">
          <a:xfrm>
            <a:off x="1187624" y="6237312"/>
            <a:ext cx="2160588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5125" indent="-365125"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hr-HR" altLang="sr-Latn-RS" sz="2000" b="1" dirty="0" smtClean="0">
                <a:solidFill>
                  <a:srgbClr val="000066"/>
                </a:solidFill>
              </a:rPr>
              <a:t>arányos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sp>
        <p:nvSpPr>
          <p:cNvPr id="46" name="Text Box 4"/>
          <p:cNvSpPr txBox="1">
            <a:spLocks noChangeArrowheads="1"/>
          </p:cNvSpPr>
          <p:nvPr/>
        </p:nvSpPr>
        <p:spPr bwMode="auto">
          <a:xfrm>
            <a:off x="539750" y="2889250"/>
            <a:ext cx="7920038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5125" indent="-365125"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hr-HR" altLang="sr-Latn-RS" sz="2000" b="1" dirty="0">
                <a:solidFill>
                  <a:srgbClr val="000066"/>
                </a:solidFill>
              </a:rPr>
              <a:t>e)	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Pótold: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sp>
        <p:nvSpPr>
          <p:cNvPr id="47" name="Oval 6"/>
          <p:cNvSpPr>
            <a:spLocks noChangeArrowheads="1"/>
          </p:cNvSpPr>
          <p:nvPr/>
        </p:nvSpPr>
        <p:spPr bwMode="auto">
          <a:xfrm>
            <a:off x="1042988" y="1449388"/>
            <a:ext cx="2089150" cy="1295400"/>
          </a:xfrm>
          <a:prstGeom prst="ellipse">
            <a:avLst/>
          </a:prstGeom>
          <a:noFill/>
          <a:ln w="28575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  <p:sp>
        <p:nvSpPr>
          <p:cNvPr id="48" name="Text Box 7"/>
          <p:cNvSpPr txBox="1">
            <a:spLocks noChangeArrowheads="1"/>
          </p:cNvSpPr>
          <p:nvPr/>
        </p:nvSpPr>
        <p:spPr bwMode="auto">
          <a:xfrm>
            <a:off x="1187450" y="1052513"/>
            <a:ext cx="1871663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hr-HR" altLang="sr-Latn-RS" sz="2000" b="1" dirty="0">
                <a:solidFill>
                  <a:srgbClr val="008000"/>
                </a:solidFill>
              </a:rPr>
              <a:t>100 </a:t>
            </a:r>
            <a:r>
              <a:rPr lang="hr-HR" altLang="sr-Latn-RS" sz="2000" b="1" dirty="0" smtClean="0">
                <a:solidFill>
                  <a:srgbClr val="008000"/>
                </a:solidFill>
              </a:rPr>
              <a:t>tanuló</a:t>
            </a:r>
            <a:endParaRPr lang="hr-HR" altLang="sr-Latn-RS" sz="2000" b="1" dirty="0">
              <a:solidFill>
                <a:srgbClr val="008000"/>
              </a:solidFill>
            </a:endParaRPr>
          </a:p>
        </p:txBody>
      </p:sp>
      <p:sp>
        <p:nvSpPr>
          <p:cNvPr id="49" name="Text Box 8"/>
          <p:cNvSpPr txBox="1">
            <a:spLocks noChangeArrowheads="1"/>
          </p:cNvSpPr>
          <p:nvPr/>
        </p:nvSpPr>
        <p:spPr bwMode="auto">
          <a:xfrm>
            <a:off x="1187450" y="1628775"/>
            <a:ext cx="1871663" cy="366713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hr-HR" altLang="sr-Latn-RS" sz="1800" b="1" dirty="0">
                <a:solidFill>
                  <a:srgbClr val="008000"/>
                </a:solidFill>
              </a:rPr>
              <a:t>60 </a:t>
            </a:r>
            <a:r>
              <a:rPr lang="hr-HR" altLang="sr-Latn-RS" sz="1800" b="1" dirty="0" smtClean="0">
                <a:solidFill>
                  <a:srgbClr val="008000"/>
                </a:solidFill>
              </a:rPr>
              <a:t>fiú</a:t>
            </a:r>
            <a:endParaRPr lang="hr-HR" altLang="sr-Latn-RS" sz="1800" b="1" dirty="0">
              <a:solidFill>
                <a:srgbClr val="008000"/>
              </a:solidFill>
            </a:endParaRPr>
          </a:p>
        </p:txBody>
      </p:sp>
      <p:sp>
        <p:nvSpPr>
          <p:cNvPr id="50" name="Oval 9"/>
          <p:cNvSpPr>
            <a:spLocks noChangeArrowheads="1"/>
          </p:cNvSpPr>
          <p:nvPr/>
        </p:nvSpPr>
        <p:spPr bwMode="auto">
          <a:xfrm>
            <a:off x="3563938" y="1449388"/>
            <a:ext cx="2089150" cy="1295400"/>
          </a:xfrm>
          <a:prstGeom prst="ellipse">
            <a:avLst/>
          </a:prstGeom>
          <a:noFill/>
          <a:ln w="28575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  <p:sp>
        <p:nvSpPr>
          <p:cNvPr id="51" name="Text Box 10"/>
          <p:cNvSpPr txBox="1">
            <a:spLocks noChangeArrowheads="1"/>
          </p:cNvSpPr>
          <p:nvPr/>
        </p:nvSpPr>
        <p:spPr bwMode="auto">
          <a:xfrm>
            <a:off x="3708400" y="1052513"/>
            <a:ext cx="1871663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hr-HR" altLang="sr-Latn-RS" sz="2000" b="1" dirty="0">
                <a:solidFill>
                  <a:srgbClr val="008000"/>
                </a:solidFill>
              </a:rPr>
              <a:t>100 </a:t>
            </a:r>
            <a:r>
              <a:rPr lang="hr-HR" altLang="sr-Latn-RS" sz="2000" b="1" dirty="0" smtClean="0">
                <a:solidFill>
                  <a:srgbClr val="008000"/>
                </a:solidFill>
              </a:rPr>
              <a:t>tanuló</a:t>
            </a:r>
            <a:endParaRPr lang="hr-HR" altLang="sr-Latn-RS" sz="2000" b="1" dirty="0">
              <a:solidFill>
                <a:srgbClr val="008000"/>
              </a:solidFill>
            </a:endParaRPr>
          </a:p>
        </p:txBody>
      </p:sp>
      <p:sp>
        <p:nvSpPr>
          <p:cNvPr id="52" name="Text Box 11"/>
          <p:cNvSpPr txBox="1">
            <a:spLocks noChangeArrowheads="1"/>
          </p:cNvSpPr>
          <p:nvPr/>
        </p:nvSpPr>
        <p:spPr bwMode="auto">
          <a:xfrm>
            <a:off x="3708400" y="1628775"/>
            <a:ext cx="1871663" cy="366713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hr-HR" altLang="sr-Latn-RS" sz="1800" b="1" dirty="0">
                <a:solidFill>
                  <a:srgbClr val="008000"/>
                </a:solidFill>
              </a:rPr>
              <a:t>60 </a:t>
            </a:r>
            <a:r>
              <a:rPr lang="hr-HR" altLang="sr-Latn-RS" sz="1800" b="1" dirty="0" smtClean="0">
                <a:solidFill>
                  <a:srgbClr val="008000"/>
                </a:solidFill>
              </a:rPr>
              <a:t>fiú</a:t>
            </a:r>
            <a:endParaRPr lang="hr-HR" altLang="sr-Latn-RS" sz="1800" b="1" dirty="0">
              <a:solidFill>
                <a:srgbClr val="008000"/>
              </a:solidFill>
            </a:endParaRPr>
          </a:p>
        </p:txBody>
      </p:sp>
      <p:sp>
        <p:nvSpPr>
          <p:cNvPr id="53" name="Oval 12"/>
          <p:cNvSpPr>
            <a:spLocks noChangeArrowheads="1"/>
          </p:cNvSpPr>
          <p:nvPr/>
        </p:nvSpPr>
        <p:spPr bwMode="auto">
          <a:xfrm>
            <a:off x="6011863" y="1449388"/>
            <a:ext cx="2089150" cy="1295400"/>
          </a:xfrm>
          <a:prstGeom prst="ellipse">
            <a:avLst/>
          </a:prstGeom>
          <a:noFill/>
          <a:ln w="28575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  <p:sp>
        <p:nvSpPr>
          <p:cNvPr id="54" name="Text Box 13"/>
          <p:cNvSpPr txBox="1">
            <a:spLocks noChangeArrowheads="1"/>
          </p:cNvSpPr>
          <p:nvPr/>
        </p:nvSpPr>
        <p:spPr bwMode="auto">
          <a:xfrm>
            <a:off x="6156325" y="1052513"/>
            <a:ext cx="1871663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hr-HR" altLang="sr-Latn-RS" sz="2000" b="1" dirty="0">
                <a:solidFill>
                  <a:srgbClr val="008000"/>
                </a:solidFill>
              </a:rPr>
              <a:t>100 </a:t>
            </a:r>
            <a:r>
              <a:rPr lang="hr-HR" altLang="sr-Latn-RS" sz="2000" b="1" dirty="0" smtClean="0">
                <a:solidFill>
                  <a:srgbClr val="008000"/>
                </a:solidFill>
              </a:rPr>
              <a:t>tanuló</a:t>
            </a:r>
            <a:endParaRPr lang="hr-HR" altLang="sr-Latn-RS" sz="2000" b="1" dirty="0">
              <a:solidFill>
                <a:srgbClr val="008000"/>
              </a:solidFill>
            </a:endParaRPr>
          </a:p>
        </p:txBody>
      </p:sp>
      <p:sp>
        <p:nvSpPr>
          <p:cNvPr id="55" name="Text Box 14"/>
          <p:cNvSpPr txBox="1">
            <a:spLocks noChangeArrowheads="1"/>
          </p:cNvSpPr>
          <p:nvPr/>
        </p:nvSpPr>
        <p:spPr bwMode="auto">
          <a:xfrm>
            <a:off x="6156325" y="1628775"/>
            <a:ext cx="1871663" cy="366713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hr-HR" altLang="sr-Latn-RS" sz="1800" b="1" dirty="0">
                <a:solidFill>
                  <a:srgbClr val="008000"/>
                </a:solidFill>
              </a:rPr>
              <a:t>60 </a:t>
            </a:r>
            <a:r>
              <a:rPr lang="hr-HR" altLang="sr-Latn-RS" sz="1800" b="1" dirty="0" smtClean="0">
                <a:solidFill>
                  <a:srgbClr val="008000"/>
                </a:solidFill>
              </a:rPr>
              <a:t>fiú</a:t>
            </a:r>
            <a:endParaRPr lang="hr-HR" altLang="sr-Latn-RS" sz="1800" b="1" dirty="0">
              <a:solidFill>
                <a:srgbClr val="008000"/>
              </a:solidFill>
            </a:endParaRPr>
          </a:p>
        </p:txBody>
      </p:sp>
      <p:sp>
        <p:nvSpPr>
          <p:cNvPr id="56" name="Text Box 15"/>
          <p:cNvSpPr txBox="1">
            <a:spLocks noChangeArrowheads="1"/>
          </p:cNvSpPr>
          <p:nvPr/>
        </p:nvSpPr>
        <p:spPr bwMode="auto">
          <a:xfrm>
            <a:off x="7954963" y="1592263"/>
            <a:ext cx="1081087" cy="579437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hr-HR" altLang="sr-Latn-RS" b="1">
                <a:solidFill>
                  <a:srgbClr val="008000"/>
                </a:solidFill>
              </a:rPr>
              <a:t>...</a:t>
            </a:r>
          </a:p>
        </p:txBody>
      </p:sp>
      <p:sp>
        <p:nvSpPr>
          <p:cNvPr id="57" name="Text Box 16"/>
          <p:cNvSpPr txBox="1">
            <a:spLocks noChangeArrowheads="1"/>
          </p:cNvSpPr>
          <p:nvPr/>
        </p:nvSpPr>
        <p:spPr bwMode="auto">
          <a:xfrm>
            <a:off x="1187450" y="2017713"/>
            <a:ext cx="1871663" cy="366712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hr-HR" altLang="sr-Latn-RS" sz="1800" b="1" dirty="0">
                <a:solidFill>
                  <a:srgbClr val="008000"/>
                </a:solidFill>
              </a:rPr>
              <a:t>40 </a:t>
            </a:r>
            <a:r>
              <a:rPr lang="hr-HR" altLang="sr-Latn-RS" sz="1800" b="1" dirty="0" smtClean="0">
                <a:solidFill>
                  <a:srgbClr val="008000"/>
                </a:solidFill>
              </a:rPr>
              <a:t>lány</a:t>
            </a:r>
            <a:endParaRPr lang="hr-HR" altLang="sr-Latn-RS" sz="1800" b="1" dirty="0">
              <a:solidFill>
                <a:srgbClr val="008000"/>
              </a:solidFill>
            </a:endParaRPr>
          </a:p>
        </p:txBody>
      </p:sp>
      <p:sp>
        <p:nvSpPr>
          <p:cNvPr id="58" name="Text Box 17"/>
          <p:cNvSpPr txBox="1">
            <a:spLocks noChangeArrowheads="1"/>
          </p:cNvSpPr>
          <p:nvPr/>
        </p:nvSpPr>
        <p:spPr bwMode="auto">
          <a:xfrm>
            <a:off x="3708400" y="2017713"/>
            <a:ext cx="1871663" cy="366712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hr-HR" altLang="sr-Latn-RS" sz="1800" b="1" dirty="0">
                <a:solidFill>
                  <a:srgbClr val="008000"/>
                </a:solidFill>
              </a:rPr>
              <a:t>40 </a:t>
            </a:r>
            <a:r>
              <a:rPr lang="hr-HR" altLang="sr-Latn-RS" sz="1800" b="1" dirty="0" smtClean="0">
                <a:solidFill>
                  <a:srgbClr val="008000"/>
                </a:solidFill>
              </a:rPr>
              <a:t>lány</a:t>
            </a:r>
            <a:endParaRPr lang="hr-HR" altLang="sr-Latn-RS" sz="1800" b="1" dirty="0">
              <a:solidFill>
                <a:srgbClr val="008000"/>
              </a:solidFill>
            </a:endParaRPr>
          </a:p>
        </p:txBody>
      </p:sp>
      <p:sp>
        <p:nvSpPr>
          <p:cNvPr id="59" name="Text Box 18"/>
          <p:cNvSpPr txBox="1">
            <a:spLocks noChangeArrowheads="1"/>
          </p:cNvSpPr>
          <p:nvPr/>
        </p:nvSpPr>
        <p:spPr bwMode="auto">
          <a:xfrm>
            <a:off x="6156325" y="2017713"/>
            <a:ext cx="1871663" cy="366712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hr-HR" altLang="sr-Latn-RS" sz="1800" b="1" dirty="0">
                <a:solidFill>
                  <a:srgbClr val="008000"/>
                </a:solidFill>
              </a:rPr>
              <a:t>40 </a:t>
            </a:r>
            <a:r>
              <a:rPr lang="hr-HR" altLang="sr-Latn-RS" sz="1800" b="1" dirty="0" smtClean="0">
                <a:solidFill>
                  <a:srgbClr val="008000"/>
                </a:solidFill>
              </a:rPr>
              <a:t>lány</a:t>
            </a:r>
            <a:endParaRPr lang="hr-HR" altLang="sr-Latn-RS" sz="1800" b="1" dirty="0">
              <a:solidFill>
                <a:srgbClr val="008000"/>
              </a:solidFill>
            </a:endParaRPr>
          </a:p>
        </p:txBody>
      </p:sp>
      <p:sp>
        <p:nvSpPr>
          <p:cNvPr id="60" name="Line 35"/>
          <p:cNvSpPr>
            <a:spLocks noChangeShapeType="1"/>
          </p:cNvSpPr>
          <p:nvPr/>
        </p:nvSpPr>
        <p:spPr bwMode="auto">
          <a:xfrm>
            <a:off x="971550" y="3681413"/>
            <a:ext cx="7488238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Line 36"/>
          <p:cNvSpPr>
            <a:spLocks noChangeShapeType="1"/>
          </p:cNvSpPr>
          <p:nvPr/>
        </p:nvSpPr>
        <p:spPr bwMode="auto">
          <a:xfrm flipH="1">
            <a:off x="3851275" y="3249613"/>
            <a:ext cx="1588" cy="226695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Text Box 37"/>
          <p:cNvSpPr txBox="1">
            <a:spLocks noChangeArrowheads="1"/>
          </p:cNvSpPr>
          <p:nvPr/>
        </p:nvSpPr>
        <p:spPr bwMode="auto">
          <a:xfrm>
            <a:off x="900113" y="3284538"/>
            <a:ext cx="2808287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hr-HR" altLang="sr-Latn-RS" sz="2000" b="1" dirty="0">
                <a:solidFill>
                  <a:srgbClr val="000066"/>
                </a:solidFill>
              </a:rPr>
              <a:t>a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 tanulók száma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sp>
        <p:nvSpPr>
          <p:cNvPr id="63" name="Text Box 39"/>
          <p:cNvSpPr txBox="1">
            <a:spLocks noChangeArrowheads="1"/>
          </p:cNvSpPr>
          <p:nvPr/>
        </p:nvSpPr>
        <p:spPr bwMode="auto">
          <a:xfrm>
            <a:off x="3563938" y="3284538"/>
            <a:ext cx="2808287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hr-HR" altLang="sr-Latn-RS" sz="2000" b="1" dirty="0" smtClean="0">
                <a:solidFill>
                  <a:srgbClr val="000066"/>
                </a:solidFill>
              </a:rPr>
              <a:t>a fiúk száma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sp>
        <p:nvSpPr>
          <p:cNvPr id="64" name="Line 40"/>
          <p:cNvSpPr>
            <a:spLocks noChangeShapeType="1"/>
          </p:cNvSpPr>
          <p:nvPr/>
        </p:nvSpPr>
        <p:spPr bwMode="auto">
          <a:xfrm>
            <a:off x="6084888" y="3248025"/>
            <a:ext cx="0" cy="2268538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Text Box 41"/>
          <p:cNvSpPr txBox="1">
            <a:spLocks noChangeArrowheads="1"/>
          </p:cNvSpPr>
          <p:nvPr/>
        </p:nvSpPr>
        <p:spPr bwMode="auto">
          <a:xfrm>
            <a:off x="5940425" y="3284538"/>
            <a:ext cx="2808288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hr-HR" altLang="sr-Latn-RS" sz="2000" b="1" dirty="0">
                <a:solidFill>
                  <a:srgbClr val="000066"/>
                </a:solidFill>
              </a:rPr>
              <a:t>a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 lányok száma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sp>
        <p:nvSpPr>
          <p:cNvPr id="66" name="Text Box 42"/>
          <p:cNvSpPr txBox="1">
            <a:spLocks noChangeArrowheads="1"/>
          </p:cNvSpPr>
          <p:nvPr/>
        </p:nvSpPr>
        <p:spPr bwMode="auto">
          <a:xfrm>
            <a:off x="1979613" y="3681413"/>
            <a:ext cx="935037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hr-HR" altLang="sr-Latn-RS" sz="2000" b="1">
                <a:solidFill>
                  <a:srgbClr val="000066"/>
                </a:solidFill>
              </a:rPr>
              <a:t>100</a:t>
            </a:r>
          </a:p>
        </p:txBody>
      </p:sp>
      <p:sp>
        <p:nvSpPr>
          <p:cNvPr id="67" name="Text Box 43"/>
          <p:cNvSpPr txBox="1">
            <a:spLocks noChangeArrowheads="1"/>
          </p:cNvSpPr>
          <p:nvPr/>
        </p:nvSpPr>
        <p:spPr bwMode="auto">
          <a:xfrm>
            <a:off x="4645025" y="3681413"/>
            <a:ext cx="935038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hr-HR" altLang="sr-Latn-RS" sz="2000" b="1">
                <a:solidFill>
                  <a:srgbClr val="FF0000"/>
                </a:solidFill>
              </a:rPr>
              <a:t>60</a:t>
            </a:r>
          </a:p>
        </p:txBody>
      </p:sp>
      <p:sp>
        <p:nvSpPr>
          <p:cNvPr id="68" name="Text Box 44"/>
          <p:cNvSpPr txBox="1">
            <a:spLocks noChangeArrowheads="1"/>
          </p:cNvSpPr>
          <p:nvPr/>
        </p:nvSpPr>
        <p:spPr bwMode="auto">
          <a:xfrm>
            <a:off x="7092950" y="3681413"/>
            <a:ext cx="935038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hr-HR" altLang="sr-Latn-RS" sz="2000" b="1">
                <a:solidFill>
                  <a:srgbClr val="FF0000"/>
                </a:solidFill>
              </a:rPr>
              <a:t>40</a:t>
            </a:r>
          </a:p>
        </p:txBody>
      </p:sp>
      <p:sp>
        <p:nvSpPr>
          <p:cNvPr id="69" name="Line 45"/>
          <p:cNvSpPr>
            <a:spLocks noChangeShapeType="1"/>
          </p:cNvSpPr>
          <p:nvPr/>
        </p:nvSpPr>
        <p:spPr bwMode="auto">
          <a:xfrm>
            <a:off x="971550" y="4041775"/>
            <a:ext cx="7488238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Text Box 46"/>
          <p:cNvSpPr txBox="1">
            <a:spLocks noChangeArrowheads="1"/>
          </p:cNvSpPr>
          <p:nvPr/>
        </p:nvSpPr>
        <p:spPr bwMode="auto">
          <a:xfrm>
            <a:off x="1979613" y="4076700"/>
            <a:ext cx="935037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hr-HR" altLang="sr-Latn-RS" sz="2000" b="1">
                <a:solidFill>
                  <a:srgbClr val="000066"/>
                </a:solidFill>
              </a:rPr>
              <a:t>200</a:t>
            </a:r>
          </a:p>
        </p:txBody>
      </p:sp>
      <p:sp>
        <p:nvSpPr>
          <p:cNvPr id="71" name="Text Box 47"/>
          <p:cNvSpPr txBox="1">
            <a:spLocks noChangeArrowheads="1"/>
          </p:cNvSpPr>
          <p:nvPr/>
        </p:nvSpPr>
        <p:spPr bwMode="auto">
          <a:xfrm>
            <a:off x="4589463" y="4076700"/>
            <a:ext cx="935037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hr-HR" altLang="sr-Latn-RS" sz="2000" b="1">
                <a:solidFill>
                  <a:srgbClr val="FF0000"/>
                </a:solidFill>
              </a:rPr>
              <a:t>120</a:t>
            </a:r>
          </a:p>
        </p:txBody>
      </p:sp>
      <p:sp>
        <p:nvSpPr>
          <p:cNvPr id="72" name="Text Box 48"/>
          <p:cNvSpPr txBox="1">
            <a:spLocks noChangeArrowheads="1"/>
          </p:cNvSpPr>
          <p:nvPr/>
        </p:nvSpPr>
        <p:spPr bwMode="auto">
          <a:xfrm>
            <a:off x="7092950" y="4076700"/>
            <a:ext cx="935038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hr-HR" altLang="sr-Latn-RS" sz="2000" b="1">
                <a:solidFill>
                  <a:srgbClr val="FF0000"/>
                </a:solidFill>
              </a:rPr>
              <a:t>80</a:t>
            </a:r>
          </a:p>
        </p:txBody>
      </p:sp>
      <p:sp>
        <p:nvSpPr>
          <p:cNvPr id="73" name="Line 49"/>
          <p:cNvSpPr>
            <a:spLocks noChangeShapeType="1"/>
          </p:cNvSpPr>
          <p:nvPr/>
        </p:nvSpPr>
        <p:spPr bwMode="auto">
          <a:xfrm>
            <a:off x="971550" y="4433888"/>
            <a:ext cx="7488238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Text Box 50"/>
          <p:cNvSpPr txBox="1">
            <a:spLocks noChangeArrowheads="1"/>
          </p:cNvSpPr>
          <p:nvPr/>
        </p:nvSpPr>
        <p:spPr bwMode="auto">
          <a:xfrm>
            <a:off x="1979613" y="4468813"/>
            <a:ext cx="935037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hr-HR" altLang="sr-Latn-RS" sz="2000" b="1">
                <a:solidFill>
                  <a:srgbClr val="000066"/>
                </a:solidFill>
              </a:rPr>
              <a:t>300</a:t>
            </a:r>
          </a:p>
        </p:txBody>
      </p:sp>
      <p:sp>
        <p:nvSpPr>
          <p:cNvPr id="75" name="Text Box 51"/>
          <p:cNvSpPr txBox="1">
            <a:spLocks noChangeArrowheads="1"/>
          </p:cNvSpPr>
          <p:nvPr/>
        </p:nvSpPr>
        <p:spPr bwMode="auto">
          <a:xfrm>
            <a:off x="4589463" y="4468813"/>
            <a:ext cx="935037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hr-HR" altLang="sr-Latn-RS" sz="2000" b="1">
                <a:solidFill>
                  <a:srgbClr val="FF0000"/>
                </a:solidFill>
              </a:rPr>
              <a:t>180</a:t>
            </a:r>
          </a:p>
        </p:txBody>
      </p:sp>
      <p:sp>
        <p:nvSpPr>
          <p:cNvPr id="76" name="Text Box 52"/>
          <p:cNvSpPr txBox="1">
            <a:spLocks noChangeArrowheads="1"/>
          </p:cNvSpPr>
          <p:nvPr/>
        </p:nvSpPr>
        <p:spPr bwMode="auto">
          <a:xfrm>
            <a:off x="7021513" y="4468813"/>
            <a:ext cx="935037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hr-HR" altLang="sr-Latn-RS" sz="2000" b="1">
                <a:solidFill>
                  <a:srgbClr val="FF0000"/>
                </a:solidFill>
              </a:rPr>
              <a:t>120</a:t>
            </a:r>
          </a:p>
        </p:txBody>
      </p:sp>
      <p:sp>
        <p:nvSpPr>
          <p:cNvPr id="77" name="Line 53"/>
          <p:cNvSpPr>
            <a:spLocks noChangeShapeType="1"/>
          </p:cNvSpPr>
          <p:nvPr/>
        </p:nvSpPr>
        <p:spPr bwMode="auto">
          <a:xfrm>
            <a:off x="971550" y="4833938"/>
            <a:ext cx="7488238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" name="Text Box 54"/>
          <p:cNvSpPr txBox="1">
            <a:spLocks noChangeArrowheads="1"/>
          </p:cNvSpPr>
          <p:nvPr/>
        </p:nvSpPr>
        <p:spPr bwMode="auto">
          <a:xfrm>
            <a:off x="1979613" y="4852988"/>
            <a:ext cx="935037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hr-HR" altLang="sr-Latn-RS" sz="2000" b="1">
                <a:solidFill>
                  <a:srgbClr val="000066"/>
                </a:solidFill>
              </a:rPr>
              <a:t>500</a:t>
            </a:r>
          </a:p>
        </p:txBody>
      </p:sp>
      <p:sp>
        <p:nvSpPr>
          <p:cNvPr id="79" name="Text Box 55"/>
          <p:cNvSpPr txBox="1">
            <a:spLocks noChangeArrowheads="1"/>
          </p:cNvSpPr>
          <p:nvPr/>
        </p:nvSpPr>
        <p:spPr bwMode="auto">
          <a:xfrm>
            <a:off x="4589463" y="4852988"/>
            <a:ext cx="935037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hr-HR" altLang="sr-Latn-RS" sz="2000" b="1">
                <a:solidFill>
                  <a:srgbClr val="FF0000"/>
                </a:solidFill>
              </a:rPr>
              <a:t>300</a:t>
            </a:r>
          </a:p>
        </p:txBody>
      </p:sp>
      <p:sp>
        <p:nvSpPr>
          <p:cNvPr id="80" name="Text Box 56"/>
          <p:cNvSpPr txBox="1">
            <a:spLocks noChangeArrowheads="1"/>
          </p:cNvSpPr>
          <p:nvPr/>
        </p:nvSpPr>
        <p:spPr bwMode="auto">
          <a:xfrm>
            <a:off x="7021513" y="4852988"/>
            <a:ext cx="935037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hr-HR" altLang="sr-Latn-RS" sz="2000" b="1">
                <a:solidFill>
                  <a:srgbClr val="FF0000"/>
                </a:solidFill>
              </a:rPr>
              <a:t>200</a:t>
            </a:r>
          </a:p>
        </p:txBody>
      </p:sp>
      <p:sp>
        <p:nvSpPr>
          <p:cNvPr id="81" name="Line 57"/>
          <p:cNvSpPr>
            <a:spLocks noChangeShapeType="1"/>
          </p:cNvSpPr>
          <p:nvPr/>
        </p:nvSpPr>
        <p:spPr bwMode="auto">
          <a:xfrm>
            <a:off x="971550" y="5194300"/>
            <a:ext cx="7488238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Text Box 58"/>
          <p:cNvSpPr txBox="1">
            <a:spLocks noChangeArrowheads="1"/>
          </p:cNvSpPr>
          <p:nvPr/>
        </p:nvSpPr>
        <p:spPr bwMode="auto">
          <a:xfrm>
            <a:off x="2051050" y="5192713"/>
            <a:ext cx="935038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hr-HR" altLang="sr-Latn-RS" sz="2000" b="1">
                <a:solidFill>
                  <a:srgbClr val="000066"/>
                </a:solidFill>
              </a:rPr>
              <a:t>50</a:t>
            </a:r>
          </a:p>
        </p:txBody>
      </p:sp>
      <p:sp>
        <p:nvSpPr>
          <p:cNvPr id="83" name="Text Box 59"/>
          <p:cNvSpPr txBox="1">
            <a:spLocks noChangeArrowheads="1"/>
          </p:cNvSpPr>
          <p:nvPr/>
        </p:nvSpPr>
        <p:spPr bwMode="auto">
          <a:xfrm>
            <a:off x="4645025" y="5192713"/>
            <a:ext cx="935038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hr-HR" altLang="sr-Latn-RS" sz="2000" b="1">
                <a:solidFill>
                  <a:srgbClr val="FF0000"/>
                </a:solidFill>
              </a:rPr>
              <a:t>30</a:t>
            </a:r>
          </a:p>
        </p:txBody>
      </p:sp>
      <p:sp>
        <p:nvSpPr>
          <p:cNvPr id="84" name="Text Box 60"/>
          <p:cNvSpPr txBox="1">
            <a:spLocks noChangeArrowheads="1"/>
          </p:cNvSpPr>
          <p:nvPr/>
        </p:nvSpPr>
        <p:spPr bwMode="auto">
          <a:xfrm>
            <a:off x="7134225" y="5192713"/>
            <a:ext cx="935038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hr-HR" altLang="sr-Latn-RS" sz="2000" b="1">
                <a:solidFill>
                  <a:srgbClr val="FF0000"/>
                </a:solidFill>
              </a:rPr>
              <a:t>20</a:t>
            </a:r>
          </a:p>
        </p:txBody>
      </p:sp>
      <p:sp>
        <p:nvSpPr>
          <p:cNvPr id="85" name="Text Box 3"/>
          <p:cNvSpPr txBox="1">
            <a:spLocks noChangeArrowheads="1"/>
          </p:cNvSpPr>
          <p:nvPr/>
        </p:nvSpPr>
        <p:spPr bwMode="auto">
          <a:xfrm>
            <a:off x="539750" y="476250"/>
            <a:ext cx="1728788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hr-HR" altLang="sr-Latn-RS" sz="2000" b="1" u="sng" dirty="0" smtClean="0">
                <a:solidFill>
                  <a:srgbClr val="000066"/>
                </a:solidFill>
              </a:rPr>
              <a:t>Példa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: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sp>
        <p:nvSpPr>
          <p:cNvPr id="86" name="Text Box 13"/>
          <p:cNvSpPr txBox="1">
            <a:spLocks noChangeArrowheads="1"/>
          </p:cNvSpPr>
          <p:nvPr/>
        </p:nvSpPr>
        <p:spPr bwMode="auto">
          <a:xfrm>
            <a:off x="1475656" y="476250"/>
            <a:ext cx="6985000" cy="40011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hr-HR" altLang="sr-Latn-RS" sz="2000" b="1" dirty="0" smtClean="0">
                <a:solidFill>
                  <a:srgbClr val="000066"/>
                </a:solidFill>
              </a:rPr>
              <a:t>Egy iskola tanulóinak 60</a:t>
            </a:r>
            <a:r>
              <a:rPr lang="hr-HR" altLang="sr-Latn-RS" sz="2000" b="1" dirty="0">
                <a:solidFill>
                  <a:srgbClr val="000066"/>
                </a:solidFill>
              </a:rPr>
              <a:t>% 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fiú.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1255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35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35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35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83" grpId="0"/>
      <p:bldP spid="35884" grpId="0"/>
      <p:bldP spid="3588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5" name="Rectangle 11"/>
          <p:cNvSpPr>
            <a:spLocks noChangeArrowheads="1"/>
          </p:cNvSpPr>
          <p:nvPr/>
        </p:nvSpPr>
        <p:spPr bwMode="auto">
          <a:xfrm>
            <a:off x="539750" y="2278236"/>
            <a:ext cx="7927571" cy="2374900"/>
          </a:xfrm>
          <a:prstGeom prst="rect">
            <a:avLst/>
          </a:prstGeom>
          <a:gradFill rotWithShape="1">
            <a:gsLst>
              <a:gs pos="0">
                <a:srgbClr val="FDFD59"/>
              </a:gs>
              <a:gs pos="50000">
                <a:srgbClr val="FDFD59"/>
              </a:gs>
              <a:gs pos="100000">
                <a:srgbClr val="FDFD59"/>
              </a:gs>
            </a:gsLst>
            <a:lin ang="18900000" scaled="1"/>
          </a:gra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3416085" y="981889"/>
            <a:ext cx="2310248" cy="430887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hr-HR" altLang="sr-Latn-RS" sz="2200" b="1" dirty="0" smtClean="0">
                <a:solidFill>
                  <a:srgbClr val="FF0000"/>
                </a:solidFill>
              </a:rPr>
              <a:t>Jegyezzük meg!</a:t>
            </a:r>
            <a:endParaRPr lang="hr-HR" altLang="sr-Latn-RS" sz="2200" b="1" dirty="0">
              <a:solidFill>
                <a:srgbClr val="FF0000"/>
              </a:solidFill>
            </a:endParaRPr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827088" y="2446511"/>
            <a:ext cx="7640233" cy="769441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hr-HR" altLang="sr-Latn-RS" sz="2200" b="1" dirty="0" smtClean="0">
                <a:solidFill>
                  <a:srgbClr val="FF0000"/>
                </a:solidFill>
              </a:rPr>
              <a:t>A százalék megmutatja mennyi van valamiből egy </a:t>
            </a:r>
            <a:r>
              <a:rPr lang="hr-HR" altLang="sr-Latn-RS" sz="2200" b="1" u="sng" dirty="0" smtClean="0">
                <a:solidFill>
                  <a:srgbClr val="FF0000"/>
                </a:solidFill>
              </a:rPr>
              <a:t>100</a:t>
            </a:r>
            <a:r>
              <a:rPr lang="hr-HR" altLang="sr-Latn-RS" sz="2200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hr-HR" altLang="sr-Latn-RS" sz="2200" b="1" dirty="0" smtClean="0">
                <a:solidFill>
                  <a:srgbClr val="FF0000"/>
                </a:solidFill>
              </a:rPr>
              <a:t>elemből álló csoportban! </a:t>
            </a:r>
            <a:endParaRPr lang="hr-HR" altLang="sr-Latn-RS" sz="2200" b="1" dirty="0">
              <a:solidFill>
                <a:srgbClr val="FF0000"/>
              </a:solidFill>
            </a:endParaRPr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796925" y="3148558"/>
            <a:ext cx="5141151" cy="144655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hr-HR" altLang="sr-Latn-RS" sz="2200" b="1" dirty="0" smtClean="0">
                <a:solidFill>
                  <a:srgbClr val="FF0000"/>
                </a:solidFill>
              </a:rPr>
              <a:t>Ha a csoportban </a:t>
            </a:r>
            <a:r>
              <a:rPr lang="hr-HR" altLang="sr-Latn-RS" sz="2200" b="1" u="sng" dirty="0" smtClean="0">
                <a:solidFill>
                  <a:srgbClr val="FF0000"/>
                </a:solidFill>
              </a:rPr>
              <a:t>nincs</a:t>
            </a:r>
            <a:r>
              <a:rPr lang="hr-HR" altLang="sr-Latn-RS" sz="2200" b="1" dirty="0" smtClean="0">
                <a:solidFill>
                  <a:srgbClr val="FF0000"/>
                </a:solidFill>
              </a:rPr>
              <a:t> </a:t>
            </a:r>
            <a:r>
              <a:rPr lang="hr-HR" altLang="sr-Latn-RS" sz="2200" b="1" dirty="0">
                <a:solidFill>
                  <a:srgbClr val="FF0000"/>
                </a:solidFill>
              </a:rPr>
              <a:t>100 </a:t>
            </a:r>
            <a:r>
              <a:rPr lang="hr-HR" altLang="sr-Latn-RS" sz="2200" b="1" dirty="0" smtClean="0">
                <a:solidFill>
                  <a:srgbClr val="FF0000"/>
                </a:solidFill>
              </a:rPr>
              <a:t>elem,</a:t>
            </a:r>
            <a:endParaRPr lang="hr-HR" altLang="sr-Latn-RS" sz="2200" b="1" dirty="0">
              <a:solidFill>
                <a:srgbClr val="FF0000"/>
              </a:solidFill>
            </a:endParaRPr>
          </a:p>
          <a:p>
            <a:r>
              <a:rPr lang="hr-HR" altLang="sr-Latn-RS" sz="2200" b="1" dirty="0" smtClean="0">
                <a:solidFill>
                  <a:srgbClr val="FF0000"/>
                </a:solidFill>
              </a:rPr>
              <a:t>akkor is kiindulhatunk a 100-ból, </a:t>
            </a:r>
            <a:endParaRPr lang="hr-HR" altLang="sr-Latn-RS" sz="2200" b="1" dirty="0">
              <a:solidFill>
                <a:srgbClr val="FF0000"/>
              </a:solidFill>
            </a:endParaRPr>
          </a:p>
          <a:p>
            <a:r>
              <a:rPr lang="hr-HR" altLang="sr-Latn-RS" sz="2200" b="1" dirty="0" smtClean="0">
                <a:solidFill>
                  <a:srgbClr val="FF0000"/>
                </a:solidFill>
              </a:rPr>
              <a:t>(mintha 100 elem lenne), </a:t>
            </a:r>
            <a:endParaRPr lang="hr-HR" altLang="sr-Latn-RS" sz="2200" b="1" dirty="0">
              <a:solidFill>
                <a:srgbClr val="FF0000"/>
              </a:solidFill>
            </a:endParaRPr>
          </a:p>
          <a:p>
            <a:r>
              <a:rPr lang="hr-HR" altLang="sr-Latn-RS" sz="2200" b="1" dirty="0">
                <a:solidFill>
                  <a:srgbClr val="FF0000"/>
                </a:solidFill>
              </a:rPr>
              <a:t>é</a:t>
            </a:r>
            <a:r>
              <a:rPr lang="hr-HR" altLang="sr-Latn-RS" sz="2200" b="1" dirty="0" smtClean="0">
                <a:solidFill>
                  <a:srgbClr val="FF0000"/>
                </a:solidFill>
              </a:rPr>
              <a:t>s arányokban gondolkozunk tovább.</a:t>
            </a:r>
            <a:endParaRPr lang="hr-HR" altLang="sr-Latn-RS" sz="2200" b="1" dirty="0">
              <a:solidFill>
                <a:srgbClr val="FF0000"/>
              </a:solidFill>
            </a:endParaRPr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684213" y="6056313"/>
            <a:ext cx="7920037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hr-HR" altLang="sr-Latn-RS" sz="2000" b="1" dirty="0" smtClean="0">
                <a:solidFill>
                  <a:srgbClr val="3333FF"/>
                </a:solidFill>
              </a:rPr>
              <a:t>A bekeretezett szöveget írd át a füzetedbe!</a:t>
            </a:r>
            <a:endParaRPr lang="hr-HR" altLang="sr-Latn-RS" sz="2000" b="1" dirty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022356"/>
      </p:ext>
    </p:extLst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10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10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368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5" grpId="0" animBg="1"/>
      <p:bldP spid="36870" grpId="0"/>
      <p:bldP spid="36871" grpId="0"/>
      <p:bldP spid="36873" grpId="0"/>
      <p:bldP spid="36874" grpId="0"/>
      <p:bldP spid="36874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611982" y="2845385"/>
            <a:ext cx="7920037" cy="1015663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hr-HR" altLang="sr-Latn-RS" sz="2000" b="1" dirty="0" smtClean="0">
                <a:solidFill>
                  <a:srgbClr val="3333FF"/>
                </a:solidFill>
              </a:rPr>
              <a:t>A következő példát és a megolás menetét</a:t>
            </a:r>
            <a:endParaRPr lang="en-US" altLang="sr-Latn-RS" sz="2000" b="1" dirty="0" smtClean="0">
              <a:solidFill>
                <a:srgbClr val="3333FF"/>
              </a:solidFill>
            </a:endParaRPr>
          </a:p>
          <a:p>
            <a:pPr algn="ctr"/>
            <a:r>
              <a:rPr lang="hr-HR" altLang="sr-Latn-RS" sz="2000" b="1" dirty="0" smtClean="0">
                <a:solidFill>
                  <a:srgbClr val="3333FF"/>
                </a:solidFill>
              </a:rPr>
              <a:t> </a:t>
            </a:r>
          </a:p>
          <a:p>
            <a:pPr algn="ctr"/>
            <a:r>
              <a:rPr lang="hr-HR" altLang="sr-Latn-RS" sz="2000" b="1" dirty="0" smtClean="0">
                <a:solidFill>
                  <a:srgbClr val="3333FF"/>
                </a:solidFill>
              </a:rPr>
              <a:t>írd  füzetedbe!</a:t>
            </a:r>
            <a:endParaRPr lang="hr-HR" altLang="sr-Latn-RS" sz="2000" b="1" dirty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234554"/>
      </p:ext>
    </p:extLst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539750" y="476250"/>
            <a:ext cx="1728788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u="sng" dirty="0" smtClean="0">
                <a:solidFill>
                  <a:srgbClr val="000066"/>
                </a:solidFill>
              </a:rPr>
              <a:t>1.példa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: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539750" y="908050"/>
            <a:ext cx="7920038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5125" indent="-365125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>
                <a:solidFill>
                  <a:srgbClr val="000066"/>
                </a:solidFill>
              </a:rPr>
              <a:t>a)	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Mit jelent ez?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900113" y="1341438"/>
            <a:ext cx="7920037" cy="707886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 smtClean="0">
                <a:solidFill>
                  <a:srgbClr val="660033"/>
                </a:solidFill>
              </a:rPr>
              <a:t>Azt, hogy minden </a:t>
            </a:r>
            <a:r>
              <a:rPr lang="hr-HR" altLang="sr-Latn-RS" sz="2000" b="1" u="sng" dirty="0">
                <a:solidFill>
                  <a:srgbClr val="660033"/>
                </a:solidFill>
              </a:rPr>
              <a:t>100</a:t>
            </a:r>
            <a:r>
              <a:rPr lang="hr-HR" altLang="sr-Latn-RS" sz="2000" b="1" dirty="0">
                <a:solidFill>
                  <a:srgbClr val="660033"/>
                </a:solidFill>
              </a:rPr>
              <a:t> </a:t>
            </a:r>
            <a:r>
              <a:rPr lang="hr-HR" altLang="sr-Latn-RS" sz="2000" b="1" dirty="0" smtClean="0">
                <a:solidFill>
                  <a:srgbClr val="660033"/>
                </a:solidFill>
              </a:rPr>
              <a:t>gramm </a:t>
            </a:r>
            <a:r>
              <a:rPr lang="hr-HR" altLang="sr-Latn-RS" sz="2000" b="1" dirty="0" smtClean="0">
                <a:solidFill>
                  <a:srgbClr val="660033"/>
                </a:solidFill>
              </a:rPr>
              <a:t>keksz </a:t>
            </a:r>
            <a:r>
              <a:rPr lang="hr-HR" altLang="sr-Latn-RS" sz="2000" b="1" u="sng" dirty="0">
                <a:solidFill>
                  <a:srgbClr val="660033"/>
                </a:solidFill>
              </a:rPr>
              <a:t>30</a:t>
            </a:r>
            <a:r>
              <a:rPr lang="hr-HR" altLang="sr-Latn-RS" sz="2000" b="1" dirty="0">
                <a:solidFill>
                  <a:srgbClr val="660033"/>
                </a:solidFill>
              </a:rPr>
              <a:t> </a:t>
            </a:r>
            <a:r>
              <a:rPr lang="hr-HR" altLang="sr-Latn-RS" sz="2000" b="1" dirty="0" smtClean="0">
                <a:solidFill>
                  <a:srgbClr val="660033"/>
                </a:solidFill>
              </a:rPr>
              <a:t>gramm </a:t>
            </a:r>
            <a:r>
              <a:rPr lang="hr-HR" altLang="sr-Latn-RS" sz="2000" b="1" dirty="0" smtClean="0">
                <a:solidFill>
                  <a:srgbClr val="660033"/>
                </a:solidFill>
              </a:rPr>
              <a:t>csokoládét </a:t>
            </a:r>
            <a:r>
              <a:rPr lang="hr-HR" altLang="sr-Latn-RS" sz="2000" b="1" dirty="0" smtClean="0">
                <a:solidFill>
                  <a:srgbClr val="660033"/>
                </a:solidFill>
              </a:rPr>
              <a:t>tartalmaz.</a:t>
            </a:r>
            <a:endParaRPr lang="hr-HR" altLang="sr-Latn-RS" sz="2000" b="1" dirty="0">
              <a:solidFill>
                <a:srgbClr val="660033"/>
              </a:solidFill>
            </a:endParaRP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1835150" y="476250"/>
            <a:ext cx="6985000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 smtClean="0">
                <a:solidFill>
                  <a:srgbClr val="000066"/>
                </a:solidFill>
              </a:rPr>
              <a:t>A </a:t>
            </a:r>
            <a:r>
              <a:rPr lang="hu-HU" altLang="sr-Latn-RS" sz="2000" b="1" dirty="0" smtClean="0">
                <a:solidFill>
                  <a:srgbClr val="000066"/>
                </a:solidFill>
              </a:rPr>
              <a:t>csokoládés keksz 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30%-a 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csokoládé.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sp>
        <p:nvSpPr>
          <p:cNvPr id="38922" name="Text Box 10"/>
          <p:cNvSpPr txBox="1">
            <a:spLocks noChangeArrowheads="1"/>
          </p:cNvSpPr>
          <p:nvPr/>
        </p:nvSpPr>
        <p:spPr bwMode="auto">
          <a:xfrm>
            <a:off x="539750" y="2074887"/>
            <a:ext cx="7920038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5125" indent="-365125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>
                <a:solidFill>
                  <a:srgbClr val="000066"/>
                </a:solidFill>
              </a:rPr>
              <a:t>b)	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A 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keksz 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hányad része 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csokoládé?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grpSp>
        <p:nvGrpSpPr>
          <p:cNvPr id="38928" name="Group 16"/>
          <p:cNvGrpSpPr>
            <a:grpSpLocks/>
          </p:cNvGrpSpPr>
          <p:nvPr/>
        </p:nvGrpSpPr>
        <p:grpSpPr bwMode="auto">
          <a:xfrm>
            <a:off x="1042988" y="2444338"/>
            <a:ext cx="5360987" cy="722312"/>
            <a:chOff x="2179" y="1387"/>
            <a:chExt cx="3377" cy="455"/>
          </a:xfrm>
        </p:grpSpPr>
        <p:sp>
          <p:nvSpPr>
            <p:cNvPr id="14365" name="Text Box 11"/>
            <p:cNvSpPr txBox="1">
              <a:spLocks noChangeArrowheads="1"/>
            </p:cNvSpPr>
            <p:nvPr/>
          </p:nvSpPr>
          <p:spPr bwMode="auto">
            <a:xfrm>
              <a:off x="2653" y="1499"/>
              <a:ext cx="2903" cy="250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9999FF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hr-HR" altLang="sr-Latn-RS" sz="2000" b="1" dirty="0" smtClean="0">
                  <a:solidFill>
                    <a:srgbClr val="660033"/>
                  </a:solidFill>
                </a:rPr>
                <a:t>része.</a:t>
              </a:r>
              <a:endParaRPr lang="hr-HR" altLang="sr-Latn-RS" sz="2000" b="1" dirty="0">
                <a:solidFill>
                  <a:srgbClr val="660033"/>
                </a:solidFill>
              </a:endParaRPr>
            </a:p>
          </p:txBody>
        </p:sp>
        <p:grpSp>
          <p:nvGrpSpPr>
            <p:cNvPr id="14366" name="Group 12"/>
            <p:cNvGrpSpPr>
              <a:grpSpLocks/>
            </p:cNvGrpSpPr>
            <p:nvPr/>
          </p:nvGrpSpPr>
          <p:grpSpPr bwMode="auto">
            <a:xfrm>
              <a:off x="2179" y="1387"/>
              <a:ext cx="474" cy="455"/>
              <a:chOff x="1020" y="2953"/>
              <a:chExt cx="474" cy="455"/>
            </a:xfrm>
          </p:grpSpPr>
          <p:sp>
            <p:nvSpPr>
              <p:cNvPr id="14367" name="Text Box 13"/>
              <p:cNvSpPr txBox="1">
                <a:spLocks noChangeArrowheads="1"/>
              </p:cNvSpPr>
              <p:nvPr/>
            </p:nvSpPr>
            <p:spPr bwMode="auto">
              <a:xfrm>
                <a:off x="1040" y="2953"/>
                <a:ext cx="454" cy="250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17961" dir="2700000" algn="ctr" rotWithShape="0">
                  <a:srgbClr val="9999FF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2000" b="1" dirty="0">
                    <a:solidFill>
                      <a:srgbClr val="660033"/>
                    </a:solidFill>
                  </a:rPr>
                  <a:t>30</a:t>
                </a:r>
              </a:p>
            </p:txBody>
          </p:sp>
          <p:sp>
            <p:nvSpPr>
              <p:cNvPr id="14368" name="Text Box 14"/>
              <p:cNvSpPr txBox="1">
                <a:spLocks noChangeArrowheads="1"/>
              </p:cNvSpPr>
              <p:nvPr/>
            </p:nvSpPr>
            <p:spPr bwMode="auto">
              <a:xfrm>
                <a:off x="1020" y="3158"/>
                <a:ext cx="454" cy="250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17961" dir="2700000" algn="ctr" rotWithShape="0">
                  <a:srgbClr val="9999FF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2000" b="1">
                    <a:solidFill>
                      <a:srgbClr val="660033"/>
                    </a:solidFill>
                  </a:rPr>
                  <a:t>100</a:t>
                </a:r>
              </a:p>
            </p:txBody>
          </p:sp>
          <p:sp>
            <p:nvSpPr>
              <p:cNvPr id="14369" name="Text Box 15"/>
              <p:cNvSpPr txBox="1">
                <a:spLocks noChangeArrowheads="1"/>
              </p:cNvSpPr>
              <p:nvPr/>
            </p:nvSpPr>
            <p:spPr bwMode="auto">
              <a:xfrm>
                <a:off x="1040" y="2976"/>
                <a:ext cx="454" cy="250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17961" dir="2700000" algn="ctr" rotWithShape="0">
                  <a:srgbClr val="9999FF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2000" b="1">
                    <a:solidFill>
                      <a:srgbClr val="660033"/>
                    </a:solidFill>
                  </a:rPr>
                  <a:t>___</a:t>
                </a:r>
              </a:p>
            </p:txBody>
          </p:sp>
        </p:grpSp>
      </p:grpSp>
      <p:sp>
        <p:nvSpPr>
          <p:cNvPr id="38929" name="Text Box 17"/>
          <p:cNvSpPr txBox="1">
            <a:spLocks noChangeArrowheads="1"/>
          </p:cNvSpPr>
          <p:nvPr/>
        </p:nvSpPr>
        <p:spPr bwMode="auto">
          <a:xfrm>
            <a:off x="900113" y="3265512"/>
            <a:ext cx="2447925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 smtClean="0">
                <a:solidFill>
                  <a:srgbClr val="660033"/>
                </a:solidFill>
              </a:rPr>
              <a:t>Tehát </a:t>
            </a:r>
            <a:r>
              <a:rPr lang="hr-HR" altLang="sr-Latn-RS" sz="2000" b="1" dirty="0">
                <a:solidFill>
                  <a:srgbClr val="FF0000"/>
                </a:solidFill>
              </a:rPr>
              <a:t>30% =</a:t>
            </a:r>
            <a:r>
              <a:rPr lang="hr-HR" altLang="sr-Latn-RS" sz="2000" b="1" dirty="0">
                <a:solidFill>
                  <a:srgbClr val="660033"/>
                </a:solidFill>
              </a:rPr>
              <a:t> </a:t>
            </a:r>
          </a:p>
        </p:txBody>
      </p:sp>
      <p:grpSp>
        <p:nvGrpSpPr>
          <p:cNvPr id="38930" name="Group 18"/>
          <p:cNvGrpSpPr>
            <a:grpSpLocks/>
          </p:cNvGrpSpPr>
          <p:nvPr/>
        </p:nvGrpSpPr>
        <p:grpSpPr bwMode="auto">
          <a:xfrm>
            <a:off x="2668588" y="3121049"/>
            <a:ext cx="3127375" cy="722313"/>
            <a:chOff x="1726" y="3519"/>
            <a:chExt cx="1970" cy="455"/>
          </a:xfrm>
        </p:grpSpPr>
        <p:grpSp>
          <p:nvGrpSpPr>
            <p:cNvPr id="14360" name="Group 19"/>
            <p:cNvGrpSpPr>
              <a:grpSpLocks/>
            </p:cNvGrpSpPr>
            <p:nvPr/>
          </p:nvGrpSpPr>
          <p:grpSpPr bwMode="auto">
            <a:xfrm>
              <a:off x="1726" y="3519"/>
              <a:ext cx="474" cy="455"/>
              <a:chOff x="521" y="2953"/>
              <a:chExt cx="474" cy="455"/>
            </a:xfrm>
          </p:grpSpPr>
          <p:sp>
            <p:nvSpPr>
              <p:cNvPr id="14362" name="Text Box 20"/>
              <p:cNvSpPr txBox="1">
                <a:spLocks noChangeArrowheads="1"/>
              </p:cNvSpPr>
              <p:nvPr/>
            </p:nvSpPr>
            <p:spPr bwMode="auto">
              <a:xfrm>
                <a:off x="526" y="2953"/>
                <a:ext cx="454" cy="250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17961" dir="2700000" algn="ctr" rotWithShape="0">
                  <a:srgbClr val="9999FF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2000" b="1">
                    <a:solidFill>
                      <a:srgbClr val="FF0000"/>
                    </a:solidFill>
                  </a:rPr>
                  <a:t>30</a:t>
                </a:r>
              </a:p>
            </p:txBody>
          </p:sp>
          <p:sp>
            <p:nvSpPr>
              <p:cNvPr id="14363" name="Text Box 21"/>
              <p:cNvSpPr txBox="1">
                <a:spLocks noChangeArrowheads="1"/>
              </p:cNvSpPr>
              <p:nvPr/>
            </p:nvSpPr>
            <p:spPr bwMode="auto">
              <a:xfrm>
                <a:off x="521" y="3158"/>
                <a:ext cx="454" cy="250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17961" dir="2700000" algn="ctr" rotWithShape="0">
                  <a:srgbClr val="9999FF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2000" b="1" dirty="0">
                    <a:solidFill>
                      <a:srgbClr val="FF0000"/>
                    </a:solidFill>
                  </a:rPr>
                  <a:t>100</a:t>
                </a:r>
              </a:p>
            </p:txBody>
          </p:sp>
          <p:sp>
            <p:nvSpPr>
              <p:cNvPr id="14364" name="Text Box 22"/>
              <p:cNvSpPr txBox="1">
                <a:spLocks noChangeArrowheads="1"/>
              </p:cNvSpPr>
              <p:nvPr/>
            </p:nvSpPr>
            <p:spPr bwMode="auto">
              <a:xfrm>
                <a:off x="541" y="2976"/>
                <a:ext cx="454" cy="250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17961" dir="2700000" algn="ctr" rotWithShape="0">
                  <a:srgbClr val="9999FF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2000" b="1" dirty="0">
                    <a:solidFill>
                      <a:srgbClr val="FF0000"/>
                    </a:solidFill>
                  </a:rPr>
                  <a:t>___</a:t>
                </a:r>
              </a:p>
            </p:txBody>
          </p:sp>
        </p:grpSp>
        <p:sp>
          <p:nvSpPr>
            <p:cNvPr id="14361" name="Text Box 23"/>
            <p:cNvSpPr txBox="1">
              <a:spLocks noChangeArrowheads="1"/>
            </p:cNvSpPr>
            <p:nvPr/>
          </p:nvSpPr>
          <p:spPr bwMode="auto">
            <a:xfrm>
              <a:off x="2154" y="3612"/>
              <a:ext cx="1542" cy="250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9999FF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hr-HR" altLang="sr-Latn-RS" sz="2000" b="1" dirty="0" smtClean="0">
                  <a:solidFill>
                    <a:srgbClr val="660033"/>
                  </a:solidFill>
                </a:rPr>
                <a:t>rész.</a:t>
              </a:r>
              <a:endParaRPr lang="hr-HR" altLang="sr-Latn-RS" sz="2000" b="1" dirty="0">
                <a:solidFill>
                  <a:srgbClr val="660033"/>
                </a:solidFill>
              </a:endParaRPr>
            </a:p>
          </p:txBody>
        </p:sp>
      </p:grpSp>
      <p:sp>
        <p:nvSpPr>
          <p:cNvPr id="38937" name="Text Box 25"/>
          <p:cNvSpPr txBox="1">
            <a:spLocks noChangeArrowheads="1"/>
          </p:cNvSpPr>
          <p:nvPr/>
        </p:nvSpPr>
        <p:spPr bwMode="auto">
          <a:xfrm>
            <a:off x="539750" y="4092599"/>
            <a:ext cx="7920038" cy="40011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5125" indent="-365125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>
                <a:solidFill>
                  <a:srgbClr val="000066"/>
                </a:solidFill>
              </a:rPr>
              <a:t>c)	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A 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keksz 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hányad része nem 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csokoládé?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grpSp>
        <p:nvGrpSpPr>
          <p:cNvPr id="38944" name="Group 32"/>
          <p:cNvGrpSpPr>
            <a:grpSpLocks/>
          </p:cNvGrpSpPr>
          <p:nvPr/>
        </p:nvGrpSpPr>
        <p:grpSpPr bwMode="auto">
          <a:xfrm>
            <a:off x="1042988" y="4778399"/>
            <a:ext cx="5256212" cy="722313"/>
            <a:chOff x="748" y="2886"/>
            <a:chExt cx="3311" cy="455"/>
          </a:xfrm>
        </p:grpSpPr>
        <p:sp>
          <p:nvSpPr>
            <p:cNvPr id="14355" name="Text Box 27"/>
            <p:cNvSpPr txBox="1">
              <a:spLocks noChangeArrowheads="1"/>
            </p:cNvSpPr>
            <p:nvPr/>
          </p:nvSpPr>
          <p:spPr bwMode="auto">
            <a:xfrm>
              <a:off x="1179" y="2976"/>
              <a:ext cx="2880" cy="250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9999FF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hr-HR" altLang="sr-Latn-RS" sz="2000" b="1" dirty="0">
                  <a:solidFill>
                    <a:srgbClr val="660033"/>
                  </a:solidFill>
                </a:rPr>
                <a:t>r</a:t>
              </a:r>
              <a:r>
                <a:rPr lang="hr-HR" altLang="sr-Latn-RS" sz="2000" b="1" dirty="0" smtClean="0">
                  <a:solidFill>
                    <a:srgbClr val="660033"/>
                  </a:solidFill>
                </a:rPr>
                <a:t>észe ill. </a:t>
              </a:r>
              <a:r>
                <a:rPr lang="hr-HR" altLang="sr-Latn-RS" sz="2000" b="1" dirty="0">
                  <a:solidFill>
                    <a:srgbClr val="660033"/>
                  </a:solidFill>
                </a:rPr>
                <a:t>70</a:t>
              </a:r>
              <a:r>
                <a:rPr lang="hr-HR" altLang="sr-Latn-RS" sz="2000" b="1" dirty="0" smtClean="0">
                  <a:solidFill>
                    <a:srgbClr val="660033"/>
                  </a:solidFill>
                </a:rPr>
                <a:t>%-a </a:t>
              </a:r>
              <a:r>
                <a:rPr lang="hr-HR" altLang="sr-Latn-RS" sz="2000" b="1" u="sng" dirty="0" smtClean="0">
                  <a:solidFill>
                    <a:srgbClr val="660033"/>
                  </a:solidFill>
                </a:rPr>
                <a:t>nem</a:t>
              </a:r>
              <a:r>
                <a:rPr lang="hr-HR" altLang="sr-Latn-RS" sz="2000" b="1" dirty="0" smtClean="0">
                  <a:solidFill>
                    <a:srgbClr val="660033"/>
                  </a:solidFill>
                </a:rPr>
                <a:t> </a:t>
              </a:r>
              <a:r>
                <a:rPr lang="hr-HR" altLang="sr-Latn-RS" sz="2000" b="1" dirty="0" smtClean="0">
                  <a:solidFill>
                    <a:srgbClr val="660033"/>
                  </a:solidFill>
                </a:rPr>
                <a:t>csokoládé.</a:t>
              </a:r>
              <a:endParaRPr lang="hr-HR" altLang="sr-Latn-RS" sz="2000" b="1" dirty="0">
                <a:solidFill>
                  <a:srgbClr val="660033"/>
                </a:solidFill>
              </a:endParaRPr>
            </a:p>
          </p:txBody>
        </p:sp>
        <p:grpSp>
          <p:nvGrpSpPr>
            <p:cNvPr id="14356" name="Group 28"/>
            <p:cNvGrpSpPr>
              <a:grpSpLocks/>
            </p:cNvGrpSpPr>
            <p:nvPr/>
          </p:nvGrpSpPr>
          <p:grpSpPr bwMode="auto">
            <a:xfrm>
              <a:off x="748" y="2886"/>
              <a:ext cx="474" cy="455"/>
              <a:chOff x="521" y="2953"/>
              <a:chExt cx="474" cy="455"/>
            </a:xfrm>
          </p:grpSpPr>
          <p:sp>
            <p:nvSpPr>
              <p:cNvPr id="14357" name="Text Box 29"/>
              <p:cNvSpPr txBox="1">
                <a:spLocks noChangeArrowheads="1"/>
              </p:cNvSpPr>
              <p:nvPr/>
            </p:nvSpPr>
            <p:spPr bwMode="auto">
              <a:xfrm>
                <a:off x="526" y="2953"/>
                <a:ext cx="454" cy="250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17961" dir="2700000" algn="ctr" rotWithShape="0">
                  <a:srgbClr val="9999FF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2000" b="1">
                    <a:solidFill>
                      <a:srgbClr val="660033"/>
                    </a:solidFill>
                  </a:rPr>
                  <a:t>70</a:t>
                </a:r>
              </a:p>
            </p:txBody>
          </p:sp>
          <p:sp>
            <p:nvSpPr>
              <p:cNvPr id="14358" name="Text Box 30"/>
              <p:cNvSpPr txBox="1">
                <a:spLocks noChangeArrowheads="1"/>
              </p:cNvSpPr>
              <p:nvPr/>
            </p:nvSpPr>
            <p:spPr bwMode="auto">
              <a:xfrm>
                <a:off x="521" y="3158"/>
                <a:ext cx="454" cy="250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17961" dir="2700000" algn="ctr" rotWithShape="0">
                  <a:srgbClr val="9999FF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2000" b="1">
                    <a:solidFill>
                      <a:srgbClr val="660033"/>
                    </a:solidFill>
                  </a:rPr>
                  <a:t>100</a:t>
                </a:r>
              </a:p>
            </p:txBody>
          </p:sp>
          <p:sp>
            <p:nvSpPr>
              <p:cNvPr id="14359" name="Text Box 31"/>
              <p:cNvSpPr txBox="1">
                <a:spLocks noChangeArrowheads="1"/>
              </p:cNvSpPr>
              <p:nvPr/>
            </p:nvSpPr>
            <p:spPr bwMode="auto">
              <a:xfrm>
                <a:off x="541" y="2976"/>
                <a:ext cx="454" cy="250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17961" dir="2700000" algn="ctr" rotWithShape="0">
                  <a:srgbClr val="9999FF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2000" b="1">
                    <a:solidFill>
                      <a:srgbClr val="660033"/>
                    </a:solidFill>
                  </a:rPr>
                  <a:t>___</a:t>
                </a:r>
              </a:p>
            </p:txBody>
          </p:sp>
        </p:grpSp>
      </p:grpSp>
      <p:sp>
        <p:nvSpPr>
          <p:cNvPr id="38948" name="Text Box 36"/>
          <p:cNvSpPr txBox="1">
            <a:spLocks noChangeArrowheads="1"/>
          </p:cNvSpPr>
          <p:nvPr/>
        </p:nvSpPr>
        <p:spPr bwMode="auto">
          <a:xfrm>
            <a:off x="1044575" y="5659462"/>
            <a:ext cx="2447925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 smtClean="0">
                <a:solidFill>
                  <a:srgbClr val="660033"/>
                </a:solidFill>
              </a:rPr>
              <a:t>Tehát </a:t>
            </a:r>
            <a:r>
              <a:rPr lang="hr-HR" altLang="sr-Latn-RS" sz="2000" b="1" dirty="0">
                <a:solidFill>
                  <a:srgbClr val="FF0000"/>
                </a:solidFill>
              </a:rPr>
              <a:t>70% =</a:t>
            </a:r>
            <a:r>
              <a:rPr lang="hr-HR" altLang="sr-Latn-RS" sz="2000" b="1" dirty="0">
                <a:solidFill>
                  <a:srgbClr val="660033"/>
                </a:solidFill>
              </a:rPr>
              <a:t> </a:t>
            </a:r>
          </a:p>
        </p:txBody>
      </p:sp>
      <p:grpSp>
        <p:nvGrpSpPr>
          <p:cNvPr id="38949" name="Group 37"/>
          <p:cNvGrpSpPr>
            <a:grpSpLocks/>
          </p:cNvGrpSpPr>
          <p:nvPr/>
        </p:nvGrpSpPr>
        <p:grpSpPr bwMode="auto">
          <a:xfrm>
            <a:off x="2813050" y="5514999"/>
            <a:ext cx="3127375" cy="722313"/>
            <a:chOff x="1726" y="3519"/>
            <a:chExt cx="1970" cy="455"/>
          </a:xfrm>
        </p:grpSpPr>
        <p:grpSp>
          <p:nvGrpSpPr>
            <p:cNvPr id="14350" name="Group 38"/>
            <p:cNvGrpSpPr>
              <a:grpSpLocks/>
            </p:cNvGrpSpPr>
            <p:nvPr/>
          </p:nvGrpSpPr>
          <p:grpSpPr bwMode="auto">
            <a:xfrm>
              <a:off x="1726" y="3519"/>
              <a:ext cx="474" cy="455"/>
              <a:chOff x="521" y="2953"/>
              <a:chExt cx="474" cy="455"/>
            </a:xfrm>
          </p:grpSpPr>
          <p:sp>
            <p:nvSpPr>
              <p:cNvPr id="14352" name="Text Box 39"/>
              <p:cNvSpPr txBox="1">
                <a:spLocks noChangeArrowheads="1"/>
              </p:cNvSpPr>
              <p:nvPr/>
            </p:nvSpPr>
            <p:spPr bwMode="auto">
              <a:xfrm>
                <a:off x="526" y="2953"/>
                <a:ext cx="454" cy="250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17961" dir="2700000" algn="ctr" rotWithShape="0">
                  <a:srgbClr val="9999FF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2000" b="1">
                    <a:solidFill>
                      <a:srgbClr val="FF0000"/>
                    </a:solidFill>
                  </a:rPr>
                  <a:t>70</a:t>
                </a:r>
              </a:p>
            </p:txBody>
          </p:sp>
          <p:sp>
            <p:nvSpPr>
              <p:cNvPr id="14353" name="Text Box 40"/>
              <p:cNvSpPr txBox="1">
                <a:spLocks noChangeArrowheads="1"/>
              </p:cNvSpPr>
              <p:nvPr/>
            </p:nvSpPr>
            <p:spPr bwMode="auto">
              <a:xfrm>
                <a:off x="521" y="3158"/>
                <a:ext cx="454" cy="250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17961" dir="2700000" algn="ctr" rotWithShape="0">
                  <a:srgbClr val="9999FF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2000" b="1">
                    <a:solidFill>
                      <a:srgbClr val="FF0000"/>
                    </a:solidFill>
                  </a:rPr>
                  <a:t>100</a:t>
                </a:r>
              </a:p>
            </p:txBody>
          </p:sp>
          <p:sp>
            <p:nvSpPr>
              <p:cNvPr id="14354" name="Text Box 41"/>
              <p:cNvSpPr txBox="1">
                <a:spLocks noChangeArrowheads="1"/>
              </p:cNvSpPr>
              <p:nvPr/>
            </p:nvSpPr>
            <p:spPr bwMode="auto">
              <a:xfrm>
                <a:off x="541" y="2976"/>
                <a:ext cx="454" cy="250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17961" dir="2700000" algn="ctr" rotWithShape="0">
                  <a:srgbClr val="9999FF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hr-HR" altLang="sr-Latn-RS" sz="2000" b="1">
                    <a:solidFill>
                      <a:srgbClr val="FF0000"/>
                    </a:solidFill>
                  </a:rPr>
                  <a:t>___</a:t>
                </a:r>
              </a:p>
            </p:txBody>
          </p:sp>
        </p:grpSp>
        <p:sp>
          <p:nvSpPr>
            <p:cNvPr id="14351" name="Text Box 42"/>
            <p:cNvSpPr txBox="1">
              <a:spLocks noChangeArrowheads="1"/>
            </p:cNvSpPr>
            <p:nvPr/>
          </p:nvSpPr>
          <p:spPr bwMode="auto">
            <a:xfrm>
              <a:off x="2154" y="3612"/>
              <a:ext cx="1542" cy="250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9999FF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hr-HR" altLang="sr-Latn-RS" sz="2000" b="1" dirty="0" smtClean="0">
                  <a:solidFill>
                    <a:srgbClr val="660033"/>
                  </a:solidFill>
                </a:rPr>
                <a:t>rész.</a:t>
              </a:r>
              <a:endParaRPr lang="hr-HR" altLang="sr-Latn-RS" sz="2000" b="1" dirty="0">
                <a:solidFill>
                  <a:srgbClr val="66003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70418163"/>
      </p:ext>
    </p:extLst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000"/>
                                        <p:tgtEl>
                                          <p:spTgt spid="38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1000"/>
                                        <p:tgtEl>
                                          <p:spTgt spid="38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1000"/>
                                        <p:tgtEl>
                                          <p:spTgt spid="38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1000"/>
                                        <p:tgtEl>
                                          <p:spTgt spid="38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1000"/>
                                        <p:tgtEl>
                                          <p:spTgt spid="38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1000"/>
                                        <p:tgtEl>
                                          <p:spTgt spid="38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7" dur="1000"/>
                                        <p:tgtEl>
                                          <p:spTgt spid="38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2" dur="1000"/>
                                        <p:tgtEl>
                                          <p:spTgt spid="38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  <p:bldP spid="38915" grpId="0"/>
      <p:bldP spid="38916" grpId="0"/>
      <p:bldP spid="38917" grpId="0"/>
      <p:bldP spid="38922" grpId="0"/>
      <p:bldP spid="38929" grpId="0"/>
      <p:bldP spid="38937" grpId="0"/>
      <p:bldP spid="3894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3"/>
          <p:cNvSpPr txBox="1">
            <a:spLocks noChangeArrowheads="1"/>
          </p:cNvSpPr>
          <p:nvPr/>
        </p:nvSpPr>
        <p:spPr bwMode="auto">
          <a:xfrm>
            <a:off x="539750" y="476250"/>
            <a:ext cx="1728788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u="sng" dirty="0" smtClean="0">
                <a:solidFill>
                  <a:srgbClr val="000066"/>
                </a:solidFill>
              </a:rPr>
              <a:t>1.példa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: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539750" y="908050"/>
            <a:ext cx="7920038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5125" indent="-365125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>
                <a:solidFill>
                  <a:srgbClr val="000066"/>
                </a:solidFill>
              </a:rPr>
              <a:t>a)	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Mit jelent ez?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900113" y="1341438"/>
            <a:ext cx="7920037" cy="707886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>
                <a:solidFill>
                  <a:srgbClr val="660033"/>
                </a:solidFill>
              </a:rPr>
              <a:t>Azt, hogy minden </a:t>
            </a:r>
            <a:r>
              <a:rPr lang="hr-HR" altLang="sr-Latn-RS" sz="2000" b="1" u="sng" dirty="0">
                <a:solidFill>
                  <a:srgbClr val="660033"/>
                </a:solidFill>
              </a:rPr>
              <a:t>100</a:t>
            </a:r>
            <a:r>
              <a:rPr lang="hr-HR" altLang="sr-Latn-RS" sz="2000" b="1" dirty="0">
                <a:solidFill>
                  <a:srgbClr val="660033"/>
                </a:solidFill>
              </a:rPr>
              <a:t> gramm keksz </a:t>
            </a:r>
            <a:r>
              <a:rPr lang="hr-HR" altLang="sr-Latn-RS" sz="2000" b="1" u="sng" dirty="0">
                <a:solidFill>
                  <a:srgbClr val="660033"/>
                </a:solidFill>
              </a:rPr>
              <a:t>30</a:t>
            </a:r>
            <a:r>
              <a:rPr lang="hr-HR" altLang="sr-Latn-RS" sz="2000" b="1" dirty="0">
                <a:solidFill>
                  <a:srgbClr val="660033"/>
                </a:solidFill>
              </a:rPr>
              <a:t> gramm csokoládét tartalmaz.</a:t>
            </a:r>
            <a:endParaRPr lang="hr-HR" altLang="sr-Latn-RS" sz="2000" b="1" dirty="0">
              <a:solidFill>
                <a:srgbClr val="660033"/>
              </a:solidFill>
            </a:endParaRPr>
          </a:p>
        </p:txBody>
      </p:sp>
      <p:sp>
        <p:nvSpPr>
          <p:cNvPr id="15365" name="Text Box 6"/>
          <p:cNvSpPr txBox="1">
            <a:spLocks noChangeArrowheads="1"/>
          </p:cNvSpPr>
          <p:nvPr/>
        </p:nvSpPr>
        <p:spPr bwMode="auto">
          <a:xfrm>
            <a:off x="1835150" y="476250"/>
            <a:ext cx="6985000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>
                <a:solidFill>
                  <a:srgbClr val="000066"/>
                </a:solidFill>
              </a:rPr>
              <a:t>A </a:t>
            </a:r>
            <a:r>
              <a:rPr lang="hu-HU" altLang="sr-Latn-RS" sz="2000" b="1" dirty="0">
                <a:solidFill>
                  <a:srgbClr val="000066"/>
                </a:solidFill>
              </a:rPr>
              <a:t>csokoládés keksz </a:t>
            </a:r>
            <a:r>
              <a:rPr lang="hr-HR" altLang="sr-Latn-RS" sz="2000" b="1" dirty="0">
                <a:solidFill>
                  <a:srgbClr val="000066"/>
                </a:solidFill>
              </a:rPr>
              <a:t>30%-a csokoládé.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sp>
        <p:nvSpPr>
          <p:cNvPr id="39972" name="Text Box 36"/>
          <p:cNvSpPr txBox="1">
            <a:spLocks noChangeArrowheads="1"/>
          </p:cNvSpPr>
          <p:nvPr/>
        </p:nvSpPr>
        <p:spPr bwMode="auto">
          <a:xfrm>
            <a:off x="539750" y="2129755"/>
            <a:ext cx="7920038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5125" indent="-365125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>
                <a:solidFill>
                  <a:srgbClr val="000066"/>
                </a:solidFill>
              </a:rPr>
              <a:t>d)	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Mennyi 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csokoládé 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van </a:t>
            </a:r>
            <a:r>
              <a:rPr lang="hr-HR" altLang="sr-Latn-RS" sz="2000" b="1" dirty="0">
                <a:solidFill>
                  <a:srgbClr val="000066"/>
                </a:solidFill>
              </a:rPr>
              <a:t>800 g 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kekszben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?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sp>
        <p:nvSpPr>
          <p:cNvPr id="39973" name="Text Box 37"/>
          <p:cNvSpPr txBox="1">
            <a:spLocks noChangeArrowheads="1"/>
          </p:cNvSpPr>
          <p:nvPr/>
        </p:nvSpPr>
        <p:spPr bwMode="auto">
          <a:xfrm>
            <a:off x="900113" y="2563142"/>
            <a:ext cx="7920037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>
                <a:solidFill>
                  <a:srgbClr val="660033"/>
                </a:solidFill>
              </a:rPr>
              <a:t>240 </a:t>
            </a:r>
            <a:r>
              <a:rPr lang="hr-HR" altLang="sr-Latn-RS" sz="2000" b="1" dirty="0" smtClean="0">
                <a:solidFill>
                  <a:srgbClr val="660033"/>
                </a:solidFill>
              </a:rPr>
              <a:t>g</a:t>
            </a:r>
            <a:endParaRPr lang="hr-HR" altLang="sr-Latn-RS" sz="2000" b="1" dirty="0">
              <a:solidFill>
                <a:srgbClr val="660033"/>
              </a:solidFill>
            </a:endParaRPr>
          </a:p>
        </p:txBody>
      </p:sp>
      <p:sp>
        <p:nvSpPr>
          <p:cNvPr id="39974" name="Text Box 38"/>
          <p:cNvSpPr txBox="1">
            <a:spLocks noChangeArrowheads="1"/>
          </p:cNvSpPr>
          <p:nvPr/>
        </p:nvSpPr>
        <p:spPr bwMode="auto">
          <a:xfrm>
            <a:off x="539750" y="5192042"/>
            <a:ext cx="7920038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5125" indent="-365125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>
                <a:solidFill>
                  <a:srgbClr val="000066"/>
                </a:solidFill>
              </a:rPr>
              <a:t>g)	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És </a:t>
            </a:r>
            <a:r>
              <a:rPr lang="hr-HR" altLang="sr-Latn-RS" sz="2000" b="1" dirty="0">
                <a:solidFill>
                  <a:srgbClr val="000066"/>
                </a:solidFill>
              </a:rPr>
              <a:t>1 kg 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kekszben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?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sp>
        <p:nvSpPr>
          <p:cNvPr id="39975" name="Text Box 39"/>
          <p:cNvSpPr txBox="1">
            <a:spLocks noChangeArrowheads="1"/>
          </p:cNvSpPr>
          <p:nvPr/>
        </p:nvSpPr>
        <p:spPr bwMode="auto">
          <a:xfrm>
            <a:off x="900113" y="5552405"/>
            <a:ext cx="2376487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>
                <a:solidFill>
                  <a:srgbClr val="660033"/>
                </a:solidFill>
              </a:rPr>
              <a:t>1 kg = 1000 g, </a:t>
            </a:r>
          </a:p>
        </p:txBody>
      </p:sp>
      <p:sp>
        <p:nvSpPr>
          <p:cNvPr id="39976" name="Text Box 40"/>
          <p:cNvSpPr txBox="1">
            <a:spLocks noChangeArrowheads="1"/>
          </p:cNvSpPr>
          <p:nvPr/>
        </p:nvSpPr>
        <p:spPr bwMode="auto">
          <a:xfrm>
            <a:off x="539750" y="3102892"/>
            <a:ext cx="7920038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5125" indent="-365125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>
                <a:solidFill>
                  <a:srgbClr val="000066"/>
                </a:solidFill>
              </a:rPr>
              <a:t>e)	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50 </a:t>
            </a:r>
            <a:r>
              <a:rPr lang="hr-HR" altLang="sr-Latn-RS" sz="2000" b="1" dirty="0">
                <a:solidFill>
                  <a:srgbClr val="000066"/>
                </a:solidFill>
              </a:rPr>
              <a:t>g 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kekszben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?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sp>
        <p:nvSpPr>
          <p:cNvPr id="39977" name="Text Box 41"/>
          <p:cNvSpPr txBox="1">
            <a:spLocks noChangeArrowheads="1"/>
          </p:cNvSpPr>
          <p:nvPr/>
        </p:nvSpPr>
        <p:spPr bwMode="auto">
          <a:xfrm>
            <a:off x="900113" y="3536280"/>
            <a:ext cx="7920037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>
                <a:solidFill>
                  <a:srgbClr val="660033"/>
                </a:solidFill>
              </a:rPr>
              <a:t>15 </a:t>
            </a:r>
            <a:r>
              <a:rPr lang="hr-HR" altLang="sr-Latn-RS" sz="2000" b="1" dirty="0" smtClean="0">
                <a:solidFill>
                  <a:srgbClr val="660033"/>
                </a:solidFill>
              </a:rPr>
              <a:t>g</a:t>
            </a:r>
            <a:endParaRPr lang="hr-HR" altLang="sr-Latn-RS" sz="2000" b="1" dirty="0">
              <a:solidFill>
                <a:srgbClr val="660033"/>
              </a:solidFill>
            </a:endParaRPr>
          </a:p>
        </p:txBody>
      </p:sp>
      <p:sp>
        <p:nvSpPr>
          <p:cNvPr id="39978" name="Text Box 42"/>
          <p:cNvSpPr txBox="1">
            <a:spLocks noChangeArrowheads="1"/>
          </p:cNvSpPr>
          <p:nvPr/>
        </p:nvSpPr>
        <p:spPr bwMode="auto">
          <a:xfrm>
            <a:off x="539750" y="4145880"/>
            <a:ext cx="7920038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5125" indent="-365125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>
                <a:solidFill>
                  <a:srgbClr val="000066"/>
                </a:solidFill>
              </a:rPr>
              <a:t>f)	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10 g 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kekszben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?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sp>
        <p:nvSpPr>
          <p:cNvPr id="39979" name="Text Box 43"/>
          <p:cNvSpPr txBox="1">
            <a:spLocks noChangeArrowheads="1"/>
          </p:cNvSpPr>
          <p:nvPr/>
        </p:nvSpPr>
        <p:spPr bwMode="auto">
          <a:xfrm>
            <a:off x="900113" y="4579267"/>
            <a:ext cx="7920037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>
                <a:solidFill>
                  <a:srgbClr val="660033"/>
                </a:solidFill>
              </a:rPr>
              <a:t>3 </a:t>
            </a:r>
            <a:r>
              <a:rPr lang="hr-HR" altLang="sr-Latn-RS" sz="2000" b="1" dirty="0" smtClean="0">
                <a:solidFill>
                  <a:srgbClr val="660033"/>
                </a:solidFill>
              </a:rPr>
              <a:t>g</a:t>
            </a:r>
            <a:endParaRPr lang="hr-HR" altLang="sr-Latn-RS" sz="2000" b="1" dirty="0">
              <a:solidFill>
                <a:srgbClr val="660033"/>
              </a:solidFill>
            </a:endParaRPr>
          </a:p>
        </p:txBody>
      </p:sp>
      <p:sp>
        <p:nvSpPr>
          <p:cNvPr id="39980" name="Text Box 44"/>
          <p:cNvSpPr txBox="1">
            <a:spLocks noChangeArrowheads="1"/>
          </p:cNvSpPr>
          <p:nvPr/>
        </p:nvSpPr>
        <p:spPr bwMode="auto">
          <a:xfrm>
            <a:off x="2916238" y="5552405"/>
            <a:ext cx="3671887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 smtClean="0">
                <a:solidFill>
                  <a:srgbClr val="660033"/>
                </a:solidFill>
              </a:rPr>
              <a:t>tehát </a:t>
            </a:r>
            <a:r>
              <a:rPr lang="hr-HR" altLang="sr-Latn-RS" sz="2000" b="1" dirty="0">
                <a:solidFill>
                  <a:srgbClr val="660033"/>
                </a:solidFill>
              </a:rPr>
              <a:t>300 </a:t>
            </a:r>
            <a:r>
              <a:rPr lang="hr-HR" altLang="sr-Latn-RS" sz="2000" b="1" dirty="0" smtClean="0">
                <a:solidFill>
                  <a:srgbClr val="660033"/>
                </a:solidFill>
              </a:rPr>
              <a:t>g.</a:t>
            </a:r>
            <a:endParaRPr lang="hr-HR" altLang="sr-Latn-RS" sz="2000" b="1" dirty="0">
              <a:solidFill>
                <a:srgbClr val="66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98745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39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39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39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39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000"/>
                                        <p:tgtEl>
                                          <p:spTgt spid="39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1000"/>
                                        <p:tgtEl>
                                          <p:spTgt spid="39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1000"/>
                                        <p:tgtEl>
                                          <p:spTgt spid="39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1000"/>
                                        <p:tgtEl>
                                          <p:spTgt spid="39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1000"/>
                                        <p:tgtEl>
                                          <p:spTgt spid="39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72" grpId="0"/>
      <p:bldP spid="39973" grpId="0"/>
      <p:bldP spid="39974" grpId="0"/>
      <p:bldP spid="39975" grpId="0"/>
      <p:bldP spid="39976" grpId="0"/>
      <p:bldP spid="39977" grpId="0"/>
      <p:bldP spid="39978" grpId="0"/>
      <p:bldP spid="39979" grpId="0"/>
      <p:bldP spid="3998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611982" y="3104133"/>
            <a:ext cx="7920037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hr-HR" altLang="sr-Latn-RS" sz="2000" b="1" dirty="0" smtClean="0">
                <a:solidFill>
                  <a:srgbClr val="3333FF"/>
                </a:solidFill>
              </a:rPr>
              <a:t>A következő feladatokat szóban oldjuk meg...</a:t>
            </a:r>
            <a:endParaRPr lang="hr-HR" altLang="sr-Latn-RS" sz="2000" b="1" dirty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656193"/>
      </p:ext>
    </p:extLst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395288" y="476250"/>
            <a:ext cx="7920037" cy="707886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25475" indent="-625475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>
                <a:solidFill>
                  <a:srgbClr val="000066"/>
                </a:solidFill>
              </a:rPr>
              <a:t>1.)	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Egy dobozban a poharak </a:t>
            </a:r>
            <a:r>
              <a:rPr lang="hr-HR" altLang="sr-Latn-RS" sz="2000" b="1" dirty="0">
                <a:solidFill>
                  <a:srgbClr val="000066"/>
                </a:solidFill>
              </a:rPr>
              <a:t>8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%-a eltörött. Hány százalék maradt egészben?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1044575" y="1250950"/>
            <a:ext cx="2806700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>
                <a:solidFill>
                  <a:srgbClr val="660033"/>
                </a:solidFill>
              </a:rPr>
              <a:t>92</a:t>
            </a:r>
            <a:r>
              <a:rPr lang="hr-HR" altLang="sr-Latn-RS" sz="2000" b="1" dirty="0" smtClean="0">
                <a:solidFill>
                  <a:srgbClr val="660033"/>
                </a:solidFill>
              </a:rPr>
              <a:t>%</a:t>
            </a:r>
            <a:endParaRPr lang="hr-HR" altLang="sr-Latn-RS" sz="2000" b="1" dirty="0">
              <a:solidFill>
                <a:srgbClr val="660033"/>
              </a:solidFill>
            </a:endParaRPr>
          </a:p>
        </p:txBody>
      </p:sp>
      <p:sp>
        <p:nvSpPr>
          <p:cNvPr id="42020" name="Text Box 36"/>
          <p:cNvSpPr txBox="1">
            <a:spLocks noChangeArrowheads="1"/>
          </p:cNvSpPr>
          <p:nvPr/>
        </p:nvSpPr>
        <p:spPr bwMode="auto">
          <a:xfrm>
            <a:off x="395288" y="1825625"/>
            <a:ext cx="7920037" cy="707886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25475" indent="-625475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>
                <a:solidFill>
                  <a:srgbClr val="000066"/>
                </a:solidFill>
              </a:rPr>
              <a:t>2.)	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Egy boltban a jégkrémek </a:t>
            </a:r>
            <a:r>
              <a:rPr lang="hr-HR" altLang="sr-Latn-RS" sz="2000" b="1" dirty="0">
                <a:solidFill>
                  <a:srgbClr val="000066"/>
                </a:solidFill>
              </a:rPr>
              <a:t>22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%-a epres. A jégkrémek hány százaléka nem epres?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sp>
        <p:nvSpPr>
          <p:cNvPr id="42021" name="Text Box 37"/>
          <p:cNvSpPr txBox="1">
            <a:spLocks noChangeArrowheads="1"/>
          </p:cNvSpPr>
          <p:nvPr/>
        </p:nvSpPr>
        <p:spPr bwMode="auto">
          <a:xfrm>
            <a:off x="1044575" y="2780928"/>
            <a:ext cx="2806700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>
                <a:solidFill>
                  <a:srgbClr val="660033"/>
                </a:solidFill>
              </a:rPr>
              <a:t>78%</a:t>
            </a:r>
          </a:p>
        </p:txBody>
      </p:sp>
      <p:sp>
        <p:nvSpPr>
          <p:cNvPr id="42022" name="Text Box 38"/>
          <p:cNvSpPr txBox="1">
            <a:spLocks noChangeArrowheads="1"/>
          </p:cNvSpPr>
          <p:nvPr/>
        </p:nvSpPr>
        <p:spPr bwMode="auto">
          <a:xfrm>
            <a:off x="395288" y="3392488"/>
            <a:ext cx="7920037" cy="1015663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25475" indent="-625475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>
                <a:solidFill>
                  <a:srgbClr val="000066"/>
                </a:solidFill>
              </a:rPr>
              <a:t>3.)	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A halászhálóba akadt halak </a:t>
            </a:r>
            <a:r>
              <a:rPr lang="hr-HR" altLang="sr-Latn-RS" sz="2000" b="1" dirty="0">
                <a:solidFill>
                  <a:srgbClr val="000066"/>
                </a:solidFill>
              </a:rPr>
              <a:t>12% 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harcsa, </a:t>
            </a:r>
            <a:r>
              <a:rPr lang="hr-HR" altLang="sr-Latn-RS" sz="2000" b="1" dirty="0">
                <a:solidFill>
                  <a:srgbClr val="000066"/>
                </a:solidFill>
              </a:rPr>
              <a:t>17% 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csuka, </a:t>
            </a:r>
            <a:r>
              <a:rPr lang="hr-HR" altLang="sr-Latn-RS" sz="2000" b="1" dirty="0">
                <a:solidFill>
                  <a:srgbClr val="000066"/>
                </a:solidFill>
              </a:rPr>
              <a:t>20% 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kárász, </a:t>
            </a:r>
            <a:r>
              <a:rPr lang="hr-HR" altLang="sr-Latn-RS" sz="2000" b="1" dirty="0">
                <a:solidFill>
                  <a:srgbClr val="000066"/>
                </a:solidFill>
              </a:rPr>
              <a:t>a 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többi pedig kecsege. Hány százalék kecsege van a hálóban?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sp>
        <p:nvSpPr>
          <p:cNvPr id="42023" name="Text Box 39"/>
          <p:cNvSpPr txBox="1">
            <a:spLocks noChangeArrowheads="1"/>
          </p:cNvSpPr>
          <p:nvPr/>
        </p:nvSpPr>
        <p:spPr bwMode="auto">
          <a:xfrm>
            <a:off x="1044575" y="4454525"/>
            <a:ext cx="2806700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 smtClean="0">
                <a:solidFill>
                  <a:srgbClr val="660033"/>
                </a:solidFill>
              </a:rPr>
              <a:t>51%</a:t>
            </a:r>
            <a:endParaRPr lang="hr-HR" altLang="sr-Latn-RS" sz="2000" b="1" dirty="0">
              <a:solidFill>
                <a:srgbClr val="660033"/>
              </a:solidFill>
            </a:endParaRPr>
          </a:p>
        </p:txBody>
      </p:sp>
      <p:sp>
        <p:nvSpPr>
          <p:cNvPr id="42024" name="Text Box 40"/>
          <p:cNvSpPr txBox="1">
            <a:spLocks noChangeArrowheads="1"/>
          </p:cNvSpPr>
          <p:nvPr/>
        </p:nvSpPr>
        <p:spPr bwMode="auto">
          <a:xfrm>
            <a:off x="395288" y="4994275"/>
            <a:ext cx="7920037" cy="1323439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25475" indent="-625475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>
                <a:solidFill>
                  <a:srgbClr val="000066"/>
                </a:solidFill>
              </a:rPr>
              <a:t>4.)	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Misi ezt nyilatkozta barátainak: „zsebpénzem 42%-át fagyira, 33%-át matricákra, </a:t>
            </a:r>
            <a:r>
              <a:rPr lang="hr-HR" altLang="sr-Latn-RS" sz="2000" b="1" dirty="0">
                <a:solidFill>
                  <a:srgbClr val="000066"/>
                </a:solidFill>
              </a:rPr>
              <a:t>12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%-át üdítőre, 10%-át pedig rágóra költöttem."</a:t>
            </a:r>
            <a:endParaRPr lang="hr-HR" altLang="sr-Latn-RS" sz="2000" b="1" dirty="0">
              <a:solidFill>
                <a:srgbClr val="000066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>
                <a:solidFill>
                  <a:srgbClr val="000066"/>
                </a:solidFill>
              </a:rPr>
              <a:t>	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Maradt-e Misinek pénze?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sp>
        <p:nvSpPr>
          <p:cNvPr id="42025" name="Text Box 41"/>
          <p:cNvSpPr txBox="1">
            <a:spLocks noChangeArrowheads="1"/>
          </p:cNvSpPr>
          <p:nvPr/>
        </p:nvSpPr>
        <p:spPr bwMode="auto">
          <a:xfrm>
            <a:off x="1044575" y="6272213"/>
            <a:ext cx="7199313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 smtClean="0">
                <a:solidFill>
                  <a:srgbClr val="660033"/>
                </a:solidFill>
              </a:rPr>
              <a:t>Igen, megmaradt a zsebpénzének a 3%-a</a:t>
            </a:r>
            <a:r>
              <a:rPr lang="hr-HR" altLang="sr-Latn-RS" sz="2000" b="1" dirty="0">
                <a:solidFill>
                  <a:srgbClr val="660033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594395"/>
      </p:ext>
    </p:extLst>
  </p:cSld>
  <p:clrMapOvr>
    <a:masterClrMapping/>
  </p:clrMapOvr>
  <p:transition spd="med"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42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42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000"/>
                                        <p:tgtEl>
                                          <p:spTgt spid="42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1000"/>
                                        <p:tgtEl>
                                          <p:spTgt spid="42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1000"/>
                                        <p:tgtEl>
                                          <p:spTgt spid="42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1000"/>
                                        <p:tgtEl>
                                          <p:spTgt spid="42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/>
      <p:bldP spid="41989" grpId="0"/>
      <p:bldP spid="42020" grpId="0"/>
      <p:bldP spid="42021" grpId="0"/>
      <p:bldP spid="42022" grpId="0"/>
      <p:bldP spid="42023" grpId="0"/>
      <p:bldP spid="42024" grpId="0"/>
      <p:bldP spid="4202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395288" y="514350"/>
            <a:ext cx="7920037" cy="1631216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25475" indent="-625475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>
                <a:solidFill>
                  <a:srgbClr val="000066"/>
                </a:solidFill>
              </a:rPr>
              <a:t>5.)	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Miután Dani kinyitotta a csokoládét, édesapja ráparancsolt, hogy a felét hagyja meg a húgának.</a:t>
            </a:r>
            <a:endParaRPr lang="hr-HR" altLang="sr-Latn-RS" sz="2000" b="1" dirty="0">
              <a:solidFill>
                <a:srgbClr val="000066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>
                <a:solidFill>
                  <a:srgbClr val="000066"/>
                </a:solidFill>
              </a:rPr>
              <a:t>	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Dani először megette a csoki </a:t>
            </a:r>
            <a:r>
              <a:rPr lang="hr-HR" altLang="sr-Latn-RS" sz="2000" b="1" dirty="0">
                <a:solidFill>
                  <a:srgbClr val="000066"/>
                </a:solidFill>
              </a:rPr>
              <a:t>16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%-át, majd a </a:t>
            </a:r>
            <a:r>
              <a:rPr lang="hr-HR" altLang="sr-Latn-RS" sz="2000" b="1" dirty="0">
                <a:solidFill>
                  <a:srgbClr val="000066"/>
                </a:solidFill>
              </a:rPr>
              <a:t>26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%-át, és még a </a:t>
            </a:r>
            <a:r>
              <a:rPr lang="hr-HR" altLang="sr-Latn-RS" sz="2000" b="1" dirty="0">
                <a:solidFill>
                  <a:srgbClr val="000066"/>
                </a:solidFill>
              </a:rPr>
              <a:t>14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%-át.</a:t>
            </a:r>
            <a:endParaRPr lang="hr-HR" altLang="sr-Latn-RS" sz="2000" b="1" dirty="0">
              <a:solidFill>
                <a:srgbClr val="000066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>
                <a:solidFill>
                  <a:srgbClr val="000066"/>
                </a:solidFill>
              </a:rPr>
              <a:t>	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Evett-e a testvére csokijából?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1044575" y="2204864"/>
            <a:ext cx="8099425" cy="40011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 smtClean="0">
                <a:solidFill>
                  <a:srgbClr val="660033"/>
                </a:solidFill>
              </a:rPr>
              <a:t>Igen. 6%-kal több csokoládét evett a megengedettnél.</a:t>
            </a:r>
            <a:endParaRPr lang="hr-HR" altLang="sr-Latn-RS" sz="2000" b="1" dirty="0">
              <a:solidFill>
                <a:srgbClr val="660033"/>
              </a:solidFill>
            </a:endParaRP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395288" y="2889250"/>
            <a:ext cx="7920037" cy="707886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25475" indent="-625475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>
                <a:solidFill>
                  <a:srgbClr val="000066"/>
                </a:solidFill>
              </a:rPr>
              <a:t>6.)	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Ha a 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cipő </a:t>
            </a:r>
            <a:r>
              <a:rPr lang="hr-HR" altLang="sr-Latn-RS" sz="2000" b="1" dirty="0">
                <a:solidFill>
                  <a:srgbClr val="000066"/>
                </a:solidFill>
              </a:rPr>
              <a:t>30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%-kal lett olcsóbb, akkor az eredeti ár hány százalékába kerül?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1044574" y="3608388"/>
            <a:ext cx="5687665" cy="40011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 smtClean="0">
                <a:solidFill>
                  <a:srgbClr val="000066"/>
                </a:solidFill>
              </a:rPr>
              <a:t>Az eredeti ár </a:t>
            </a:r>
            <a:r>
              <a:rPr lang="hr-HR" altLang="sr-Latn-RS" sz="2000" b="1" dirty="0" smtClean="0">
                <a:solidFill>
                  <a:srgbClr val="660033"/>
                </a:solidFill>
              </a:rPr>
              <a:t>70%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-ába kerül. </a:t>
            </a:r>
            <a:endParaRPr lang="hr-HR" altLang="sr-Latn-RS" sz="2000" b="1" dirty="0">
              <a:solidFill>
                <a:srgbClr val="660033"/>
              </a:solidFill>
            </a:endParaRP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395288" y="4184650"/>
            <a:ext cx="7920037" cy="707886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25475" indent="-625475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>
                <a:solidFill>
                  <a:srgbClr val="000066"/>
                </a:solidFill>
              </a:rPr>
              <a:t>7.)	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Ha egy ing </a:t>
            </a:r>
            <a:r>
              <a:rPr lang="hr-HR" altLang="sr-Latn-RS" sz="2000" b="1" dirty="0">
                <a:solidFill>
                  <a:srgbClr val="000066"/>
                </a:solidFill>
              </a:rPr>
              <a:t>25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%-kal drágul, akkor az eredeti ár hány százalékába kerül?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1044574" y="4832350"/>
            <a:ext cx="4751561" cy="40011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 smtClean="0">
                <a:solidFill>
                  <a:srgbClr val="000066"/>
                </a:solidFill>
              </a:rPr>
              <a:t>Az eredeti ár </a:t>
            </a:r>
            <a:r>
              <a:rPr lang="hr-HR" altLang="sr-Latn-RS" sz="2000" b="1" dirty="0" smtClean="0">
                <a:solidFill>
                  <a:srgbClr val="660033"/>
                </a:solidFill>
              </a:rPr>
              <a:t>125%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-ába kerül. </a:t>
            </a:r>
            <a:endParaRPr lang="hr-HR" altLang="sr-Latn-RS" sz="2000" b="1" dirty="0">
              <a:solidFill>
                <a:srgbClr val="660033"/>
              </a:solidFill>
            </a:endParaRPr>
          </a:p>
        </p:txBody>
      </p:sp>
      <p:sp>
        <p:nvSpPr>
          <p:cNvPr id="43020" name="Text Box 12"/>
          <p:cNvSpPr txBox="1">
            <a:spLocks noChangeArrowheads="1"/>
          </p:cNvSpPr>
          <p:nvPr/>
        </p:nvSpPr>
        <p:spPr bwMode="auto">
          <a:xfrm>
            <a:off x="395288" y="5408613"/>
            <a:ext cx="7920037" cy="707886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25475" indent="-625475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>
                <a:solidFill>
                  <a:srgbClr val="000066"/>
                </a:solidFill>
              </a:rPr>
              <a:t>8.)	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Az áram az eredeti ár felével drágult. Az eredeti ár hány százalékát kell most fizetni az áramért?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sp>
        <p:nvSpPr>
          <p:cNvPr id="43021" name="Text Box 13"/>
          <p:cNvSpPr txBox="1">
            <a:spLocks noChangeArrowheads="1"/>
          </p:cNvSpPr>
          <p:nvPr/>
        </p:nvSpPr>
        <p:spPr bwMode="auto">
          <a:xfrm>
            <a:off x="1044574" y="6127750"/>
            <a:ext cx="6191721" cy="40011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 smtClean="0">
                <a:solidFill>
                  <a:srgbClr val="000066"/>
                </a:solidFill>
              </a:rPr>
              <a:t>Az eredeti ár </a:t>
            </a:r>
            <a:r>
              <a:rPr lang="hr-HR" altLang="sr-Latn-RS" sz="2000" b="1" dirty="0" smtClean="0">
                <a:solidFill>
                  <a:srgbClr val="660033"/>
                </a:solidFill>
              </a:rPr>
              <a:t>150%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-ába kerül most az áram. </a:t>
            </a:r>
            <a:endParaRPr lang="hr-HR" altLang="sr-Latn-RS" sz="2000" b="1" dirty="0">
              <a:solidFill>
                <a:srgbClr val="66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9906528"/>
      </p:ext>
    </p:extLst>
  </p:cSld>
  <p:clrMapOvr>
    <a:masterClrMapping/>
  </p:clrMapOvr>
  <p:transition spd="med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4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0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10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1000"/>
                                        <p:tgtEl>
                                          <p:spTgt spid="43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1000"/>
                                        <p:tgtEl>
                                          <p:spTgt spid="43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  <p:bldP spid="43011" grpId="0"/>
      <p:bldP spid="43012" grpId="0"/>
      <p:bldP spid="43013" grpId="0"/>
      <p:bldP spid="43014" grpId="0"/>
      <p:bldP spid="43015" grpId="0"/>
      <p:bldP spid="43020" grpId="0"/>
      <p:bldP spid="4302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395288" y="782638"/>
            <a:ext cx="7920037" cy="707886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25475" indent="-625475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>
                <a:solidFill>
                  <a:srgbClr val="000066"/>
                </a:solidFill>
              </a:rPr>
              <a:t>9.)	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Mari 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újévi zsebpénze 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a háromszorosára változott. Hány százalékos a növekedés?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1044575" y="1501775"/>
            <a:ext cx="8099425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>
                <a:solidFill>
                  <a:srgbClr val="660033"/>
                </a:solidFill>
              </a:rPr>
              <a:t>300%</a:t>
            </a: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395288" y="2078038"/>
            <a:ext cx="7920037" cy="707886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25475" indent="-625475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>
                <a:solidFill>
                  <a:srgbClr val="000066"/>
                </a:solidFill>
              </a:rPr>
              <a:t>10.)	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A 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Száva 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vízállása </a:t>
            </a:r>
            <a:r>
              <a:rPr lang="hr-HR" altLang="sr-Latn-RS" sz="2000" b="1" dirty="0">
                <a:solidFill>
                  <a:srgbClr val="000066"/>
                </a:solidFill>
              </a:rPr>
              <a:t>90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%-a a múlt heti vízállásnak. </a:t>
            </a:r>
            <a:r>
              <a:rPr lang="hr-HR" altLang="sr-Latn-RS" sz="2000" b="1" dirty="0">
                <a:solidFill>
                  <a:srgbClr val="000066"/>
                </a:solidFill>
              </a:rPr>
              <a:t>E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melkedett, vagy csökkent a vízállás? Mennyivel? 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1044575" y="3122613"/>
            <a:ext cx="4032250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 smtClean="0">
                <a:solidFill>
                  <a:srgbClr val="660033"/>
                </a:solidFill>
              </a:rPr>
              <a:t>A vízállás</a:t>
            </a:r>
            <a:endParaRPr lang="hr-HR" altLang="sr-Latn-RS" sz="2000" b="1" dirty="0">
              <a:solidFill>
                <a:srgbClr val="660033"/>
              </a:solidFill>
            </a:endParaRP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395288" y="3733800"/>
            <a:ext cx="8353425" cy="707886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25475" indent="-625475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>
                <a:solidFill>
                  <a:srgbClr val="000066"/>
                </a:solidFill>
              </a:rPr>
              <a:t>11.)	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A burgonya ára a tavalyi ár 200%. Drágult, vagy olcsóbb lett a burgonya? Mennyivel?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971550" y="4814888"/>
            <a:ext cx="8172450" cy="40011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 smtClean="0">
                <a:solidFill>
                  <a:srgbClr val="660033"/>
                </a:solidFill>
              </a:rPr>
              <a:t>Duplájára drágult, </a:t>
            </a:r>
            <a:r>
              <a:rPr lang="hr-HR" altLang="sr-Latn-RS" sz="2000" b="1" dirty="0" smtClean="0">
                <a:solidFill>
                  <a:srgbClr val="660033"/>
                </a:solidFill>
              </a:rPr>
              <a:t>azaz 100</a:t>
            </a:r>
            <a:r>
              <a:rPr lang="hr-HR" altLang="sr-Latn-RS" sz="2000" b="1" dirty="0" smtClean="0">
                <a:solidFill>
                  <a:srgbClr val="660033"/>
                </a:solidFill>
              </a:rPr>
              <a:t>%-os az árnövekedés. </a:t>
            </a:r>
            <a:endParaRPr lang="hr-HR" altLang="sr-Latn-RS" sz="2000" b="1" dirty="0">
              <a:solidFill>
                <a:srgbClr val="660033"/>
              </a:solidFill>
            </a:endParaRPr>
          </a:p>
        </p:txBody>
      </p:sp>
      <p:sp>
        <p:nvSpPr>
          <p:cNvPr id="44042" name="Text Box 10"/>
          <p:cNvSpPr txBox="1">
            <a:spLocks noChangeArrowheads="1"/>
          </p:cNvSpPr>
          <p:nvPr/>
        </p:nvSpPr>
        <p:spPr bwMode="auto">
          <a:xfrm>
            <a:off x="2339752" y="3125788"/>
            <a:ext cx="3744416" cy="40011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 smtClean="0">
                <a:solidFill>
                  <a:srgbClr val="660033"/>
                </a:solidFill>
              </a:rPr>
              <a:t>10%-kal csökkent.</a:t>
            </a:r>
            <a:endParaRPr lang="hr-HR" altLang="sr-Latn-RS" sz="2000" b="1" dirty="0">
              <a:solidFill>
                <a:srgbClr val="66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85934"/>
      </p:ext>
    </p:extLst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44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000"/>
                                        <p:tgtEl>
                                          <p:spTgt spid="44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10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10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  <p:bldP spid="44035" grpId="0"/>
      <p:bldP spid="44036" grpId="0"/>
      <p:bldP spid="44037" grpId="0"/>
      <p:bldP spid="44038" grpId="0"/>
      <p:bldP spid="44039" grpId="0"/>
      <p:bldP spid="4404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716016" y="404664"/>
            <a:ext cx="4104456" cy="5976664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251520" y="404664"/>
            <a:ext cx="4104456" cy="5976664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0" y="548680"/>
            <a:ext cx="4248472" cy="604867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sr-Latn-RS" sz="2400" b="1" dirty="0" smtClean="0"/>
              <a:t>Rađeno</a:t>
            </a:r>
            <a:r>
              <a:rPr lang="vi-VN" sz="2400" b="1" dirty="0" smtClean="0"/>
              <a:t> </a:t>
            </a:r>
            <a:endParaRPr lang="hu-HU" sz="2400" b="1" dirty="0" smtClean="0"/>
          </a:p>
          <a:p>
            <a:pPr algn="ctr">
              <a:buNone/>
            </a:pPr>
            <a:r>
              <a:rPr lang="sr-Latn-RS" sz="2400" b="1" dirty="0"/>
              <a:t>u</a:t>
            </a:r>
            <a:r>
              <a:rPr lang="sr-Latn-RS" sz="2400" b="1" dirty="0" smtClean="0"/>
              <a:t>z dozvolu i prema Power Point prezentaciji</a:t>
            </a:r>
            <a:r>
              <a:rPr lang="vi-VN" sz="2400" b="1" dirty="0" smtClean="0"/>
              <a:t> </a:t>
            </a:r>
            <a:endParaRPr lang="hu-HU" sz="2400" b="1" dirty="0" smtClean="0"/>
          </a:p>
          <a:p>
            <a:pPr algn="ctr">
              <a:buNone/>
            </a:pPr>
            <a:r>
              <a:rPr lang="hr-HR" altLang="sr-Latn-RS" sz="2800" b="1" dirty="0" smtClean="0">
                <a:solidFill>
                  <a:srgbClr val="FFFF00"/>
                </a:solidFill>
                <a:latin typeface="Monotype Corsiva" pitchFamily="66" charset="0"/>
              </a:rPr>
              <a:t>Antonije Horvatek</a:t>
            </a:r>
            <a:endParaRPr lang="vi-VN" sz="2800" dirty="0" smtClean="0"/>
          </a:p>
          <a:p>
            <a:pPr algn="ctr">
              <a:buNone/>
            </a:pPr>
            <a:r>
              <a:rPr lang="sr-Latn-RS" sz="2400" b="1" dirty="0" smtClean="0"/>
              <a:t>Matematika na dlanu</a:t>
            </a:r>
            <a:endParaRPr lang="vi-VN" sz="2400" dirty="0" smtClean="0"/>
          </a:p>
          <a:p>
            <a:pPr algn="ctr">
              <a:buNone/>
            </a:pPr>
            <a:r>
              <a:rPr lang="vi-VN" sz="2200" b="1" dirty="0" smtClean="0">
                <a:hlinkClick r:id="rId3"/>
              </a:rPr>
              <a:t>http://www.antonija-horvatek.from.hr/</a:t>
            </a:r>
            <a:endParaRPr lang="vi-VN" sz="2200" dirty="0" smtClean="0"/>
          </a:p>
          <a:p>
            <a:pPr>
              <a:buNone/>
            </a:pPr>
            <a:endParaRPr lang="vi-VN" sz="2200" dirty="0" smtClean="0"/>
          </a:p>
          <a:p>
            <a:pPr algn="ctr">
              <a:buNone/>
            </a:pPr>
            <a:r>
              <a:rPr lang="sr-Latn-RS" sz="2400" b="1" dirty="0" smtClean="0"/>
              <a:t>Prevela na mađarski i uredila</a:t>
            </a:r>
            <a:r>
              <a:rPr lang="vi-VN" sz="2400" b="1" dirty="0" smtClean="0"/>
              <a:t>:</a:t>
            </a:r>
            <a:endParaRPr lang="vi-VN" sz="2400" dirty="0" smtClean="0"/>
          </a:p>
          <a:p>
            <a:pPr algn="ctr">
              <a:buNone/>
            </a:pPr>
            <a:r>
              <a:rPr lang="hu-HU" sz="2400" b="1" dirty="0" smtClean="0"/>
              <a:t>Irena </a:t>
            </a:r>
            <a:r>
              <a:rPr lang="hu-HU" sz="2400" b="1" kern="0" dirty="0"/>
              <a:t>Mezei-Belovai</a:t>
            </a:r>
            <a:endParaRPr lang="hu-HU" sz="2400" b="1" dirty="0" smtClean="0"/>
          </a:p>
          <a:p>
            <a:pPr algn="ctr">
              <a:buNone/>
            </a:pPr>
            <a:r>
              <a:rPr lang="hu-HU" sz="2400" b="1" dirty="0" smtClean="0"/>
              <a:t>U Zrenjaninu, 17.03.2017</a:t>
            </a:r>
          </a:p>
          <a:p>
            <a:pPr algn="ctr">
              <a:buNone/>
            </a:pPr>
            <a:r>
              <a:rPr lang="hu-HU" sz="2400" b="1" dirty="0" smtClean="0"/>
              <a:t>Objavljeno: </a:t>
            </a:r>
          </a:p>
          <a:p>
            <a:pPr algn="ctr">
              <a:buNone/>
            </a:pPr>
            <a:r>
              <a:rPr lang="hu-HU" sz="2400" b="1" dirty="0"/>
              <a:t>s</a:t>
            </a:r>
            <a:r>
              <a:rPr lang="hu-HU" sz="2400" b="1" dirty="0" smtClean="0"/>
              <a:t>vibanj 2020.</a:t>
            </a:r>
            <a:endParaRPr lang="en-US" sz="24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07504" y="476672"/>
            <a:ext cx="4248472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hu-H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</a:rPr>
              <a:t>Készült</a:t>
            </a:r>
            <a:r>
              <a:rPr kumimoji="0" lang="vi-VN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</a:rPr>
              <a:t>  </a:t>
            </a:r>
            <a:endParaRPr kumimoji="0" lang="hu-HU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 algn="ctr" eaLnBrk="0" hangingPunct="0">
              <a:spcBef>
                <a:spcPct val="20000"/>
              </a:spcBef>
              <a:buClr>
                <a:schemeClr val="hlink"/>
              </a:buClr>
              <a:buSzPct val="75000"/>
            </a:pPr>
            <a:r>
              <a:rPr lang="hr-HR" altLang="sr-Latn-RS" sz="2800" b="1" dirty="0" smtClean="0">
                <a:solidFill>
                  <a:srgbClr val="FFFF00"/>
                </a:solidFill>
                <a:latin typeface="Monotype Corsiva" pitchFamily="66" charset="0"/>
              </a:rPr>
              <a:t>Antonija Horvatek</a:t>
            </a:r>
          </a:p>
          <a:p>
            <a:pPr marL="342900" lvl="0" indent="-342900" algn="ctr" eaLnBrk="0" hangingPunct="0">
              <a:spcBef>
                <a:spcPct val="20000"/>
              </a:spcBef>
              <a:buClr>
                <a:schemeClr val="hlink"/>
              </a:buClr>
              <a:buSzPct val="75000"/>
            </a:pPr>
            <a:r>
              <a:rPr kumimoji="0" lang="hu-H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</a:rPr>
              <a:t> engedélyével,</a:t>
            </a:r>
            <a:r>
              <a:rPr kumimoji="0" lang="hu-HU" sz="2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</a:rPr>
              <a:t> a Power Point </a:t>
            </a:r>
            <a:r>
              <a:rPr lang="hu-HU" sz="2400" b="1" kern="0" dirty="0" smtClean="0">
                <a:latin typeface="+mn-lt"/>
              </a:rPr>
              <a:t>prezentációja alapján.</a:t>
            </a:r>
            <a:endParaRPr kumimoji="0" lang="vi-VN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uLnTx/>
              <a:uFillTx/>
              <a:latin typeface="+mn-lt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hu-H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</a:rPr>
              <a:t>Matematika na dlanu</a:t>
            </a:r>
            <a:endParaRPr kumimoji="0" lang="vi-VN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uLnTx/>
              <a:uFillTx/>
              <a:latin typeface="+mn-lt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vi-VN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  <a:hlinkClick r:id="rId3"/>
              </a:rPr>
              <a:t>http://www.antonija-horvatek.from.hr/</a:t>
            </a:r>
            <a:endParaRPr kumimoji="0" lang="vi-VN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uLnTx/>
              <a:uFillTx/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vi-VN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hu-H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</a:rPr>
              <a:t>Magyarra</a:t>
            </a:r>
            <a:r>
              <a:rPr kumimoji="0" lang="hu-HU" sz="2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</a:rPr>
              <a:t> fordította és szerkesztette</a:t>
            </a:r>
            <a:r>
              <a:rPr kumimoji="0" lang="vi-VN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</a:rPr>
              <a:t>:</a:t>
            </a:r>
            <a:endParaRPr kumimoji="0" lang="vi-VN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uLnTx/>
              <a:uFillTx/>
              <a:latin typeface="+mn-lt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hu-H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</a:rPr>
              <a:t>Mezei-Belovai Irén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hu-H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</a:rPr>
              <a:t>Nagybecskerek, 2017.03.17.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hu-H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</a:rPr>
              <a:t>Közzétéve: 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hu-H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n-lt"/>
              </a:rPr>
              <a:t>2020</a:t>
            </a:r>
            <a:r>
              <a:rPr lang="hu-HU" sz="2400" b="1" kern="0" dirty="0" smtClean="0">
                <a:latin typeface="+mn-lt"/>
              </a:rPr>
              <a:t> májusában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uLnTx/>
              <a:uFillTx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75226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323850" y="436563"/>
            <a:ext cx="7920038" cy="1477328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25475" indent="-625475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>
                <a:solidFill>
                  <a:srgbClr val="000066"/>
                </a:solidFill>
              </a:rPr>
              <a:t>12.)	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Radárellenőrzéskor kiderült, hogy az autók 42%-a a megengedettnél gyorsabban haladt.</a:t>
            </a:r>
            <a:endParaRPr lang="hr-HR" altLang="sr-Latn-RS" sz="2000" b="1" dirty="0">
              <a:solidFill>
                <a:srgbClr val="000066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>
                <a:solidFill>
                  <a:srgbClr val="000066"/>
                </a:solidFill>
              </a:rPr>
              <a:t>	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Hány sofőr vezetett gyorsabban a megengedettnél, ha</a:t>
            </a:r>
            <a:endParaRPr lang="hr-HR" altLang="sr-Latn-RS" sz="2000" b="1" dirty="0">
              <a:solidFill>
                <a:srgbClr val="000066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000" b="1" dirty="0">
                <a:solidFill>
                  <a:srgbClr val="000066"/>
                </a:solidFill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>
                <a:solidFill>
                  <a:srgbClr val="000066"/>
                </a:solidFill>
              </a:rPr>
              <a:t>	a) 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200 autó sebességét mérték?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1331913" y="1876425"/>
            <a:ext cx="5111750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 smtClean="0">
                <a:solidFill>
                  <a:srgbClr val="660033"/>
                </a:solidFill>
              </a:rPr>
              <a:t>200 sofőr 42%-a 84.</a:t>
            </a:r>
            <a:endParaRPr lang="hr-HR" altLang="sr-Latn-RS" sz="2000" b="1" dirty="0">
              <a:solidFill>
                <a:srgbClr val="660033"/>
              </a:solidFill>
            </a:endParaRPr>
          </a:p>
        </p:txBody>
      </p:sp>
      <p:sp>
        <p:nvSpPr>
          <p:cNvPr id="45066" name="Text Box 10"/>
          <p:cNvSpPr txBox="1">
            <a:spLocks noChangeArrowheads="1"/>
          </p:cNvSpPr>
          <p:nvPr/>
        </p:nvSpPr>
        <p:spPr bwMode="auto">
          <a:xfrm>
            <a:off x="323850" y="2308225"/>
            <a:ext cx="5543550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25475" indent="-625475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>
                <a:solidFill>
                  <a:srgbClr val="000066"/>
                </a:solidFill>
              </a:rPr>
              <a:t>	b) 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100 autó sebességét mérték?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sp>
        <p:nvSpPr>
          <p:cNvPr id="45067" name="Text Box 11"/>
          <p:cNvSpPr txBox="1">
            <a:spLocks noChangeArrowheads="1"/>
          </p:cNvSpPr>
          <p:nvPr/>
        </p:nvSpPr>
        <p:spPr bwMode="auto">
          <a:xfrm>
            <a:off x="1331913" y="2668588"/>
            <a:ext cx="5111750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 smtClean="0">
                <a:solidFill>
                  <a:srgbClr val="660033"/>
                </a:solidFill>
              </a:rPr>
              <a:t>100 sofőr 42%-a 42.</a:t>
            </a:r>
            <a:endParaRPr lang="hr-HR" altLang="sr-Latn-RS" sz="2000" b="1" dirty="0">
              <a:solidFill>
                <a:srgbClr val="660033"/>
              </a:solidFill>
            </a:endParaRPr>
          </a:p>
        </p:txBody>
      </p:sp>
      <p:sp>
        <p:nvSpPr>
          <p:cNvPr id="45068" name="Text Box 12"/>
          <p:cNvSpPr txBox="1">
            <a:spLocks noChangeArrowheads="1"/>
          </p:cNvSpPr>
          <p:nvPr/>
        </p:nvSpPr>
        <p:spPr bwMode="auto">
          <a:xfrm>
            <a:off x="323850" y="3244850"/>
            <a:ext cx="5543550" cy="40011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25475" indent="-625475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hr-HR" altLang="sr-Latn-RS" sz="2000" b="1" dirty="0">
                <a:solidFill>
                  <a:srgbClr val="000066"/>
                </a:solidFill>
              </a:rPr>
              <a:t>	c) 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50 autó sebességét mérték?</a:t>
            </a:r>
          </a:p>
        </p:txBody>
      </p:sp>
      <p:sp>
        <p:nvSpPr>
          <p:cNvPr id="45069" name="Text Box 13"/>
          <p:cNvSpPr txBox="1">
            <a:spLocks noChangeArrowheads="1"/>
          </p:cNvSpPr>
          <p:nvPr/>
        </p:nvSpPr>
        <p:spPr bwMode="auto">
          <a:xfrm>
            <a:off x="1331913" y="3603625"/>
            <a:ext cx="5111750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 smtClean="0">
                <a:solidFill>
                  <a:srgbClr val="660033"/>
                </a:solidFill>
              </a:rPr>
              <a:t>50 sofőr 42%-a 21.</a:t>
            </a:r>
            <a:endParaRPr lang="hr-HR" altLang="sr-Latn-RS" sz="2000" b="1" dirty="0">
              <a:solidFill>
                <a:srgbClr val="660033"/>
              </a:solidFill>
            </a:endParaRPr>
          </a:p>
        </p:txBody>
      </p:sp>
      <p:sp>
        <p:nvSpPr>
          <p:cNvPr id="45070" name="Text Box 14"/>
          <p:cNvSpPr txBox="1">
            <a:spLocks noChangeArrowheads="1"/>
          </p:cNvSpPr>
          <p:nvPr/>
        </p:nvSpPr>
        <p:spPr bwMode="auto">
          <a:xfrm>
            <a:off x="323850" y="4179888"/>
            <a:ext cx="5904334" cy="40011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25475" indent="-625475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hr-HR" altLang="sr-Latn-RS" sz="2000" b="1" dirty="0">
                <a:solidFill>
                  <a:srgbClr val="000066"/>
                </a:solidFill>
              </a:rPr>
              <a:t>	d) 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1000 autó sebességét mérték?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sp>
        <p:nvSpPr>
          <p:cNvPr id="45071" name="Text Box 15"/>
          <p:cNvSpPr txBox="1">
            <a:spLocks noChangeArrowheads="1"/>
          </p:cNvSpPr>
          <p:nvPr/>
        </p:nvSpPr>
        <p:spPr bwMode="auto">
          <a:xfrm>
            <a:off x="1331913" y="4541838"/>
            <a:ext cx="5111750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 smtClean="0">
                <a:solidFill>
                  <a:srgbClr val="660033"/>
                </a:solidFill>
              </a:rPr>
              <a:t>1000 sofőr 42%-a 420.</a:t>
            </a:r>
            <a:endParaRPr lang="hr-HR" altLang="sr-Latn-RS" sz="2000" b="1" dirty="0">
              <a:solidFill>
                <a:srgbClr val="660033"/>
              </a:solidFill>
            </a:endParaRPr>
          </a:p>
        </p:txBody>
      </p:sp>
      <p:sp>
        <p:nvSpPr>
          <p:cNvPr id="45072" name="Text Box 16"/>
          <p:cNvSpPr txBox="1">
            <a:spLocks noChangeArrowheads="1"/>
          </p:cNvSpPr>
          <p:nvPr/>
        </p:nvSpPr>
        <p:spPr bwMode="auto">
          <a:xfrm>
            <a:off x="323850" y="5013325"/>
            <a:ext cx="5543550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25475" indent="-625475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>
                <a:solidFill>
                  <a:srgbClr val="000066"/>
                </a:solidFill>
              </a:rPr>
              <a:t>	e) 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150 autó sebességét mérték?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sp>
        <p:nvSpPr>
          <p:cNvPr id="45073" name="Text Box 17"/>
          <p:cNvSpPr txBox="1">
            <a:spLocks noChangeArrowheads="1"/>
          </p:cNvSpPr>
          <p:nvPr/>
        </p:nvSpPr>
        <p:spPr bwMode="auto">
          <a:xfrm>
            <a:off x="1331913" y="5375275"/>
            <a:ext cx="5111750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 smtClean="0">
                <a:solidFill>
                  <a:srgbClr val="660033"/>
                </a:solidFill>
              </a:rPr>
              <a:t>150 sofőr 42%-a 63.</a:t>
            </a:r>
            <a:endParaRPr lang="hr-HR" altLang="sr-Latn-RS" sz="2000" b="1" dirty="0">
              <a:solidFill>
                <a:srgbClr val="660033"/>
              </a:solidFill>
            </a:endParaRPr>
          </a:p>
        </p:txBody>
      </p:sp>
      <p:sp>
        <p:nvSpPr>
          <p:cNvPr id="45074" name="Text Box 18"/>
          <p:cNvSpPr txBox="1">
            <a:spLocks noChangeArrowheads="1"/>
          </p:cNvSpPr>
          <p:nvPr/>
        </p:nvSpPr>
        <p:spPr bwMode="auto">
          <a:xfrm>
            <a:off x="323850" y="5840413"/>
            <a:ext cx="5543550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25475" indent="-625475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>
                <a:solidFill>
                  <a:srgbClr val="000066"/>
                </a:solidFill>
              </a:rPr>
              <a:t>	f) 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350 autó sebességét mérték?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sp>
        <p:nvSpPr>
          <p:cNvPr id="45075" name="Text Box 19"/>
          <p:cNvSpPr txBox="1">
            <a:spLocks noChangeArrowheads="1"/>
          </p:cNvSpPr>
          <p:nvPr/>
        </p:nvSpPr>
        <p:spPr bwMode="auto">
          <a:xfrm>
            <a:off x="1331913" y="6200775"/>
            <a:ext cx="5111750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000" b="1" dirty="0" smtClean="0">
                <a:solidFill>
                  <a:srgbClr val="660033"/>
                </a:solidFill>
              </a:rPr>
              <a:t>350 sofőr 42%-a 147.</a:t>
            </a:r>
            <a:endParaRPr lang="hr-HR" altLang="sr-Latn-RS" sz="2000" b="1" dirty="0">
              <a:solidFill>
                <a:srgbClr val="66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631514"/>
      </p:ext>
    </p:extLst>
  </p:cSld>
  <p:clrMapOvr>
    <a:masterClrMapping/>
  </p:clrMapOvr>
  <p:transition spd="med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45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45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45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45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000"/>
                                        <p:tgtEl>
                                          <p:spTgt spid="45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1000"/>
                                        <p:tgtEl>
                                          <p:spTgt spid="45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1000"/>
                                        <p:tgtEl>
                                          <p:spTgt spid="45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1000"/>
                                        <p:tgtEl>
                                          <p:spTgt spid="45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1000"/>
                                        <p:tgtEl>
                                          <p:spTgt spid="45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1000"/>
                                        <p:tgtEl>
                                          <p:spTgt spid="45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7" dur="1000"/>
                                        <p:tgtEl>
                                          <p:spTgt spid="45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2" dur="1000"/>
                                        <p:tgtEl>
                                          <p:spTgt spid="45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4" grpId="0"/>
      <p:bldP spid="45065" grpId="0"/>
      <p:bldP spid="45066" grpId="0"/>
      <p:bldP spid="45067" grpId="0"/>
      <p:bldP spid="45068" grpId="0"/>
      <p:bldP spid="45069" grpId="0"/>
      <p:bldP spid="45070" grpId="0"/>
      <p:bldP spid="45071" grpId="0"/>
      <p:bldP spid="45072" grpId="0"/>
      <p:bldP spid="45073" grpId="0"/>
      <p:bldP spid="45074" grpId="0"/>
      <p:bldP spid="4507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199" name="Group 23"/>
          <p:cNvGrpSpPr>
            <a:grpSpLocks/>
          </p:cNvGrpSpPr>
          <p:nvPr/>
        </p:nvGrpSpPr>
        <p:grpSpPr bwMode="auto">
          <a:xfrm>
            <a:off x="107156" y="227807"/>
            <a:ext cx="8929688" cy="6402387"/>
            <a:chOff x="-23" y="77"/>
            <a:chExt cx="5625" cy="4033"/>
          </a:xfrm>
        </p:grpSpPr>
        <p:sp>
          <p:nvSpPr>
            <p:cNvPr id="21507" name="Text Box 8"/>
            <p:cNvSpPr txBox="1">
              <a:spLocks noChangeArrowheads="1"/>
            </p:cNvSpPr>
            <p:nvPr/>
          </p:nvSpPr>
          <p:spPr bwMode="auto">
            <a:xfrm>
              <a:off x="5012" y="255"/>
              <a:ext cx="408" cy="269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9999FF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hr-HR" altLang="sr-Latn-RS" sz="2200" b="1">
                  <a:solidFill>
                    <a:srgbClr val="FF0066"/>
                  </a:solidFill>
                </a:rPr>
                <a:t>%</a:t>
              </a:r>
            </a:p>
          </p:txBody>
        </p:sp>
        <p:sp>
          <p:nvSpPr>
            <p:cNvPr id="21508" name="Text Box 9"/>
            <p:cNvSpPr txBox="1">
              <a:spLocks noChangeArrowheads="1"/>
            </p:cNvSpPr>
            <p:nvPr/>
          </p:nvSpPr>
          <p:spPr bwMode="auto">
            <a:xfrm>
              <a:off x="4558" y="3521"/>
              <a:ext cx="408" cy="269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9999FF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hr-HR" altLang="sr-Latn-RS" sz="2200" b="1">
                  <a:solidFill>
                    <a:srgbClr val="336600"/>
                  </a:solidFill>
                </a:rPr>
                <a:t>%</a:t>
              </a:r>
            </a:p>
          </p:txBody>
        </p:sp>
        <p:sp>
          <p:nvSpPr>
            <p:cNvPr id="21509" name="Text Box 10"/>
            <p:cNvSpPr txBox="1">
              <a:spLocks noChangeArrowheads="1"/>
            </p:cNvSpPr>
            <p:nvPr/>
          </p:nvSpPr>
          <p:spPr bwMode="auto">
            <a:xfrm>
              <a:off x="340" y="3566"/>
              <a:ext cx="408" cy="269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9999FF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hr-HR" altLang="sr-Latn-RS" sz="2200" b="1">
                  <a:solidFill>
                    <a:srgbClr val="9900CC"/>
                  </a:solidFill>
                </a:rPr>
                <a:t>%</a:t>
              </a:r>
            </a:p>
          </p:txBody>
        </p:sp>
        <p:sp>
          <p:nvSpPr>
            <p:cNvPr id="21510" name="Text Box 11"/>
            <p:cNvSpPr txBox="1">
              <a:spLocks noChangeArrowheads="1"/>
            </p:cNvSpPr>
            <p:nvPr/>
          </p:nvSpPr>
          <p:spPr bwMode="auto">
            <a:xfrm>
              <a:off x="5194" y="1661"/>
              <a:ext cx="408" cy="269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9999FF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hr-HR" altLang="sr-Latn-RS" sz="2200" b="1">
                  <a:solidFill>
                    <a:srgbClr val="FFFF00"/>
                  </a:solidFill>
                </a:rPr>
                <a:t>%</a:t>
              </a:r>
            </a:p>
          </p:txBody>
        </p:sp>
        <p:sp>
          <p:nvSpPr>
            <p:cNvPr id="21511" name="Text Box 12"/>
            <p:cNvSpPr txBox="1">
              <a:spLocks noChangeArrowheads="1"/>
            </p:cNvSpPr>
            <p:nvPr/>
          </p:nvSpPr>
          <p:spPr bwMode="auto">
            <a:xfrm>
              <a:off x="2699" y="77"/>
              <a:ext cx="408" cy="269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9999FF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hr-HR" altLang="sr-Latn-RS" sz="2200" b="1">
                  <a:solidFill>
                    <a:srgbClr val="FF9933"/>
                  </a:solidFill>
                </a:rPr>
                <a:t>%</a:t>
              </a:r>
            </a:p>
          </p:txBody>
        </p:sp>
        <p:sp>
          <p:nvSpPr>
            <p:cNvPr id="21512" name="Text Box 13"/>
            <p:cNvSpPr txBox="1">
              <a:spLocks noChangeArrowheads="1"/>
            </p:cNvSpPr>
            <p:nvPr/>
          </p:nvSpPr>
          <p:spPr bwMode="auto">
            <a:xfrm>
              <a:off x="5193" y="2704"/>
              <a:ext cx="408" cy="269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9999FF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hr-HR" altLang="sr-Latn-RS" sz="2200" b="1">
                  <a:solidFill>
                    <a:srgbClr val="0066FF"/>
                  </a:solidFill>
                </a:rPr>
                <a:t>%</a:t>
              </a:r>
            </a:p>
          </p:txBody>
        </p:sp>
        <p:sp>
          <p:nvSpPr>
            <p:cNvPr id="21513" name="Text Box 14"/>
            <p:cNvSpPr txBox="1">
              <a:spLocks noChangeArrowheads="1"/>
            </p:cNvSpPr>
            <p:nvPr/>
          </p:nvSpPr>
          <p:spPr bwMode="auto">
            <a:xfrm>
              <a:off x="0" y="2432"/>
              <a:ext cx="408" cy="269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9999FF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hr-HR" altLang="sr-Latn-RS" sz="2200" b="1">
                  <a:solidFill>
                    <a:srgbClr val="FF0000"/>
                  </a:solidFill>
                </a:rPr>
                <a:t>%</a:t>
              </a:r>
            </a:p>
          </p:txBody>
        </p:sp>
        <p:sp>
          <p:nvSpPr>
            <p:cNvPr id="21514" name="Text Box 15"/>
            <p:cNvSpPr txBox="1">
              <a:spLocks noChangeArrowheads="1"/>
            </p:cNvSpPr>
            <p:nvPr/>
          </p:nvSpPr>
          <p:spPr bwMode="auto">
            <a:xfrm>
              <a:off x="657" y="164"/>
              <a:ext cx="408" cy="269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9999FF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hr-HR" altLang="sr-Latn-RS" sz="2200" b="1">
                  <a:solidFill>
                    <a:srgbClr val="00CC00"/>
                  </a:solidFill>
                </a:rPr>
                <a:t>%</a:t>
              </a:r>
            </a:p>
          </p:txBody>
        </p:sp>
        <p:sp>
          <p:nvSpPr>
            <p:cNvPr id="21515" name="Text Box 16"/>
            <p:cNvSpPr txBox="1">
              <a:spLocks noChangeArrowheads="1"/>
            </p:cNvSpPr>
            <p:nvPr/>
          </p:nvSpPr>
          <p:spPr bwMode="auto">
            <a:xfrm>
              <a:off x="2517" y="3841"/>
              <a:ext cx="408" cy="269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9999FF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hr-HR" altLang="sr-Latn-RS" sz="2200" b="1">
                  <a:solidFill>
                    <a:srgbClr val="FF0066"/>
                  </a:solidFill>
                </a:rPr>
                <a:t>%</a:t>
              </a:r>
            </a:p>
          </p:txBody>
        </p:sp>
        <p:sp>
          <p:nvSpPr>
            <p:cNvPr id="21516" name="Text Box 17"/>
            <p:cNvSpPr txBox="1">
              <a:spLocks noChangeArrowheads="1"/>
            </p:cNvSpPr>
            <p:nvPr/>
          </p:nvSpPr>
          <p:spPr bwMode="auto">
            <a:xfrm>
              <a:off x="-23" y="1344"/>
              <a:ext cx="408" cy="269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9999FF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hr-HR" altLang="sr-Latn-RS" sz="2200" b="1">
                  <a:solidFill>
                    <a:srgbClr val="FFCC00"/>
                  </a:solidFill>
                </a:rPr>
                <a:t>%</a:t>
              </a:r>
            </a:p>
          </p:txBody>
        </p:sp>
        <p:sp>
          <p:nvSpPr>
            <p:cNvPr id="21517" name="Text Box 20"/>
            <p:cNvSpPr txBox="1">
              <a:spLocks noChangeArrowheads="1"/>
            </p:cNvSpPr>
            <p:nvPr/>
          </p:nvSpPr>
          <p:spPr bwMode="auto">
            <a:xfrm>
              <a:off x="431" y="1661"/>
              <a:ext cx="4989" cy="640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9999FF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hr-HR" altLang="sr-Latn-RS" sz="2000" b="1" dirty="0">
                  <a:solidFill>
                    <a:srgbClr val="000066"/>
                  </a:solidFill>
                </a:rPr>
                <a:t>Remélem nem volt túl nehéz, </a:t>
              </a:r>
              <a:endParaRPr lang="hr-HR" altLang="sr-Latn-RS" sz="2000" b="1" dirty="0" smtClean="0">
                <a:solidFill>
                  <a:srgbClr val="000066"/>
                </a:solidFill>
              </a:endParaRPr>
            </a:p>
            <a:p>
              <a:pPr algn="ctr"/>
              <a:endParaRPr lang="hr-HR" altLang="sr-Latn-RS" sz="2000" b="1" dirty="0">
                <a:solidFill>
                  <a:srgbClr val="000066"/>
                </a:solidFill>
              </a:endParaRPr>
            </a:p>
            <a:p>
              <a:pPr algn="ctr"/>
              <a:r>
                <a:rPr lang="hr-HR" altLang="sr-Latn-RS" sz="2000" b="1" dirty="0" smtClean="0">
                  <a:solidFill>
                    <a:srgbClr val="000066"/>
                  </a:solidFill>
                </a:rPr>
                <a:t>és </a:t>
              </a:r>
              <a:r>
                <a:rPr lang="hr-HR" altLang="sr-Latn-RS" sz="2000" b="1" dirty="0">
                  <a:solidFill>
                    <a:srgbClr val="000066"/>
                  </a:solidFill>
                </a:rPr>
                <a:t>meg tudjátok oldani a házi feladatot...</a:t>
              </a:r>
              <a:endParaRPr lang="hr-HR" altLang="sr-Latn-RS" sz="2000" b="1" dirty="0">
                <a:solidFill>
                  <a:srgbClr val="000066"/>
                </a:solidFill>
              </a:endParaRPr>
            </a:p>
          </p:txBody>
        </p:sp>
        <p:pic>
          <p:nvPicPr>
            <p:cNvPr id="21518" name="Picture 22" descr="smajlic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75" y="2721"/>
              <a:ext cx="210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617512665"/>
      </p:ext>
    </p:extLst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01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01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0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0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791580" y="224644"/>
            <a:ext cx="7560840" cy="651672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9368" y="1196752"/>
            <a:ext cx="6805264" cy="2808312"/>
          </a:xfrm>
        </p:spPr>
        <p:txBody>
          <a:bodyPr/>
          <a:lstStyle/>
          <a:p>
            <a:pPr marL="0" indent="0" algn="ctr">
              <a:buNone/>
            </a:pPr>
            <a:r>
              <a:rPr lang="hu-HU" sz="2400" dirty="0">
                <a:effectLst/>
              </a:rPr>
              <a:t>Tilos ezen oktatási anyag átdolgozása, amennyiben nyilvános előadáson, </a:t>
            </a:r>
            <a:r>
              <a:rPr lang="hu-HU" sz="2400" dirty="0" smtClean="0">
                <a:effectLst/>
              </a:rPr>
              <a:t/>
            </a:r>
            <a:br>
              <a:rPr lang="hu-HU" sz="2400" dirty="0" smtClean="0">
                <a:effectLst/>
              </a:rPr>
            </a:br>
            <a:r>
              <a:rPr lang="hu-HU" sz="2400" dirty="0" smtClean="0">
                <a:effectLst/>
              </a:rPr>
              <a:t>vagy</a:t>
            </a:r>
            <a:r>
              <a:rPr lang="hu-HU" sz="2400" dirty="0">
                <a:effectLst/>
              </a:rPr>
              <a:t>  más formában jelenítik meg.</a:t>
            </a:r>
            <a:endParaRPr lang="hu-HU" sz="2400" dirty="0" smtClean="0">
              <a:effectLst/>
            </a:endParaRPr>
          </a:p>
          <a:p>
            <a:pPr algn="ctr"/>
            <a:endParaRPr lang="hu-HU" sz="2400" dirty="0">
              <a:effectLst/>
            </a:endParaRPr>
          </a:p>
          <a:p>
            <a:pPr marL="0" indent="0" algn="ctr">
              <a:buNone/>
            </a:pPr>
            <a:r>
              <a:rPr lang="hu-HU" sz="2400" dirty="0">
                <a:effectLst/>
              </a:rPr>
              <a:t>Iskolai foglalkozás keretében tetszőleges módosításokat bátran végezhetnek rajta.</a:t>
            </a:r>
            <a:r>
              <a:rPr lang="hu-HU" sz="2400" dirty="0"/>
              <a:t> 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655676" y="4365104"/>
            <a:ext cx="5832648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hlink"/>
              </a:buClr>
              <a:buSzPct val="75000"/>
            </a:pPr>
            <a:r>
              <a:rPr lang="hr-HR" altLang="sr-Latn-R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Antonija Horvatek</a:t>
            </a:r>
          </a:p>
          <a:p>
            <a:pPr marL="342900" indent="-342900" algn="ctr" eaLnBrk="0" hangingPunct="0">
              <a:spcBef>
                <a:spcPct val="20000"/>
              </a:spcBef>
              <a:buClr>
                <a:schemeClr val="hlink"/>
              </a:buClr>
              <a:buSzPct val="75000"/>
            </a:pPr>
            <a:r>
              <a:rPr lang="hu-H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Horvátország</a:t>
            </a:r>
            <a:endParaRPr lang="hr-HR" altLang="sr-Latn-R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vi-VN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</a:rPr>
              <a:t>Matematika na dlanu</a:t>
            </a:r>
            <a:endParaRPr kumimoji="0" lang="vi-VN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vi-VN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  <a:hlinkClick r:id="rId2"/>
              </a:rPr>
              <a:t>http://www.antonija-horvatek.from.hr/</a:t>
            </a:r>
            <a:endParaRPr kumimoji="0" lang="vi-VN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vi-VN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586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863600" y="2204393"/>
            <a:ext cx="7740650" cy="1261884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hr-HR" altLang="sr-Latn-RS" sz="2200" b="1" dirty="0" smtClean="0">
                <a:solidFill>
                  <a:srgbClr val="000066"/>
                </a:solidFill>
              </a:rPr>
              <a:t>Az előző </a:t>
            </a:r>
            <a:r>
              <a:rPr lang="hr-HR" altLang="sr-Latn-RS" sz="2200" b="1" dirty="0">
                <a:solidFill>
                  <a:srgbClr val="000066"/>
                </a:solidFill>
              </a:rPr>
              <a:t>prezentációban megismertétek a „leghíresebb" százalékokat:</a:t>
            </a:r>
          </a:p>
          <a:p>
            <a:r>
              <a:rPr lang="hr-HR" altLang="sr-Latn-RS" sz="1000" b="1" dirty="0">
                <a:solidFill>
                  <a:srgbClr val="000066"/>
                </a:solidFill>
              </a:rPr>
              <a:t> </a:t>
            </a:r>
          </a:p>
          <a:p>
            <a:r>
              <a:rPr lang="hr-HR" altLang="sr-Latn-RS" sz="2200" b="1" dirty="0">
                <a:solidFill>
                  <a:srgbClr val="000066"/>
                </a:solidFill>
              </a:rPr>
              <a:t>a 100%-ot, az 50%-ot, a 25%-ot és a 75%-ot.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900113" y="3747120"/>
            <a:ext cx="7056437" cy="76200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hr-HR" altLang="sr-Latn-RS" sz="2200" b="1" dirty="0" smtClean="0">
                <a:solidFill>
                  <a:srgbClr val="000066"/>
                </a:solidFill>
              </a:rPr>
              <a:t>Ebben </a:t>
            </a:r>
            <a:r>
              <a:rPr lang="hr-HR" altLang="sr-Latn-RS" sz="2200" b="1" dirty="0">
                <a:solidFill>
                  <a:srgbClr val="000066"/>
                </a:solidFill>
              </a:rPr>
              <a:t>prezentációban a többi százalékkal is megismerkedtek...</a:t>
            </a:r>
            <a:endParaRPr lang="hr-HR" altLang="sr-Latn-RS" sz="2200" b="1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491075"/>
      </p:ext>
    </p:extLst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492896"/>
            <a:ext cx="7772400" cy="1470025"/>
          </a:xfrm>
          <a:effectLst>
            <a:outerShdw dist="35921" dir="2700000" algn="ctr" rotWithShape="0">
              <a:srgbClr val="9999FF">
                <a:alpha val="50000"/>
              </a:srgbClr>
            </a:outerShdw>
          </a:effectLst>
        </p:spPr>
        <p:txBody>
          <a:bodyPr/>
          <a:lstStyle/>
          <a:p>
            <a:pPr eaLnBrk="1" hangingPunct="1"/>
            <a:r>
              <a:rPr lang="hr-HR" altLang="sr-Latn-RS" b="1" dirty="0" smtClean="0">
                <a:solidFill>
                  <a:srgbClr val="000066"/>
                </a:solidFill>
              </a:rPr>
              <a:t>A százalék mint a 100 része</a:t>
            </a:r>
            <a:endParaRPr lang="hr-HR" altLang="sr-Latn-RS" sz="2800" b="1" dirty="0" smtClean="0">
              <a:solidFill>
                <a:srgbClr val="000066"/>
              </a:solidFill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684213" y="6056313"/>
            <a:ext cx="7920037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hr-HR" altLang="sr-Latn-RS" sz="2000" b="1" dirty="0" smtClean="0">
                <a:solidFill>
                  <a:srgbClr val="3333FF"/>
                </a:solidFill>
              </a:rPr>
              <a:t>A címet írd át a füzetedbe!</a:t>
            </a:r>
            <a:endParaRPr lang="hr-HR" altLang="sr-Latn-RS" sz="2000" b="1" dirty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8198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5" grpId="0"/>
      <p:bldP spid="5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539750" y="476250"/>
            <a:ext cx="1728788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hr-HR" altLang="sr-Latn-RS" sz="2000" b="1" u="sng" dirty="0" smtClean="0">
                <a:solidFill>
                  <a:srgbClr val="000066"/>
                </a:solidFill>
              </a:rPr>
              <a:t>Példa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: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539750" y="908050"/>
            <a:ext cx="7920038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5125" indent="-365125"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hr-HR" altLang="sr-Latn-RS" sz="2000" b="1" dirty="0">
                <a:solidFill>
                  <a:srgbClr val="000066"/>
                </a:solidFill>
              </a:rPr>
              <a:t>a)	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Mit jelent ez?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900113" y="1341438"/>
            <a:ext cx="7920037" cy="707886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hr-HR" altLang="sr-Latn-RS" sz="2000" b="1" dirty="0" smtClean="0">
                <a:solidFill>
                  <a:srgbClr val="660033"/>
                </a:solidFill>
              </a:rPr>
              <a:t>Ha a fiúkat és a lányokat </a:t>
            </a:r>
            <a:r>
              <a:rPr lang="hr-HR" altLang="sr-Latn-RS" sz="2000" b="1" u="sng" dirty="0" smtClean="0">
                <a:solidFill>
                  <a:srgbClr val="660033"/>
                </a:solidFill>
              </a:rPr>
              <a:t>arányosan</a:t>
            </a:r>
            <a:r>
              <a:rPr lang="hr-HR" altLang="sr-Latn-RS" sz="2000" b="1" dirty="0" smtClean="0">
                <a:solidFill>
                  <a:srgbClr val="660033"/>
                </a:solidFill>
              </a:rPr>
              <a:t> felsorakoztatjuk, akkor egy </a:t>
            </a:r>
            <a:r>
              <a:rPr lang="hr-HR" altLang="sr-Latn-RS" sz="2000" b="1" u="sng" dirty="0">
                <a:solidFill>
                  <a:srgbClr val="660033"/>
                </a:solidFill>
              </a:rPr>
              <a:t>100</a:t>
            </a:r>
            <a:r>
              <a:rPr lang="hr-HR" altLang="sr-Latn-RS" sz="2000" b="1" dirty="0" smtClean="0">
                <a:solidFill>
                  <a:srgbClr val="660033"/>
                </a:solidFill>
              </a:rPr>
              <a:t> fős csoportban </a:t>
            </a:r>
            <a:r>
              <a:rPr lang="hr-HR" altLang="sr-Latn-RS" sz="2000" b="1" u="sng" dirty="0" smtClean="0">
                <a:solidFill>
                  <a:srgbClr val="660033"/>
                </a:solidFill>
              </a:rPr>
              <a:t>60</a:t>
            </a:r>
            <a:r>
              <a:rPr lang="hr-HR" altLang="sr-Latn-RS" sz="2000" b="1" dirty="0" smtClean="0">
                <a:solidFill>
                  <a:srgbClr val="660033"/>
                </a:solidFill>
              </a:rPr>
              <a:t> fiú lesz.</a:t>
            </a:r>
            <a:endParaRPr lang="hr-HR" altLang="sr-Latn-RS" sz="2000" b="1" dirty="0">
              <a:solidFill>
                <a:srgbClr val="660033"/>
              </a:solidFill>
            </a:endParaRPr>
          </a:p>
        </p:txBody>
      </p:sp>
      <p:sp>
        <p:nvSpPr>
          <p:cNvPr id="28685" name="Text Box 13"/>
          <p:cNvSpPr txBox="1">
            <a:spLocks noChangeArrowheads="1"/>
          </p:cNvSpPr>
          <p:nvPr/>
        </p:nvSpPr>
        <p:spPr bwMode="auto">
          <a:xfrm>
            <a:off x="1475656" y="476250"/>
            <a:ext cx="6985000" cy="40011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hr-HR" altLang="sr-Latn-RS" sz="2000" b="1" dirty="0" smtClean="0">
                <a:solidFill>
                  <a:srgbClr val="000066"/>
                </a:solidFill>
              </a:rPr>
              <a:t>Egy iskola tanulóinak 60</a:t>
            </a:r>
            <a:r>
              <a:rPr lang="hr-HR" altLang="sr-Latn-RS" sz="2000" b="1" dirty="0">
                <a:solidFill>
                  <a:srgbClr val="000066"/>
                </a:solidFill>
              </a:rPr>
              <a:t>% 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fiú.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sp>
        <p:nvSpPr>
          <p:cNvPr id="28708" name="Text Box 36"/>
          <p:cNvSpPr txBox="1">
            <a:spLocks noChangeArrowheads="1"/>
          </p:cNvSpPr>
          <p:nvPr/>
        </p:nvSpPr>
        <p:spPr bwMode="auto">
          <a:xfrm>
            <a:off x="366567" y="2406650"/>
            <a:ext cx="4265912" cy="430887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hr-HR" altLang="sr-Latn-RS" sz="2200" b="1" dirty="0" smtClean="0">
                <a:solidFill>
                  <a:srgbClr val="FF0000"/>
                </a:solidFill>
              </a:rPr>
              <a:t>Figyeld meg, és jegyezd meg:</a:t>
            </a:r>
            <a:endParaRPr lang="hr-HR" altLang="sr-Latn-RS" sz="2200" b="1" dirty="0">
              <a:solidFill>
                <a:srgbClr val="FF0000"/>
              </a:solidFill>
            </a:endParaRPr>
          </a:p>
        </p:txBody>
      </p:sp>
      <p:sp>
        <p:nvSpPr>
          <p:cNvPr id="28709" name="Text Box 37"/>
          <p:cNvSpPr txBox="1">
            <a:spLocks noChangeArrowheads="1"/>
          </p:cNvSpPr>
          <p:nvPr/>
        </p:nvSpPr>
        <p:spPr bwMode="auto">
          <a:xfrm>
            <a:off x="1042988" y="2924175"/>
            <a:ext cx="7590539" cy="769441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hr-HR" altLang="sr-Latn-RS" sz="2200" b="1" dirty="0" smtClean="0">
                <a:solidFill>
                  <a:srgbClr val="FF0000"/>
                </a:solidFill>
              </a:rPr>
              <a:t>A százalék azt mutatja, hogy mennyi van valamiből </a:t>
            </a:r>
          </a:p>
          <a:p>
            <a:r>
              <a:rPr lang="hr-HR" altLang="sr-Latn-RS" sz="2200" b="1" dirty="0" smtClean="0">
                <a:solidFill>
                  <a:srgbClr val="FF0000"/>
                </a:solidFill>
              </a:rPr>
              <a:t>egy </a:t>
            </a:r>
            <a:r>
              <a:rPr lang="hr-HR" altLang="sr-Latn-RS" sz="2200" b="1" u="sng" dirty="0" smtClean="0">
                <a:solidFill>
                  <a:srgbClr val="FF0000"/>
                </a:solidFill>
              </a:rPr>
              <a:t>100</a:t>
            </a:r>
            <a:r>
              <a:rPr lang="hr-HR" altLang="sr-Latn-RS" sz="2200" b="1" dirty="0" smtClean="0">
                <a:solidFill>
                  <a:srgbClr val="FF0000"/>
                </a:solidFill>
              </a:rPr>
              <a:t> elemből álló csoportban.</a:t>
            </a:r>
            <a:endParaRPr lang="hr-HR" altLang="sr-Latn-RS" sz="2200" b="1" dirty="0">
              <a:solidFill>
                <a:srgbClr val="FF0000"/>
              </a:solidFill>
            </a:endParaRPr>
          </a:p>
        </p:txBody>
      </p:sp>
      <p:sp>
        <p:nvSpPr>
          <p:cNvPr id="28710" name="Text Box 38"/>
          <p:cNvSpPr txBox="1">
            <a:spLocks noChangeArrowheads="1"/>
          </p:cNvSpPr>
          <p:nvPr/>
        </p:nvSpPr>
        <p:spPr bwMode="auto">
          <a:xfrm>
            <a:off x="1042988" y="3362325"/>
            <a:ext cx="4586512" cy="769441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hr-HR" altLang="sr-Latn-RS" sz="2200" b="1" dirty="0" smtClean="0">
              <a:solidFill>
                <a:srgbClr val="FF0000"/>
              </a:solidFill>
            </a:endParaRPr>
          </a:p>
          <a:p>
            <a:r>
              <a:rPr lang="hr-HR" altLang="sr-Latn-RS" sz="2200" b="1" dirty="0" smtClean="0">
                <a:solidFill>
                  <a:srgbClr val="FF0000"/>
                </a:solidFill>
              </a:rPr>
              <a:t>Ezért is nevezzük </a:t>
            </a:r>
            <a:r>
              <a:rPr lang="hr-HR" altLang="sr-Latn-RS" sz="2200" b="1" u="sng" dirty="0" smtClean="0">
                <a:solidFill>
                  <a:srgbClr val="FF0000"/>
                </a:solidFill>
              </a:rPr>
              <a:t>SZÁZ</a:t>
            </a:r>
            <a:r>
              <a:rPr lang="hr-HR" altLang="sr-Latn-RS" sz="2200" b="1" dirty="0" smtClean="0">
                <a:solidFill>
                  <a:srgbClr val="FF0000"/>
                </a:solidFill>
              </a:rPr>
              <a:t>aléknak!</a:t>
            </a:r>
            <a:endParaRPr lang="hr-HR" altLang="sr-Latn-RS" sz="2200" b="1" dirty="0">
              <a:solidFill>
                <a:srgbClr val="FF0000"/>
              </a:solidFill>
            </a:endParaRPr>
          </a:p>
        </p:txBody>
      </p:sp>
      <p:sp>
        <p:nvSpPr>
          <p:cNvPr id="28711" name="Text Box 39"/>
          <p:cNvSpPr txBox="1">
            <a:spLocks noChangeArrowheads="1"/>
          </p:cNvSpPr>
          <p:nvPr/>
        </p:nvSpPr>
        <p:spPr bwMode="auto">
          <a:xfrm>
            <a:off x="1042989" y="4323184"/>
            <a:ext cx="8101012" cy="769441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hr-HR" altLang="sr-Latn-RS" sz="2200" b="1" dirty="0" smtClean="0">
                <a:solidFill>
                  <a:srgbClr val="FF0000"/>
                </a:solidFill>
              </a:rPr>
              <a:t>Tehát ebben a példában a </a:t>
            </a:r>
            <a:r>
              <a:rPr lang="hr-HR" altLang="sr-Latn-RS" sz="2200" b="1" u="sng" dirty="0" smtClean="0">
                <a:solidFill>
                  <a:srgbClr val="FF0000"/>
                </a:solidFill>
              </a:rPr>
              <a:t>60</a:t>
            </a:r>
            <a:r>
              <a:rPr lang="hr-HR" altLang="sr-Latn-RS" sz="2200" b="1" u="sng" dirty="0">
                <a:solidFill>
                  <a:srgbClr val="FF0000"/>
                </a:solidFill>
              </a:rPr>
              <a:t>%</a:t>
            </a:r>
            <a:r>
              <a:rPr lang="hr-HR" altLang="sr-Latn-RS" sz="2200" b="1" dirty="0">
                <a:solidFill>
                  <a:srgbClr val="FF0000"/>
                </a:solidFill>
              </a:rPr>
              <a:t> </a:t>
            </a:r>
            <a:r>
              <a:rPr lang="hr-HR" altLang="sr-Latn-RS" sz="2200" b="1" dirty="0" smtClean="0">
                <a:solidFill>
                  <a:srgbClr val="FF0000"/>
                </a:solidFill>
              </a:rPr>
              <a:t>azt mutatja, hogy minden </a:t>
            </a:r>
            <a:endParaRPr lang="hr-HR" altLang="sr-Latn-RS" sz="2200" b="1" dirty="0">
              <a:solidFill>
                <a:srgbClr val="FF0000"/>
              </a:solidFill>
            </a:endParaRPr>
          </a:p>
          <a:p>
            <a:r>
              <a:rPr lang="hr-HR" altLang="sr-Latn-RS" sz="2200" b="1" u="sng" dirty="0" smtClean="0">
                <a:solidFill>
                  <a:srgbClr val="FF0000"/>
                </a:solidFill>
              </a:rPr>
              <a:t>100</a:t>
            </a:r>
            <a:r>
              <a:rPr lang="hr-HR" altLang="sr-Latn-RS" sz="2200" b="1" dirty="0" smtClean="0">
                <a:solidFill>
                  <a:srgbClr val="FF0000"/>
                </a:solidFill>
              </a:rPr>
              <a:t> diákból álló csoportban </a:t>
            </a:r>
            <a:r>
              <a:rPr lang="hr-HR" altLang="sr-Latn-RS" sz="2200" b="1" u="sng" dirty="0" smtClean="0">
                <a:solidFill>
                  <a:srgbClr val="FF0000"/>
                </a:solidFill>
              </a:rPr>
              <a:t>60</a:t>
            </a:r>
            <a:r>
              <a:rPr lang="hr-HR" altLang="sr-Latn-RS" sz="2200" b="1" dirty="0" smtClean="0">
                <a:solidFill>
                  <a:srgbClr val="FF0000"/>
                </a:solidFill>
              </a:rPr>
              <a:t> fiú van.</a:t>
            </a:r>
            <a:endParaRPr lang="hr-HR" altLang="sr-Latn-RS" sz="2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827159"/>
      </p:ext>
    </p:extLst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28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87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87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8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8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1000"/>
                                        <p:tgtEl>
                                          <p:spTgt spid="28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1000"/>
                                        <p:tgtEl>
                                          <p:spTgt spid="28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1000"/>
                                        <p:tgtEl>
                                          <p:spTgt spid="28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/>
      <p:bldP spid="28676" grpId="0"/>
      <p:bldP spid="28677" grpId="0"/>
      <p:bldP spid="28685" grpId="0"/>
      <p:bldP spid="28708" grpId="0"/>
      <p:bldP spid="28709" grpId="0"/>
      <p:bldP spid="28710" grpId="0"/>
      <p:bldP spid="287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539750" y="4294188"/>
            <a:ext cx="7920038" cy="40011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5125" indent="-365125"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hr-HR" altLang="sr-Latn-RS" sz="2000" b="1" dirty="0">
                <a:solidFill>
                  <a:srgbClr val="000066"/>
                </a:solidFill>
              </a:rPr>
              <a:t>b)	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Írd fel tört alakban, hogy a tanulók hányad része fiú!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900113" y="5878513"/>
            <a:ext cx="2447925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hr-HR" altLang="sr-Latn-RS" sz="2000" b="1" dirty="0" smtClean="0">
                <a:solidFill>
                  <a:srgbClr val="660033"/>
                </a:solidFill>
              </a:rPr>
              <a:t>Tehát, </a:t>
            </a:r>
            <a:r>
              <a:rPr lang="hr-HR" altLang="sr-Latn-RS" sz="2000" b="1" dirty="0">
                <a:solidFill>
                  <a:srgbClr val="FF0000"/>
                </a:solidFill>
              </a:rPr>
              <a:t>60% =</a:t>
            </a:r>
            <a:r>
              <a:rPr lang="hr-HR" altLang="sr-Latn-RS" sz="2000" b="1" dirty="0">
                <a:solidFill>
                  <a:srgbClr val="660033"/>
                </a:solidFill>
              </a:rPr>
              <a:t> </a:t>
            </a:r>
          </a:p>
        </p:txBody>
      </p:sp>
      <p:sp>
        <p:nvSpPr>
          <p:cNvPr id="30728" name="Oval 8"/>
          <p:cNvSpPr>
            <a:spLocks noChangeArrowheads="1"/>
          </p:cNvSpPr>
          <p:nvPr/>
        </p:nvSpPr>
        <p:spPr bwMode="auto">
          <a:xfrm>
            <a:off x="1042988" y="2709863"/>
            <a:ext cx="2089150" cy="1295400"/>
          </a:xfrm>
          <a:prstGeom prst="ellipse">
            <a:avLst/>
          </a:prstGeom>
          <a:noFill/>
          <a:ln w="28575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1187450" y="2312988"/>
            <a:ext cx="1871663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hr-HR" altLang="sr-Latn-RS" sz="2000" b="1" dirty="0">
                <a:solidFill>
                  <a:srgbClr val="008000"/>
                </a:solidFill>
              </a:rPr>
              <a:t>100 </a:t>
            </a:r>
            <a:r>
              <a:rPr lang="hr-HR" altLang="sr-Latn-RS" sz="2000" b="1" dirty="0" smtClean="0">
                <a:solidFill>
                  <a:srgbClr val="008000"/>
                </a:solidFill>
              </a:rPr>
              <a:t>tanuló</a:t>
            </a:r>
            <a:endParaRPr lang="hr-HR" altLang="sr-Latn-RS" sz="2000" b="1" dirty="0">
              <a:solidFill>
                <a:srgbClr val="008000"/>
              </a:solidFill>
            </a:endParaRP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1187450" y="2889250"/>
            <a:ext cx="1871663" cy="366713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hr-HR" altLang="sr-Latn-RS" sz="1800" b="1" dirty="0">
                <a:solidFill>
                  <a:srgbClr val="008000"/>
                </a:solidFill>
              </a:rPr>
              <a:t>60 </a:t>
            </a:r>
            <a:r>
              <a:rPr lang="hr-HR" altLang="sr-Latn-RS" sz="1800" b="1" dirty="0" smtClean="0">
                <a:solidFill>
                  <a:srgbClr val="008000"/>
                </a:solidFill>
              </a:rPr>
              <a:t>fiú</a:t>
            </a:r>
            <a:endParaRPr lang="hr-HR" altLang="sr-Latn-RS" sz="1800" b="1" dirty="0">
              <a:solidFill>
                <a:srgbClr val="008000"/>
              </a:solidFill>
            </a:endParaRPr>
          </a:p>
        </p:txBody>
      </p:sp>
      <p:sp>
        <p:nvSpPr>
          <p:cNvPr id="30731" name="Oval 11"/>
          <p:cNvSpPr>
            <a:spLocks noChangeArrowheads="1"/>
          </p:cNvSpPr>
          <p:nvPr/>
        </p:nvSpPr>
        <p:spPr bwMode="auto">
          <a:xfrm>
            <a:off x="3563938" y="2709863"/>
            <a:ext cx="2089150" cy="1295400"/>
          </a:xfrm>
          <a:prstGeom prst="ellipse">
            <a:avLst/>
          </a:prstGeom>
          <a:noFill/>
          <a:ln w="28575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3708400" y="2312988"/>
            <a:ext cx="1871663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hr-HR" altLang="sr-Latn-RS" sz="2000" b="1" dirty="0">
                <a:solidFill>
                  <a:srgbClr val="008000"/>
                </a:solidFill>
              </a:rPr>
              <a:t>100 </a:t>
            </a:r>
            <a:r>
              <a:rPr lang="hr-HR" altLang="sr-Latn-RS" sz="2000" b="1" dirty="0" smtClean="0">
                <a:solidFill>
                  <a:srgbClr val="008000"/>
                </a:solidFill>
              </a:rPr>
              <a:t>tanuló</a:t>
            </a:r>
            <a:endParaRPr lang="hr-HR" altLang="sr-Latn-RS" sz="2000" b="1" dirty="0">
              <a:solidFill>
                <a:srgbClr val="008000"/>
              </a:solidFill>
            </a:endParaRPr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3708400" y="2889250"/>
            <a:ext cx="1871663" cy="366713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hr-HR" altLang="sr-Latn-RS" sz="1800" b="1" dirty="0">
                <a:solidFill>
                  <a:srgbClr val="008000"/>
                </a:solidFill>
              </a:rPr>
              <a:t>60 </a:t>
            </a:r>
            <a:r>
              <a:rPr lang="hr-HR" altLang="sr-Latn-RS" sz="1800" b="1" dirty="0" smtClean="0">
                <a:solidFill>
                  <a:srgbClr val="008000"/>
                </a:solidFill>
              </a:rPr>
              <a:t>fiú</a:t>
            </a:r>
            <a:endParaRPr lang="hr-HR" altLang="sr-Latn-RS" sz="1800" b="1" dirty="0">
              <a:solidFill>
                <a:srgbClr val="008000"/>
              </a:solidFill>
            </a:endParaRPr>
          </a:p>
        </p:txBody>
      </p:sp>
      <p:sp>
        <p:nvSpPr>
          <p:cNvPr id="30734" name="Oval 14"/>
          <p:cNvSpPr>
            <a:spLocks noChangeArrowheads="1"/>
          </p:cNvSpPr>
          <p:nvPr/>
        </p:nvSpPr>
        <p:spPr bwMode="auto">
          <a:xfrm>
            <a:off x="6011863" y="2709863"/>
            <a:ext cx="2089150" cy="1295400"/>
          </a:xfrm>
          <a:prstGeom prst="ellipse">
            <a:avLst/>
          </a:prstGeom>
          <a:noFill/>
          <a:ln w="28575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  <p:sp>
        <p:nvSpPr>
          <p:cNvPr id="30735" name="Text Box 15"/>
          <p:cNvSpPr txBox="1">
            <a:spLocks noChangeArrowheads="1"/>
          </p:cNvSpPr>
          <p:nvPr/>
        </p:nvSpPr>
        <p:spPr bwMode="auto">
          <a:xfrm>
            <a:off x="6156325" y="2312988"/>
            <a:ext cx="1871663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hr-HR" altLang="sr-Latn-RS" sz="2000" b="1" dirty="0">
                <a:solidFill>
                  <a:srgbClr val="008000"/>
                </a:solidFill>
              </a:rPr>
              <a:t>100 </a:t>
            </a:r>
            <a:r>
              <a:rPr lang="hr-HR" altLang="sr-Latn-RS" sz="2000" b="1" dirty="0" smtClean="0">
                <a:solidFill>
                  <a:srgbClr val="008000"/>
                </a:solidFill>
              </a:rPr>
              <a:t>tanuló</a:t>
            </a:r>
            <a:endParaRPr lang="hr-HR" altLang="sr-Latn-RS" sz="2000" b="1" dirty="0">
              <a:solidFill>
                <a:srgbClr val="008000"/>
              </a:solidFill>
            </a:endParaRPr>
          </a:p>
        </p:txBody>
      </p:sp>
      <p:sp>
        <p:nvSpPr>
          <p:cNvPr id="30736" name="Text Box 16"/>
          <p:cNvSpPr txBox="1">
            <a:spLocks noChangeArrowheads="1"/>
          </p:cNvSpPr>
          <p:nvPr/>
        </p:nvSpPr>
        <p:spPr bwMode="auto">
          <a:xfrm>
            <a:off x="6156325" y="2889250"/>
            <a:ext cx="1871663" cy="366713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hr-HR" altLang="sr-Latn-RS" sz="1800" b="1" dirty="0">
                <a:solidFill>
                  <a:srgbClr val="008000"/>
                </a:solidFill>
              </a:rPr>
              <a:t>60 </a:t>
            </a:r>
            <a:r>
              <a:rPr lang="hr-HR" altLang="sr-Latn-RS" sz="1800" b="1" dirty="0" smtClean="0">
                <a:solidFill>
                  <a:srgbClr val="008000"/>
                </a:solidFill>
              </a:rPr>
              <a:t>fiú</a:t>
            </a:r>
            <a:endParaRPr lang="hr-HR" altLang="sr-Latn-RS" sz="1800" b="1" dirty="0">
              <a:solidFill>
                <a:srgbClr val="008000"/>
              </a:solidFill>
            </a:endParaRPr>
          </a:p>
        </p:txBody>
      </p:sp>
      <p:sp>
        <p:nvSpPr>
          <p:cNvPr id="30737" name="Text Box 17"/>
          <p:cNvSpPr txBox="1">
            <a:spLocks noChangeArrowheads="1"/>
          </p:cNvSpPr>
          <p:nvPr/>
        </p:nvSpPr>
        <p:spPr bwMode="auto">
          <a:xfrm>
            <a:off x="7954963" y="2852738"/>
            <a:ext cx="1081087" cy="579437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hr-HR" altLang="sr-Latn-RS" b="1">
                <a:solidFill>
                  <a:srgbClr val="008000"/>
                </a:solidFill>
              </a:rPr>
              <a:t>...</a:t>
            </a:r>
          </a:p>
        </p:txBody>
      </p:sp>
      <p:grpSp>
        <p:nvGrpSpPr>
          <p:cNvPr id="30738" name="Group 18"/>
          <p:cNvGrpSpPr>
            <a:grpSpLocks/>
          </p:cNvGrpSpPr>
          <p:nvPr/>
        </p:nvGrpSpPr>
        <p:grpSpPr bwMode="auto">
          <a:xfrm>
            <a:off x="827088" y="5068888"/>
            <a:ext cx="752475" cy="722312"/>
            <a:chOff x="521" y="2953"/>
            <a:chExt cx="474" cy="455"/>
          </a:xfrm>
        </p:grpSpPr>
        <p:sp>
          <p:nvSpPr>
            <p:cNvPr id="6169" name="Text Box 19"/>
            <p:cNvSpPr txBox="1">
              <a:spLocks noChangeArrowheads="1"/>
            </p:cNvSpPr>
            <p:nvPr/>
          </p:nvSpPr>
          <p:spPr bwMode="auto">
            <a:xfrm>
              <a:off x="526" y="2953"/>
              <a:ext cx="454" cy="250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9999FF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hr-HR" altLang="sr-Latn-RS" sz="2000" b="1">
                  <a:solidFill>
                    <a:srgbClr val="660033"/>
                  </a:solidFill>
                </a:rPr>
                <a:t>60</a:t>
              </a:r>
            </a:p>
          </p:txBody>
        </p:sp>
        <p:sp>
          <p:nvSpPr>
            <p:cNvPr id="6170" name="Text Box 20"/>
            <p:cNvSpPr txBox="1">
              <a:spLocks noChangeArrowheads="1"/>
            </p:cNvSpPr>
            <p:nvPr/>
          </p:nvSpPr>
          <p:spPr bwMode="auto">
            <a:xfrm>
              <a:off x="521" y="3158"/>
              <a:ext cx="454" cy="250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9999FF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hr-HR" altLang="sr-Latn-RS" sz="2000" b="1">
                  <a:solidFill>
                    <a:srgbClr val="660033"/>
                  </a:solidFill>
                </a:rPr>
                <a:t>100</a:t>
              </a:r>
            </a:p>
          </p:txBody>
        </p:sp>
        <p:sp>
          <p:nvSpPr>
            <p:cNvPr id="6171" name="Text Box 21"/>
            <p:cNvSpPr txBox="1">
              <a:spLocks noChangeArrowheads="1"/>
            </p:cNvSpPr>
            <p:nvPr/>
          </p:nvSpPr>
          <p:spPr bwMode="auto">
            <a:xfrm>
              <a:off x="541" y="2976"/>
              <a:ext cx="454" cy="250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9999FF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r>
                <a:rPr lang="hr-HR" altLang="sr-Latn-RS" sz="2000" b="1">
                  <a:solidFill>
                    <a:srgbClr val="660033"/>
                  </a:solidFill>
                </a:rPr>
                <a:t>___</a:t>
              </a:r>
            </a:p>
          </p:txBody>
        </p:sp>
      </p:grpSp>
      <p:grpSp>
        <p:nvGrpSpPr>
          <p:cNvPr id="30742" name="Group 22"/>
          <p:cNvGrpSpPr>
            <a:grpSpLocks/>
          </p:cNvGrpSpPr>
          <p:nvPr/>
        </p:nvGrpSpPr>
        <p:grpSpPr bwMode="auto">
          <a:xfrm>
            <a:off x="2740025" y="5730875"/>
            <a:ext cx="3127375" cy="722313"/>
            <a:chOff x="1726" y="3519"/>
            <a:chExt cx="1970" cy="455"/>
          </a:xfrm>
        </p:grpSpPr>
        <p:grpSp>
          <p:nvGrpSpPr>
            <p:cNvPr id="6164" name="Group 23"/>
            <p:cNvGrpSpPr>
              <a:grpSpLocks/>
            </p:cNvGrpSpPr>
            <p:nvPr/>
          </p:nvGrpSpPr>
          <p:grpSpPr bwMode="auto">
            <a:xfrm>
              <a:off x="1726" y="3519"/>
              <a:ext cx="474" cy="455"/>
              <a:chOff x="521" y="2953"/>
              <a:chExt cx="474" cy="455"/>
            </a:xfrm>
          </p:grpSpPr>
          <p:sp>
            <p:nvSpPr>
              <p:cNvPr id="6166" name="Text Box 24"/>
              <p:cNvSpPr txBox="1">
                <a:spLocks noChangeArrowheads="1"/>
              </p:cNvSpPr>
              <p:nvPr/>
            </p:nvSpPr>
            <p:spPr bwMode="auto">
              <a:xfrm>
                <a:off x="526" y="2953"/>
                <a:ext cx="454" cy="250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17961" dir="2700000" algn="ctr" rotWithShape="0">
                  <a:srgbClr val="9999FF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/>
                <a:r>
                  <a:rPr lang="hr-HR" altLang="sr-Latn-RS" sz="2000" b="1">
                    <a:solidFill>
                      <a:srgbClr val="FF0000"/>
                    </a:solidFill>
                  </a:rPr>
                  <a:t>60</a:t>
                </a:r>
              </a:p>
            </p:txBody>
          </p:sp>
          <p:sp>
            <p:nvSpPr>
              <p:cNvPr id="6167" name="Text Box 25"/>
              <p:cNvSpPr txBox="1">
                <a:spLocks noChangeArrowheads="1"/>
              </p:cNvSpPr>
              <p:nvPr/>
            </p:nvSpPr>
            <p:spPr bwMode="auto">
              <a:xfrm>
                <a:off x="521" y="3158"/>
                <a:ext cx="454" cy="250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17961" dir="2700000" algn="ctr" rotWithShape="0">
                  <a:srgbClr val="9999FF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/>
                <a:r>
                  <a:rPr lang="hr-HR" altLang="sr-Latn-RS" sz="2000" b="1">
                    <a:solidFill>
                      <a:srgbClr val="FF0000"/>
                    </a:solidFill>
                  </a:rPr>
                  <a:t>100</a:t>
                </a:r>
              </a:p>
            </p:txBody>
          </p:sp>
          <p:sp>
            <p:nvSpPr>
              <p:cNvPr id="6168" name="Text Box 26"/>
              <p:cNvSpPr txBox="1">
                <a:spLocks noChangeArrowheads="1"/>
              </p:cNvSpPr>
              <p:nvPr/>
            </p:nvSpPr>
            <p:spPr bwMode="auto">
              <a:xfrm>
                <a:off x="541" y="2976"/>
                <a:ext cx="454" cy="250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17961" dir="2700000" algn="ctr" rotWithShape="0">
                  <a:srgbClr val="9999FF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/>
                <a:r>
                  <a:rPr lang="hr-HR" altLang="sr-Latn-RS" sz="2000" b="1">
                    <a:solidFill>
                      <a:srgbClr val="FF0000"/>
                    </a:solidFill>
                  </a:rPr>
                  <a:t>___</a:t>
                </a:r>
              </a:p>
            </p:txBody>
          </p:sp>
        </p:grpSp>
        <p:sp>
          <p:nvSpPr>
            <p:cNvPr id="6165" name="Text Box 27"/>
            <p:cNvSpPr txBox="1">
              <a:spLocks noChangeArrowheads="1"/>
            </p:cNvSpPr>
            <p:nvPr/>
          </p:nvSpPr>
          <p:spPr bwMode="auto">
            <a:xfrm>
              <a:off x="2154" y="3612"/>
              <a:ext cx="1542" cy="250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9999FF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hr-HR" altLang="sr-Latn-RS" sz="2000" b="1">
                  <a:solidFill>
                    <a:srgbClr val="660033"/>
                  </a:solidFill>
                </a:rPr>
                <a:t>.</a:t>
              </a:r>
            </a:p>
          </p:txBody>
        </p:sp>
      </p:grpSp>
      <p:sp>
        <p:nvSpPr>
          <p:cNvPr id="28" name="Text Box 3"/>
          <p:cNvSpPr txBox="1">
            <a:spLocks noChangeArrowheads="1"/>
          </p:cNvSpPr>
          <p:nvPr/>
        </p:nvSpPr>
        <p:spPr bwMode="auto">
          <a:xfrm>
            <a:off x="539750" y="476250"/>
            <a:ext cx="1728788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hr-HR" altLang="sr-Latn-RS" sz="2000" b="1" u="sng" dirty="0" smtClean="0">
                <a:solidFill>
                  <a:srgbClr val="000066"/>
                </a:solidFill>
              </a:rPr>
              <a:t>Példa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: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sp>
        <p:nvSpPr>
          <p:cNvPr id="29" name="Text Box 4"/>
          <p:cNvSpPr txBox="1">
            <a:spLocks noChangeArrowheads="1"/>
          </p:cNvSpPr>
          <p:nvPr/>
        </p:nvSpPr>
        <p:spPr bwMode="auto">
          <a:xfrm>
            <a:off x="539750" y="908050"/>
            <a:ext cx="7920038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5125" indent="-365125"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hr-HR" altLang="sr-Latn-RS" sz="2000" b="1" dirty="0">
                <a:solidFill>
                  <a:srgbClr val="000066"/>
                </a:solidFill>
              </a:rPr>
              <a:t>a)	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Mit jelent ez?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sp>
        <p:nvSpPr>
          <p:cNvPr id="30" name="Text Box 5"/>
          <p:cNvSpPr txBox="1">
            <a:spLocks noChangeArrowheads="1"/>
          </p:cNvSpPr>
          <p:nvPr/>
        </p:nvSpPr>
        <p:spPr bwMode="auto">
          <a:xfrm>
            <a:off x="900113" y="1341438"/>
            <a:ext cx="7920037" cy="707886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hr-HR" altLang="sr-Latn-RS" sz="2000" b="1" dirty="0" smtClean="0">
                <a:solidFill>
                  <a:srgbClr val="660033"/>
                </a:solidFill>
              </a:rPr>
              <a:t>Ha a fiúkat és a lányokat </a:t>
            </a:r>
            <a:r>
              <a:rPr lang="hr-HR" altLang="sr-Latn-RS" sz="2000" b="1" u="sng" dirty="0" smtClean="0">
                <a:solidFill>
                  <a:srgbClr val="660033"/>
                </a:solidFill>
              </a:rPr>
              <a:t>arányosan</a:t>
            </a:r>
            <a:r>
              <a:rPr lang="hr-HR" altLang="sr-Latn-RS" sz="2000" b="1" dirty="0" smtClean="0">
                <a:solidFill>
                  <a:srgbClr val="660033"/>
                </a:solidFill>
              </a:rPr>
              <a:t> felsorakoztatjuk, akkor egy </a:t>
            </a:r>
            <a:r>
              <a:rPr lang="hr-HR" altLang="sr-Latn-RS" sz="2000" b="1" u="sng" dirty="0">
                <a:solidFill>
                  <a:srgbClr val="660033"/>
                </a:solidFill>
              </a:rPr>
              <a:t>100</a:t>
            </a:r>
            <a:r>
              <a:rPr lang="hr-HR" altLang="sr-Latn-RS" sz="2000" b="1" dirty="0" smtClean="0">
                <a:solidFill>
                  <a:srgbClr val="660033"/>
                </a:solidFill>
              </a:rPr>
              <a:t> fős csoportban </a:t>
            </a:r>
            <a:r>
              <a:rPr lang="hr-HR" altLang="sr-Latn-RS" sz="2000" b="1" u="sng" dirty="0" smtClean="0">
                <a:solidFill>
                  <a:srgbClr val="660033"/>
                </a:solidFill>
              </a:rPr>
              <a:t>60</a:t>
            </a:r>
            <a:r>
              <a:rPr lang="hr-HR" altLang="sr-Latn-RS" sz="2000" b="1" dirty="0" smtClean="0">
                <a:solidFill>
                  <a:srgbClr val="660033"/>
                </a:solidFill>
              </a:rPr>
              <a:t> fiú lesz.</a:t>
            </a:r>
            <a:endParaRPr lang="hr-HR" altLang="sr-Latn-RS" sz="2000" b="1" dirty="0">
              <a:solidFill>
                <a:srgbClr val="660033"/>
              </a:solidFill>
            </a:endParaRPr>
          </a:p>
        </p:txBody>
      </p:sp>
      <p:sp>
        <p:nvSpPr>
          <p:cNvPr id="31" name="Text Box 13"/>
          <p:cNvSpPr txBox="1">
            <a:spLocks noChangeArrowheads="1"/>
          </p:cNvSpPr>
          <p:nvPr/>
        </p:nvSpPr>
        <p:spPr bwMode="auto">
          <a:xfrm>
            <a:off x="1475656" y="476250"/>
            <a:ext cx="6985000" cy="40011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hr-HR" altLang="sr-Latn-RS" sz="2000" b="1" dirty="0" smtClean="0">
                <a:solidFill>
                  <a:srgbClr val="000066"/>
                </a:solidFill>
              </a:rPr>
              <a:t>Egy iskola tanulóinak 60</a:t>
            </a:r>
            <a:r>
              <a:rPr lang="hr-HR" altLang="sr-Latn-RS" sz="2000" b="1" dirty="0">
                <a:solidFill>
                  <a:srgbClr val="000066"/>
                </a:solidFill>
              </a:rPr>
              <a:t>% 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fiú.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4878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10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10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1000"/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10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3" dur="1000"/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8" dur="10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3" dur="1000"/>
                                        <p:tgtEl>
                                          <p:spTgt spid="30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5" grpId="0"/>
      <p:bldP spid="30726" grpId="0"/>
      <p:bldP spid="30728" grpId="0" animBg="1"/>
      <p:bldP spid="30729" grpId="0"/>
      <p:bldP spid="30730" grpId="0"/>
      <p:bldP spid="30731" grpId="0" animBg="1"/>
      <p:bldP spid="30732" grpId="0"/>
      <p:bldP spid="30733" grpId="0"/>
      <p:bldP spid="30734" grpId="0" animBg="1"/>
      <p:bldP spid="30735" grpId="0"/>
      <p:bldP spid="30736" grpId="0"/>
      <p:bldP spid="3073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539750" y="4294188"/>
            <a:ext cx="7920038" cy="707886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5125" indent="-365125"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hr-HR" altLang="sr-Latn-RS" sz="2000" b="1" dirty="0">
                <a:solidFill>
                  <a:srgbClr val="000066"/>
                </a:solidFill>
              </a:rPr>
              <a:t>c)	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Ha egy 100 fős csoportban 60 fiú van, hány lány van egy-egy ilyen csoportban?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900113" y="4941888"/>
            <a:ext cx="2447925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hr-HR" altLang="sr-Latn-RS" sz="2000" b="1">
                <a:solidFill>
                  <a:srgbClr val="660033"/>
                </a:solidFill>
              </a:rPr>
              <a:t>40</a:t>
            </a:r>
          </a:p>
        </p:txBody>
      </p:sp>
      <p:sp>
        <p:nvSpPr>
          <p:cNvPr id="7174" name="Oval 8"/>
          <p:cNvSpPr>
            <a:spLocks noChangeArrowheads="1"/>
          </p:cNvSpPr>
          <p:nvPr/>
        </p:nvSpPr>
        <p:spPr bwMode="auto">
          <a:xfrm>
            <a:off x="1042988" y="2709863"/>
            <a:ext cx="2089150" cy="1295400"/>
          </a:xfrm>
          <a:prstGeom prst="ellipse">
            <a:avLst/>
          </a:prstGeom>
          <a:noFill/>
          <a:ln w="28575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  <p:sp>
        <p:nvSpPr>
          <p:cNvPr id="7175" name="Text Box 9"/>
          <p:cNvSpPr txBox="1">
            <a:spLocks noChangeArrowheads="1"/>
          </p:cNvSpPr>
          <p:nvPr/>
        </p:nvSpPr>
        <p:spPr bwMode="auto">
          <a:xfrm>
            <a:off x="1187450" y="2312988"/>
            <a:ext cx="1871663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hr-HR" altLang="sr-Latn-RS" sz="2000" b="1" dirty="0">
                <a:solidFill>
                  <a:srgbClr val="008000"/>
                </a:solidFill>
              </a:rPr>
              <a:t>100 </a:t>
            </a:r>
            <a:r>
              <a:rPr lang="hr-HR" altLang="sr-Latn-RS" sz="2000" b="1" dirty="0" smtClean="0">
                <a:solidFill>
                  <a:srgbClr val="008000"/>
                </a:solidFill>
              </a:rPr>
              <a:t>tanuló</a:t>
            </a:r>
            <a:endParaRPr lang="hr-HR" altLang="sr-Latn-RS" sz="2000" b="1" dirty="0">
              <a:solidFill>
                <a:srgbClr val="008000"/>
              </a:solidFill>
            </a:endParaRPr>
          </a:p>
        </p:txBody>
      </p:sp>
      <p:sp>
        <p:nvSpPr>
          <p:cNvPr id="7176" name="Text Box 10"/>
          <p:cNvSpPr txBox="1">
            <a:spLocks noChangeArrowheads="1"/>
          </p:cNvSpPr>
          <p:nvPr/>
        </p:nvSpPr>
        <p:spPr bwMode="auto">
          <a:xfrm>
            <a:off x="1187450" y="2889250"/>
            <a:ext cx="1871663" cy="366713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hr-HR" altLang="sr-Latn-RS" sz="1800" b="1" dirty="0">
                <a:solidFill>
                  <a:srgbClr val="008000"/>
                </a:solidFill>
              </a:rPr>
              <a:t>60 </a:t>
            </a:r>
            <a:r>
              <a:rPr lang="hr-HR" altLang="sr-Latn-RS" sz="1800" b="1" dirty="0" smtClean="0">
                <a:solidFill>
                  <a:srgbClr val="008000"/>
                </a:solidFill>
              </a:rPr>
              <a:t>fiú</a:t>
            </a:r>
            <a:endParaRPr lang="hr-HR" altLang="sr-Latn-RS" sz="1800" b="1" dirty="0">
              <a:solidFill>
                <a:srgbClr val="008000"/>
              </a:solidFill>
            </a:endParaRPr>
          </a:p>
        </p:txBody>
      </p:sp>
      <p:sp>
        <p:nvSpPr>
          <p:cNvPr id="7177" name="Oval 11"/>
          <p:cNvSpPr>
            <a:spLocks noChangeArrowheads="1"/>
          </p:cNvSpPr>
          <p:nvPr/>
        </p:nvSpPr>
        <p:spPr bwMode="auto">
          <a:xfrm>
            <a:off x="3563938" y="2709863"/>
            <a:ext cx="2089150" cy="1295400"/>
          </a:xfrm>
          <a:prstGeom prst="ellipse">
            <a:avLst/>
          </a:prstGeom>
          <a:noFill/>
          <a:ln w="28575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  <p:sp>
        <p:nvSpPr>
          <p:cNvPr id="7178" name="Text Box 12"/>
          <p:cNvSpPr txBox="1">
            <a:spLocks noChangeArrowheads="1"/>
          </p:cNvSpPr>
          <p:nvPr/>
        </p:nvSpPr>
        <p:spPr bwMode="auto">
          <a:xfrm>
            <a:off x="3708400" y="2312988"/>
            <a:ext cx="1871663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hr-HR" altLang="sr-Latn-RS" sz="2000" b="1" dirty="0">
                <a:solidFill>
                  <a:srgbClr val="008000"/>
                </a:solidFill>
              </a:rPr>
              <a:t>100 tanuló</a:t>
            </a:r>
            <a:endParaRPr lang="hr-HR" altLang="sr-Latn-RS" sz="2000" b="1" dirty="0">
              <a:solidFill>
                <a:srgbClr val="008000"/>
              </a:solidFill>
            </a:endParaRPr>
          </a:p>
        </p:txBody>
      </p:sp>
      <p:sp>
        <p:nvSpPr>
          <p:cNvPr id="7179" name="Text Box 13"/>
          <p:cNvSpPr txBox="1">
            <a:spLocks noChangeArrowheads="1"/>
          </p:cNvSpPr>
          <p:nvPr/>
        </p:nvSpPr>
        <p:spPr bwMode="auto">
          <a:xfrm>
            <a:off x="3708400" y="2889250"/>
            <a:ext cx="1871663" cy="366713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hr-HR" altLang="sr-Latn-RS" sz="1800" b="1" dirty="0">
                <a:solidFill>
                  <a:srgbClr val="008000"/>
                </a:solidFill>
              </a:rPr>
              <a:t>60 </a:t>
            </a:r>
            <a:r>
              <a:rPr lang="hr-HR" altLang="sr-Latn-RS" sz="1800" b="1" dirty="0" smtClean="0">
                <a:solidFill>
                  <a:srgbClr val="008000"/>
                </a:solidFill>
              </a:rPr>
              <a:t>fiú</a:t>
            </a:r>
            <a:endParaRPr lang="hr-HR" altLang="sr-Latn-RS" sz="1800" b="1" dirty="0">
              <a:solidFill>
                <a:srgbClr val="008000"/>
              </a:solidFill>
            </a:endParaRPr>
          </a:p>
        </p:txBody>
      </p:sp>
      <p:sp>
        <p:nvSpPr>
          <p:cNvPr id="7180" name="Oval 14"/>
          <p:cNvSpPr>
            <a:spLocks noChangeArrowheads="1"/>
          </p:cNvSpPr>
          <p:nvPr/>
        </p:nvSpPr>
        <p:spPr bwMode="auto">
          <a:xfrm>
            <a:off x="6011863" y="2709863"/>
            <a:ext cx="2089150" cy="1295400"/>
          </a:xfrm>
          <a:prstGeom prst="ellipse">
            <a:avLst/>
          </a:prstGeom>
          <a:noFill/>
          <a:ln w="28575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  <p:sp>
        <p:nvSpPr>
          <p:cNvPr id="7181" name="Text Box 15"/>
          <p:cNvSpPr txBox="1">
            <a:spLocks noChangeArrowheads="1"/>
          </p:cNvSpPr>
          <p:nvPr/>
        </p:nvSpPr>
        <p:spPr bwMode="auto">
          <a:xfrm>
            <a:off x="6156325" y="2312988"/>
            <a:ext cx="1871663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hr-HR" altLang="sr-Latn-RS" sz="2000" b="1" dirty="0">
                <a:solidFill>
                  <a:srgbClr val="008000"/>
                </a:solidFill>
              </a:rPr>
              <a:t>100 tanuló</a:t>
            </a:r>
            <a:endParaRPr lang="hr-HR" altLang="sr-Latn-RS" sz="2000" b="1" dirty="0">
              <a:solidFill>
                <a:srgbClr val="008000"/>
              </a:solidFill>
            </a:endParaRPr>
          </a:p>
        </p:txBody>
      </p:sp>
      <p:sp>
        <p:nvSpPr>
          <p:cNvPr id="7182" name="Text Box 16"/>
          <p:cNvSpPr txBox="1">
            <a:spLocks noChangeArrowheads="1"/>
          </p:cNvSpPr>
          <p:nvPr/>
        </p:nvSpPr>
        <p:spPr bwMode="auto">
          <a:xfrm>
            <a:off x="6156325" y="2889250"/>
            <a:ext cx="1871663" cy="366713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hr-HR" altLang="sr-Latn-RS" sz="1800" b="1" dirty="0">
                <a:solidFill>
                  <a:srgbClr val="008000"/>
                </a:solidFill>
              </a:rPr>
              <a:t>60 </a:t>
            </a:r>
            <a:r>
              <a:rPr lang="hr-HR" altLang="sr-Latn-RS" sz="1800" b="1" dirty="0" smtClean="0">
                <a:solidFill>
                  <a:srgbClr val="008000"/>
                </a:solidFill>
              </a:rPr>
              <a:t>fiú</a:t>
            </a:r>
            <a:endParaRPr lang="hr-HR" altLang="sr-Latn-RS" sz="1800" b="1" dirty="0">
              <a:solidFill>
                <a:srgbClr val="008000"/>
              </a:solidFill>
            </a:endParaRPr>
          </a:p>
        </p:txBody>
      </p:sp>
      <p:sp>
        <p:nvSpPr>
          <p:cNvPr id="7183" name="Text Box 17"/>
          <p:cNvSpPr txBox="1">
            <a:spLocks noChangeArrowheads="1"/>
          </p:cNvSpPr>
          <p:nvPr/>
        </p:nvSpPr>
        <p:spPr bwMode="auto">
          <a:xfrm>
            <a:off x="7954963" y="2852738"/>
            <a:ext cx="1081087" cy="579437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hr-HR" altLang="sr-Latn-RS" b="1">
                <a:solidFill>
                  <a:srgbClr val="008000"/>
                </a:solidFill>
              </a:rPr>
              <a:t>...</a:t>
            </a:r>
          </a:p>
        </p:txBody>
      </p:sp>
      <p:sp>
        <p:nvSpPr>
          <p:cNvPr id="29724" name="Text Box 28"/>
          <p:cNvSpPr txBox="1">
            <a:spLocks noChangeArrowheads="1"/>
          </p:cNvSpPr>
          <p:nvPr/>
        </p:nvSpPr>
        <p:spPr bwMode="auto">
          <a:xfrm>
            <a:off x="1187450" y="3278188"/>
            <a:ext cx="1871663" cy="366712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hr-HR" altLang="sr-Latn-RS" sz="1800" b="1" dirty="0">
                <a:solidFill>
                  <a:srgbClr val="008000"/>
                </a:solidFill>
              </a:rPr>
              <a:t>40 </a:t>
            </a:r>
            <a:r>
              <a:rPr lang="hr-HR" altLang="sr-Latn-RS" sz="1800" b="1" dirty="0" smtClean="0">
                <a:solidFill>
                  <a:srgbClr val="008000"/>
                </a:solidFill>
              </a:rPr>
              <a:t>lány</a:t>
            </a:r>
            <a:endParaRPr lang="hr-HR" altLang="sr-Latn-RS" sz="1800" b="1" dirty="0">
              <a:solidFill>
                <a:srgbClr val="008000"/>
              </a:solidFill>
            </a:endParaRPr>
          </a:p>
        </p:txBody>
      </p:sp>
      <p:sp>
        <p:nvSpPr>
          <p:cNvPr id="29725" name="Text Box 29"/>
          <p:cNvSpPr txBox="1">
            <a:spLocks noChangeArrowheads="1"/>
          </p:cNvSpPr>
          <p:nvPr/>
        </p:nvSpPr>
        <p:spPr bwMode="auto">
          <a:xfrm>
            <a:off x="3708400" y="3278188"/>
            <a:ext cx="1871663" cy="366712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hr-HR" altLang="sr-Latn-RS" sz="1800" b="1" dirty="0">
                <a:solidFill>
                  <a:srgbClr val="008000"/>
                </a:solidFill>
              </a:rPr>
              <a:t>40 </a:t>
            </a:r>
            <a:r>
              <a:rPr lang="hr-HR" altLang="sr-Latn-RS" sz="1800" b="1" dirty="0" smtClean="0">
                <a:solidFill>
                  <a:srgbClr val="008000"/>
                </a:solidFill>
              </a:rPr>
              <a:t>lány</a:t>
            </a:r>
            <a:endParaRPr lang="hr-HR" altLang="sr-Latn-RS" sz="1800" b="1" dirty="0">
              <a:solidFill>
                <a:srgbClr val="008000"/>
              </a:solidFill>
            </a:endParaRPr>
          </a:p>
        </p:txBody>
      </p:sp>
      <p:sp>
        <p:nvSpPr>
          <p:cNvPr id="29726" name="Text Box 30"/>
          <p:cNvSpPr txBox="1">
            <a:spLocks noChangeArrowheads="1"/>
          </p:cNvSpPr>
          <p:nvPr/>
        </p:nvSpPr>
        <p:spPr bwMode="auto">
          <a:xfrm>
            <a:off x="6156325" y="3278188"/>
            <a:ext cx="1871663" cy="366712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hr-HR" altLang="sr-Latn-RS" sz="1800" b="1" dirty="0">
                <a:solidFill>
                  <a:srgbClr val="008000"/>
                </a:solidFill>
              </a:rPr>
              <a:t>40 </a:t>
            </a:r>
            <a:r>
              <a:rPr lang="hr-HR" altLang="sr-Latn-RS" sz="1800" b="1" dirty="0" smtClean="0">
                <a:solidFill>
                  <a:srgbClr val="008000"/>
                </a:solidFill>
              </a:rPr>
              <a:t>lány</a:t>
            </a:r>
            <a:endParaRPr lang="hr-HR" altLang="sr-Latn-RS" sz="1800" b="1" dirty="0">
              <a:solidFill>
                <a:srgbClr val="008000"/>
              </a:solidFill>
            </a:endParaRPr>
          </a:p>
        </p:txBody>
      </p:sp>
      <p:sp>
        <p:nvSpPr>
          <p:cNvPr id="29727" name="Text Box 31"/>
          <p:cNvSpPr txBox="1">
            <a:spLocks noChangeArrowheads="1"/>
          </p:cNvSpPr>
          <p:nvPr/>
        </p:nvSpPr>
        <p:spPr bwMode="auto">
          <a:xfrm>
            <a:off x="539750" y="5408613"/>
            <a:ext cx="7920038" cy="40011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5125" indent="-365125"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hr-HR" altLang="sr-Latn-RS" sz="2000" b="1" dirty="0">
                <a:solidFill>
                  <a:srgbClr val="000066"/>
                </a:solidFill>
              </a:rPr>
              <a:t>d)	Írd fel tört alakban, hogy a tanulók hányad része 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lány!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sp>
        <p:nvSpPr>
          <p:cNvPr id="29728" name="Text Box 32"/>
          <p:cNvSpPr txBox="1">
            <a:spLocks noChangeArrowheads="1"/>
          </p:cNvSpPr>
          <p:nvPr/>
        </p:nvSpPr>
        <p:spPr bwMode="auto">
          <a:xfrm>
            <a:off x="4356100" y="6180138"/>
            <a:ext cx="2447925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hr-HR" altLang="sr-Latn-RS" sz="2000" b="1" dirty="0" smtClean="0">
                <a:solidFill>
                  <a:srgbClr val="660033"/>
                </a:solidFill>
              </a:rPr>
              <a:t>Tehát, </a:t>
            </a:r>
            <a:r>
              <a:rPr lang="hr-HR" altLang="sr-Latn-RS" sz="2000" b="1" dirty="0">
                <a:solidFill>
                  <a:srgbClr val="FF0000"/>
                </a:solidFill>
              </a:rPr>
              <a:t>40% =</a:t>
            </a:r>
            <a:r>
              <a:rPr lang="hr-HR" altLang="sr-Latn-RS" sz="2000" b="1" dirty="0">
                <a:solidFill>
                  <a:srgbClr val="660033"/>
                </a:solidFill>
              </a:rPr>
              <a:t> </a:t>
            </a:r>
          </a:p>
        </p:txBody>
      </p:sp>
      <p:grpSp>
        <p:nvGrpSpPr>
          <p:cNvPr id="29733" name="Group 37"/>
          <p:cNvGrpSpPr>
            <a:grpSpLocks/>
          </p:cNvGrpSpPr>
          <p:nvPr/>
        </p:nvGrpSpPr>
        <p:grpSpPr bwMode="auto">
          <a:xfrm>
            <a:off x="900113" y="6019800"/>
            <a:ext cx="3127375" cy="722313"/>
            <a:chOff x="1726" y="3519"/>
            <a:chExt cx="1970" cy="455"/>
          </a:xfrm>
        </p:grpSpPr>
        <p:grpSp>
          <p:nvGrpSpPr>
            <p:cNvPr id="7198" name="Group 38"/>
            <p:cNvGrpSpPr>
              <a:grpSpLocks/>
            </p:cNvGrpSpPr>
            <p:nvPr/>
          </p:nvGrpSpPr>
          <p:grpSpPr bwMode="auto">
            <a:xfrm>
              <a:off x="1726" y="3519"/>
              <a:ext cx="474" cy="455"/>
              <a:chOff x="521" y="2953"/>
              <a:chExt cx="474" cy="455"/>
            </a:xfrm>
          </p:grpSpPr>
          <p:sp>
            <p:nvSpPr>
              <p:cNvPr id="7200" name="Text Box 39"/>
              <p:cNvSpPr txBox="1">
                <a:spLocks noChangeArrowheads="1"/>
              </p:cNvSpPr>
              <p:nvPr/>
            </p:nvSpPr>
            <p:spPr bwMode="auto">
              <a:xfrm>
                <a:off x="526" y="2953"/>
                <a:ext cx="454" cy="250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17961" dir="2700000" algn="ctr" rotWithShape="0">
                  <a:srgbClr val="9999FF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/>
                <a:r>
                  <a:rPr lang="hr-HR" altLang="sr-Latn-RS" sz="2000" b="1">
                    <a:solidFill>
                      <a:srgbClr val="660033"/>
                    </a:solidFill>
                  </a:rPr>
                  <a:t>40</a:t>
                </a:r>
              </a:p>
            </p:txBody>
          </p:sp>
          <p:sp>
            <p:nvSpPr>
              <p:cNvPr id="7201" name="Text Box 40"/>
              <p:cNvSpPr txBox="1">
                <a:spLocks noChangeArrowheads="1"/>
              </p:cNvSpPr>
              <p:nvPr/>
            </p:nvSpPr>
            <p:spPr bwMode="auto">
              <a:xfrm>
                <a:off x="521" y="3158"/>
                <a:ext cx="454" cy="250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17961" dir="2700000" algn="ctr" rotWithShape="0">
                  <a:srgbClr val="9999FF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/>
                <a:r>
                  <a:rPr lang="hr-HR" altLang="sr-Latn-RS" sz="2000" b="1">
                    <a:solidFill>
                      <a:srgbClr val="660033"/>
                    </a:solidFill>
                  </a:rPr>
                  <a:t>100</a:t>
                </a:r>
              </a:p>
            </p:txBody>
          </p:sp>
          <p:sp>
            <p:nvSpPr>
              <p:cNvPr id="7202" name="Text Box 41"/>
              <p:cNvSpPr txBox="1">
                <a:spLocks noChangeArrowheads="1"/>
              </p:cNvSpPr>
              <p:nvPr/>
            </p:nvSpPr>
            <p:spPr bwMode="auto">
              <a:xfrm>
                <a:off x="541" y="2976"/>
                <a:ext cx="454" cy="250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17961" dir="2700000" algn="ctr" rotWithShape="0">
                  <a:srgbClr val="9999FF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/>
                <a:r>
                  <a:rPr lang="hr-HR" altLang="sr-Latn-RS" sz="2000" b="1">
                    <a:solidFill>
                      <a:srgbClr val="660033"/>
                    </a:solidFill>
                  </a:rPr>
                  <a:t>___</a:t>
                </a:r>
              </a:p>
            </p:txBody>
          </p:sp>
        </p:grpSp>
        <p:sp>
          <p:nvSpPr>
            <p:cNvPr id="7199" name="Text Box 42"/>
            <p:cNvSpPr txBox="1">
              <a:spLocks noChangeArrowheads="1"/>
            </p:cNvSpPr>
            <p:nvPr/>
          </p:nvSpPr>
          <p:spPr bwMode="auto">
            <a:xfrm>
              <a:off x="2154" y="3612"/>
              <a:ext cx="1542" cy="250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9999FF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hr-HR" altLang="sr-Latn-RS" sz="2000" b="1" dirty="0" smtClean="0">
                  <a:solidFill>
                    <a:srgbClr val="660033"/>
                  </a:solidFill>
                </a:rPr>
                <a:t>ill. </a:t>
              </a:r>
              <a:r>
                <a:rPr lang="hr-HR" altLang="sr-Latn-RS" sz="2000" b="1" dirty="0">
                  <a:solidFill>
                    <a:srgbClr val="660033"/>
                  </a:solidFill>
                </a:rPr>
                <a:t>40% .</a:t>
              </a:r>
            </a:p>
          </p:txBody>
        </p:sp>
      </p:grpSp>
      <p:grpSp>
        <p:nvGrpSpPr>
          <p:cNvPr id="29739" name="Group 43"/>
          <p:cNvGrpSpPr>
            <a:grpSpLocks/>
          </p:cNvGrpSpPr>
          <p:nvPr/>
        </p:nvGrpSpPr>
        <p:grpSpPr bwMode="auto">
          <a:xfrm>
            <a:off x="6124575" y="6035675"/>
            <a:ext cx="3127375" cy="722313"/>
            <a:chOff x="1726" y="3519"/>
            <a:chExt cx="1970" cy="455"/>
          </a:xfrm>
        </p:grpSpPr>
        <p:grpSp>
          <p:nvGrpSpPr>
            <p:cNvPr id="7193" name="Group 44"/>
            <p:cNvGrpSpPr>
              <a:grpSpLocks/>
            </p:cNvGrpSpPr>
            <p:nvPr/>
          </p:nvGrpSpPr>
          <p:grpSpPr bwMode="auto">
            <a:xfrm>
              <a:off x="1726" y="3519"/>
              <a:ext cx="474" cy="455"/>
              <a:chOff x="521" y="2953"/>
              <a:chExt cx="474" cy="455"/>
            </a:xfrm>
          </p:grpSpPr>
          <p:sp>
            <p:nvSpPr>
              <p:cNvPr id="7195" name="Text Box 45"/>
              <p:cNvSpPr txBox="1">
                <a:spLocks noChangeArrowheads="1"/>
              </p:cNvSpPr>
              <p:nvPr/>
            </p:nvSpPr>
            <p:spPr bwMode="auto">
              <a:xfrm>
                <a:off x="526" y="2953"/>
                <a:ext cx="454" cy="250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17961" dir="2700000" algn="ctr" rotWithShape="0">
                  <a:srgbClr val="9999FF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/>
                <a:r>
                  <a:rPr lang="hr-HR" altLang="sr-Latn-RS" sz="2000" b="1">
                    <a:solidFill>
                      <a:srgbClr val="FF0000"/>
                    </a:solidFill>
                  </a:rPr>
                  <a:t>40</a:t>
                </a:r>
              </a:p>
            </p:txBody>
          </p:sp>
          <p:sp>
            <p:nvSpPr>
              <p:cNvPr id="7196" name="Text Box 46"/>
              <p:cNvSpPr txBox="1">
                <a:spLocks noChangeArrowheads="1"/>
              </p:cNvSpPr>
              <p:nvPr/>
            </p:nvSpPr>
            <p:spPr bwMode="auto">
              <a:xfrm>
                <a:off x="521" y="3158"/>
                <a:ext cx="454" cy="250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17961" dir="2700000" algn="ctr" rotWithShape="0">
                  <a:srgbClr val="9999FF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/>
                <a:r>
                  <a:rPr lang="hr-HR" altLang="sr-Latn-RS" sz="2000" b="1">
                    <a:solidFill>
                      <a:srgbClr val="FF0000"/>
                    </a:solidFill>
                  </a:rPr>
                  <a:t>100</a:t>
                </a:r>
              </a:p>
            </p:txBody>
          </p:sp>
          <p:sp>
            <p:nvSpPr>
              <p:cNvPr id="7197" name="Text Box 47"/>
              <p:cNvSpPr txBox="1">
                <a:spLocks noChangeArrowheads="1"/>
              </p:cNvSpPr>
              <p:nvPr/>
            </p:nvSpPr>
            <p:spPr bwMode="auto">
              <a:xfrm>
                <a:off x="541" y="2976"/>
                <a:ext cx="454" cy="250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17961" dir="2700000" algn="ctr" rotWithShape="0">
                  <a:srgbClr val="9999FF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/>
                <a:r>
                  <a:rPr lang="hr-HR" altLang="sr-Latn-RS" sz="2000" b="1">
                    <a:solidFill>
                      <a:srgbClr val="FF0000"/>
                    </a:solidFill>
                  </a:rPr>
                  <a:t>___</a:t>
                </a:r>
              </a:p>
            </p:txBody>
          </p:sp>
        </p:grpSp>
        <p:sp>
          <p:nvSpPr>
            <p:cNvPr id="7194" name="Text Box 48"/>
            <p:cNvSpPr txBox="1">
              <a:spLocks noChangeArrowheads="1"/>
            </p:cNvSpPr>
            <p:nvPr/>
          </p:nvSpPr>
          <p:spPr bwMode="auto">
            <a:xfrm>
              <a:off x="2154" y="3612"/>
              <a:ext cx="1542" cy="250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9999FF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omic Sans MS" pitchFamily="66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hr-HR" altLang="sr-Latn-RS" sz="2000" b="1">
                  <a:solidFill>
                    <a:srgbClr val="660033"/>
                  </a:solidFill>
                </a:rPr>
                <a:t>.</a:t>
              </a:r>
            </a:p>
          </p:txBody>
        </p:sp>
      </p:grpSp>
      <p:sp>
        <p:nvSpPr>
          <p:cNvPr id="35" name="Text Box 3"/>
          <p:cNvSpPr txBox="1">
            <a:spLocks noChangeArrowheads="1"/>
          </p:cNvSpPr>
          <p:nvPr/>
        </p:nvSpPr>
        <p:spPr bwMode="auto">
          <a:xfrm>
            <a:off x="539750" y="476250"/>
            <a:ext cx="1728788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hr-HR" altLang="sr-Latn-RS" sz="2000" b="1" u="sng" dirty="0" smtClean="0">
                <a:solidFill>
                  <a:srgbClr val="000066"/>
                </a:solidFill>
              </a:rPr>
              <a:t>Példa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: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sp>
        <p:nvSpPr>
          <p:cNvPr id="36" name="Text Box 4"/>
          <p:cNvSpPr txBox="1">
            <a:spLocks noChangeArrowheads="1"/>
          </p:cNvSpPr>
          <p:nvPr/>
        </p:nvSpPr>
        <p:spPr bwMode="auto">
          <a:xfrm>
            <a:off x="539750" y="908050"/>
            <a:ext cx="7920038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5125" indent="-365125"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hr-HR" altLang="sr-Latn-RS" sz="2000" b="1" dirty="0">
                <a:solidFill>
                  <a:srgbClr val="000066"/>
                </a:solidFill>
              </a:rPr>
              <a:t>a)	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Mit jelent ez?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sp>
        <p:nvSpPr>
          <p:cNvPr id="37" name="Text Box 5"/>
          <p:cNvSpPr txBox="1">
            <a:spLocks noChangeArrowheads="1"/>
          </p:cNvSpPr>
          <p:nvPr/>
        </p:nvSpPr>
        <p:spPr bwMode="auto">
          <a:xfrm>
            <a:off x="900113" y="1341438"/>
            <a:ext cx="7920037" cy="707886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hr-HR" altLang="sr-Latn-RS" sz="2000" b="1" dirty="0" smtClean="0">
                <a:solidFill>
                  <a:srgbClr val="660033"/>
                </a:solidFill>
              </a:rPr>
              <a:t>Ha a fiúkat és a lányokat </a:t>
            </a:r>
            <a:r>
              <a:rPr lang="hr-HR" altLang="sr-Latn-RS" sz="2000" b="1" u="sng" dirty="0" smtClean="0">
                <a:solidFill>
                  <a:srgbClr val="660033"/>
                </a:solidFill>
              </a:rPr>
              <a:t>arányosan</a:t>
            </a:r>
            <a:r>
              <a:rPr lang="hr-HR" altLang="sr-Latn-RS" sz="2000" b="1" dirty="0" smtClean="0">
                <a:solidFill>
                  <a:srgbClr val="660033"/>
                </a:solidFill>
              </a:rPr>
              <a:t> felsorakoztatjuk, akkor egy </a:t>
            </a:r>
            <a:r>
              <a:rPr lang="hr-HR" altLang="sr-Latn-RS" sz="2000" b="1" u="sng" dirty="0">
                <a:solidFill>
                  <a:srgbClr val="660033"/>
                </a:solidFill>
              </a:rPr>
              <a:t>100</a:t>
            </a:r>
            <a:r>
              <a:rPr lang="hr-HR" altLang="sr-Latn-RS" sz="2000" b="1" dirty="0" smtClean="0">
                <a:solidFill>
                  <a:srgbClr val="660033"/>
                </a:solidFill>
              </a:rPr>
              <a:t> fős csoportban </a:t>
            </a:r>
            <a:r>
              <a:rPr lang="hr-HR" altLang="sr-Latn-RS" sz="2000" b="1" u="sng" dirty="0" smtClean="0">
                <a:solidFill>
                  <a:srgbClr val="660033"/>
                </a:solidFill>
              </a:rPr>
              <a:t>60</a:t>
            </a:r>
            <a:r>
              <a:rPr lang="hr-HR" altLang="sr-Latn-RS" sz="2000" b="1" dirty="0" smtClean="0">
                <a:solidFill>
                  <a:srgbClr val="660033"/>
                </a:solidFill>
              </a:rPr>
              <a:t> fiú lesz.</a:t>
            </a:r>
            <a:endParaRPr lang="hr-HR" altLang="sr-Latn-RS" sz="2000" b="1" dirty="0">
              <a:solidFill>
                <a:srgbClr val="660033"/>
              </a:solidFill>
            </a:endParaRPr>
          </a:p>
        </p:txBody>
      </p:sp>
      <p:sp>
        <p:nvSpPr>
          <p:cNvPr id="38" name="Text Box 13"/>
          <p:cNvSpPr txBox="1">
            <a:spLocks noChangeArrowheads="1"/>
          </p:cNvSpPr>
          <p:nvPr/>
        </p:nvSpPr>
        <p:spPr bwMode="auto">
          <a:xfrm>
            <a:off x="1475656" y="476250"/>
            <a:ext cx="6985000" cy="40011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hr-HR" altLang="sr-Latn-RS" sz="2000" b="1" dirty="0" smtClean="0">
                <a:solidFill>
                  <a:srgbClr val="000066"/>
                </a:solidFill>
              </a:rPr>
              <a:t>Egy iskola tanulóinak 60</a:t>
            </a:r>
            <a:r>
              <a:rPr lang="hr-HR" altLang="sr-Latn-RS" sz="2000" b="1" dirty="0">
                <a:solidFill>
                  <a:srgbClr val="000066"/>
                </a:solidFill>
              </a:rPr>
              <a:t>% 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fiú.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5294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9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9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9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9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97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97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9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9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97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97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9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9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1000"/>
                                        <p:tgtEl>
                                          <p:spTgt spid="29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1000"/>
                                        <p:tgtEl>
                                          <p:spTgt spid="29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1000"/>
                                        <p:tgtEl>
                                          <p:spTgt spid="29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1000"/>
                                        <p:tgtEl>
                                          <p:spTgt spid="29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/>
      <p:bldP spid="29702" grpId="0"/>
      <p:bldP spid="29724" grpId="0"/>
      <p:bldP spid="29725" grpId="0"/>
      <p:bldP spid="29726" grpId="0"/>
      <p:bldP spid="29727" grpId="0"/>
      <p:bldP spid="297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539750" y="2889250"/>
            <a:ext cx="7920038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5125" indent="-365125"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hr-HR" altLang="sr-Latn-RS" sz="2000" b="1" dirty="0">
                <a:solidFill>
                  <a:srgbClr val="000066"/>
                </a:solidFill>
              </a:rPr>
              <a:t>e)	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Pótold: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sp>
        <p:nvSpPr>
          <p:cNvPr id="8195" name="Oval 6"/>
          <p:cNvSpPr>
            <a:spLocks noChangeArrowheads="1"/>
          </p:cNvSpPr>
          <p:nvPr/>
        </p:nvSpPr>
        <p:spPr bwMode="auto">
          <a:xfrm>
            <a:off x="1042988" y="1449388"/>
            <a:ext cx="2089150" cy="1295400"/>
          </a:xfrm>
          <a:prstGeom prst="ellipse">
            <a:avLst/>
          </a:prstGeom>
          <a:noFill/>
          <a:ln w="28575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  <p:sp>
        <p:nvSpPr>
          <p:cNvPr id="8196" name="Text Box 7"/>
          <p:cNvSpPr txBox="1">
            <a:spLocks noChangeArrowheads="1"/>
          </p:cNvSpPr>
          <p:nvPr/>
        </p:nvSpPr>
        <p:spPr bwMode="auto">
          <a:xfrm>
            <a:off x="1187450" y="1052513"/>
            <a:ext cx="1871663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hr-HR" altLang="sr-Latn-RS" sz="2000" b="1" dirty="0">
                <a:solidFill>
                  <a:srgbClr val="008000"/>
                </a:solidFill>
              </a:rPr>
              <a:t>100 </a:t>
            </a:r>
            <a:r>
              <a:rPr lang="hr-HR" altLang="sr-Latn-RS" sz="2000" b="1" dirty="0" smtClean="0">
                <a:solidFill>
                  <a:srgbClr val="008000"/>
                </a:solidFill>
              </a:rPr>
              <a:t>tanuló</a:t>
            </a:r>
            <a:endParaRPr lang="hr-HR" altLang="sr-Latn-RS" sz="2000" b="1" dirty="0">
              <a:solidFill>
                <a:srgbClr val="008000"/>
              </a:solidFill>
            </a:endParaRPr>
          </a:p>
        </p:txBody>
      </p:sp>
      <p:sp>
        <p:nvSpPr>
          <p:cNvPr id="8197" name="Text Box 8"/>
          <p:cNvSpPr txBox="1">
            <a:spLocks noChangeArrowheads="1"/>
          </p:cNvSpPr>
          <p:nvPr/>
        </p:nvSpPr>
        <p:spPr bwMode="auto">
          <a:xfrm>
            <a:off x="1187450" y="1628775"/>
            <a:ext cx="1871663" cy="366713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hr-HR" altLang="sr-Latn-RS" sz="1800" b="1" dirty="0">
                <a:solidFill>
                  <a:srgbClr val="008000"/>
                </a:solidFill>
              </a:rPr>
              <a:t>60 </a:t>
            </a:r>
            <a:r>
              <a:rPr lang="hr-HR" altLang="sr-Latn-RS" sz="1800" b="1" dirty="0" smtClean="0">
                <a:solidFill>
                  <a:srgbClr val="008000"/>
                </a:solidFill>
              </a:rPr>
              <a:t>fiú</a:t>
            </a:r>
            <a:endParaRPr lang="hr-HR" altLang="sr-Latn-RS" sz="1800" b="1" dirty="0">
              <a:solidFill>
                <a:srgbClr val="008000"/>
              </a:solidFill>
            </a:endParaRPr>
          </a:p>
        </p:txBody>
      </p:sp>
      <p:sp>
        <p:nvSpPr>
          <p:cNvPr id="8198" name="Oval 9"/>
          <p:cNvSpPr>
            <a:spLocks noChangeArrowheads="1"/>
          </p:cNvSpPr>
          <p:nvPr/>
        </p:nvSpPr>
        <p:spPr bwMode="auto">
          <a:xfrm>
            <a:off x="3563938" y="1449388"/>
            <a:ext cx="2089150" cy="1295400"/>
          </a:xfrm>
          <a:prstGeom prst="ellipse">
            <a:avLst/>
          </a:prstGeom>
          <a:noFill/>
          <a:ln w="28575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  <p:sp>
        <p:nvSpPr>
          <p:cNvPr id="8199" name="Text Box 10"/>
          <p:cNvSpPr txBox="1">
            <a:spLocks noChangeArrowheads="1"/>
          </p:cNvSpPr>
          <p:nvPr/>
        </p:nvSpPr>
        <p:spPr bwMode="auto">
          <a:xfrm>
            <a:off x="3708400" y="1052513"/>
            <a:ext cx="1871663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hr-HR" altLang="sr-Latn-RS" sz="2000" b="1" dirty="0">
                <a:solidFill>
                  <a:srgbClr val="008000"/>
                </a:solidFill>
              </a:rPr>
              <a:t>100 </a:t>
            </a:r>
            <a:r>
              <a:rPr lang="hr-HR" altLang="sr-Latn-RS" sz="2000" b="1" dirty="0" smtClean="0">
                <a:solidFill>
                  <a:srgbClr val="008000"/>
                </a:solidFill>
              </a:rPr>
              <a:t>tanuló</a:t>
            </a:r>
            <a:endParaRPr lang="hr-HR" altLang="sr-Latn-RS" sz="2000" b="1" dirty="0">
              <a:solidFill>
                <a:srgbClr val="008000"/>
              </a:solidFill>
            </a:endParaRPr>
          </a:p>
        </p:txBody>
      </p:sp>
      <p:sp>
        <p:nvSpPr>
          <p:cNvPr id="8200" name="Text Box 11"/>
          <p:cNvSpPr txBox="1">
            <a:spLocks noChangeArrowheads="1"/>
          </p:cNvSpPr>
          <p:nvPr/>
        </p:nvSpPr>
        <p:spPr bwMode="auto">
          <a:xfrm>
            <a:off x="3708400" y="1628775"/>
            <a:ext cx="1871663" cy="366713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hr-HR" altLang="sr-Latn-RS" sz="1800" b="1" dirty="0">
                <a:solidFill>
                  <a:srgbClr val="008000"/>
                </a:solidFill>
              </a:rPr>
              <a:t>60 </a:t>
            </a:r>
            <a:r>
              <a:rPr lang="hr-HR" altLang="sr-Latn-RS" sz="1800" b="1" dirty="0" smtClean="0">
                <a:solidFill>
                  <a:srgbClr val="008000"/>
                </a:solidFill>
              </a:rPr>
              <a:t>fiú</a:t>
            </a:r>
            <a:endParaRPr lang="hr-HR" altLang="sr-Latn-RS" sz="1800" b="1" dirty="0">
              <a:solidFill>
                <a:srgbClr val="008000"/>
              </a:solidFill>
            </a:endParaRPr>
          </a:p>
        </p:txBody>
      </p:sp>
      <p:sp>
        <p:nvSpPr>
          <p:cNvPr id="8201" name="Oval 12"/>
          <p:cNvSpPr>
            <a:spLocks noChangeArrowheads="1"/>
          </p:cNvSpPr>
          <p:nvPr/>
        </p:nvSpPr>
        <p:spPr bwMode="auto">
          <a:xfrm>
            <a:off x="6011863" y="1449388"/>
            <a:ext cx="2089150" cy="1295400"/>
          </a:xfrm>
          <a:prstGeom prst="ellipse">
            <a:avLst/>
          </a:prstGeom>
          <a:noFill/>
          <a:ln w="28575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  <p:sp>
        <p:nvSpPr>
          <p:cNvPr id="8202" name="Text Box 13"/>
          <p:cNvSpPr txBox="1">
            <a:spLocks noChangeArrowheads="1"/>
          </p:cNvSpPr>
          <p:nvPr/>
        </p:nvSpPr>
        <p:spPr bwMode="auto">
          <a:xfrm>
            <a:off x="6156325" y="1052513"/>
            <a:ext cx="1871663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hr-HR" altLang="sr-Latn-RS" sz="2000" b="1" dirty="0">
                <a:solidFill>
                  <a:srgbClr val="008000"/>
                </a:solidFill>
              </a:rPr>
              <a:t>100 </a:t>
            </a:r>
            <a:r>
              <a:rPr lang="hr-HR" altLang="sr-Latn-RS" sz="2000" b="1" dirty="0" smtClean="0">
                <a:solidFill>
                  <a:srgbClr val="008000"/>
                </a:solidFill>
              </a:rPr>
              <a:t>tanuló</a:t>
            </a:r>
            <a:endParaRPr lang="hr-HR" altLang="sr-Latn-RS" sz="2000" b="1" dirty="0">
              <a:solidFill>
                <a:srgbClr val="008000"/>
              </a:solidFill>
            </a:endParaRPr>
          </a:p>
        </p:txBody>
      </p:sp>
      <p:sp>
        <p:nvSpPr>
          <p:cNvPr id="8203" name="Text Box 14"/>
          <p:cNvSpPr txBox="1">
            <a:spLocks noChangeArrowheads="1"/>
          </p:cNvSpPr>
          <p:nvPr/>
        </p:nvSpPr>
        <p:spPr bwMode="auto">
          <a:xfrm>
            <a:off x="6156325" y="1628775"/>
            <a:ext cx="1871663" cy="366713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hr-HR" altLang="sr-Latn-RS" sz="1800" b="1" dirty="0">
                <a:solidFill>
                  <a:srgbClr val="008000"/>
                </a:solidFill>
              </a:rPr>
              <a:t>60 </a:t>
            </a:r>
            <a:r>
              <a:rPr lang="hr-HR" altLang="sr-Latn-RS" sz="1800" b="1" dirty="0" smtClean="0">
                <a:solidFill>
                  <a:srgbClr val="008000"/>
                </a:solidFill>
              </a:rPr>
              <a:t>fiú</a:t>
            </a:r>
            <a:endParaRPr lang="hr-HR" altLang="sr-Latn-RS" sz="1800" b="1" dirty="0">
              <a:solidFill>
                <a:srgbClr val="008000"/>
              </a:solidFill>
            </a:endParaRPr>
          </a:p>
        </p:txBody>
      </p:sp>
      <p:sp>
        <p:nvSpPr>
          <p:cNvPr id="8204" name="Text Box 15"/>
          <p:cNvSpPr txBox="1">
            <a:spLocks noChangeArrowheads="1"/>
          </p:cNvSpPr>
          <p:nvPr/>
        </p:nvSpPr>
        <p:spPr bwMode="auto">
          <a:xfrm>
            <a:off x="7954963" y="1592263"/>
            <a:ext cx="1081087" cy="579437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hr-HR" altLang="sr-Latn-RS" b="1">
                <a:solidFill>
                  <a:srgbClr val="008000"/>
                </a:solidFill>
              </a:rPr>
              <a:t>...</a:t>
            </a:r>
          </a:p>
        </p:txBody>
      </p:sp>
      <p:sp>
        <p:nvSpPr>
          <p:cNvPr id="8205" name="Text Box 16"/>
          <p:cNvSpPr txBox="1">
            <a:spLocks noChangeArrowheads="1"/>
          </p:cNvSpPr>
          <p:nvPr/>
        </p:nvSpPr>
        <p:spPr bwMode="auto">
          <a:xfrm>
            <a:off x="1187450" y="2017713"/>
            <a:ext cx="1871663" cy="366712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hr-HR" altLang="sr-Latn-RS" sz="1800" b="1" dirty="0">
                <a:solidFill>
                  <a:srgbClr val="008000"/>
                </a:solidFill>
              </a:rPr>
              <a:t>40 </a:t>
            </a:r>
            <a:r>
              <a:rPr lang="hr-HR" altLang="sr-Latn-RS" sz="1800" b="1" dirty="0" smtClean="0">
                <a:solidFill>
                  <a:srgbClr val="008000"/>
                </a:solidFill>
              </a:rPr>
              <a:t>lány</a:t>
            </a:r>
            <a:endParaRPr lang="hr-HR" altLang="sr-Latn-RS" sz="1800" b="1" dirty="0">
              <a:solidFill>
                <a:srgbClr val="008000"/>
              </a:solidFill>
            </a:endParaRPr>
          </a:p>
        </p:txBody>
      </p:sp>
      <p:sp>
        <p:nvSpPr>
          <p:cNvPr id="8206" name="Text Box 17"/>
          <p:cNvSpPr txBox="1">
            <a:spLocks noChangeArrowheads="1"/>
          </p:cNvSpPr>
          <p:nvPr/>
        </p:nvSpPr>
        <p:spPr bwMode="auto">
          <a:xfrm>
            <a:off x="3708400" y="2017713"/>
            <a:ext cx="1871663" cy="366712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hr-HR" altLang="sr-Latn-RS" sz="1800" b="1" dirty="0">
                <a:solidFill>
                  <a:srgbClr val="008000"/>
                </a:solidFill>
              </a:rPr>
              <a:t>40 </a:t>
            </a:r>
            <a:r>
              <a:rPr lang="hr-HR" altLang="sr-Latn-RS" sz="1800" b="1" dirty="0" smtClean="0">
                <a:solidFill>
                  <a:srgbClr val="008000"/>
                </a:solidFill>
              </a:rPr>
              <a:t>lány</a:t>
            </a:r>
            <a:endParaRPr lang="hr-HR" altLang="sr-Latn-RS" sz="1800" b="1" dirty="0">
              <a:solidFill>
                <a:srgbClr val="008000"/>
              </a:solidFill>
            </a:endParaRPr>
          </a:p>
        </p:txBody>
      </p:sp>
      <p:sp>
        <p:nvSpPr>
          <p:cNvPr id="8207" name="Text Box 18"/>
          <p:cNvSpPr txBox="1">
            <a:spLocks noChangeArrowheads="1"/>
          </p:cNvSpPr>
          <p:nvPr/>
        </p:nvSpPr>
        <p:spPr bwMode="auto">
          <a:xfrm>
            <a:off x="6156325" y="2017713"/>
            <a:ext cx="1871663" cy="366712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hr-HR" altLang="sr-Latn-RS" sz="1800" b="1" dirty="0">
                <a:solidFill>
                  <a:srgbClr val="008000"/>
                </a:solidFill>
              </a:rPr>
              <a:t>40 </a:t>
            </a:r>
            <a:r>
              <a:rPr lang="hr-HR" altLang="sr-Latn-RS" sz="1800" b="1" dirty="0" smtClean="0">
                <a:solidFill>
                  <a:srgbClr val="008000"/>
                </a:solidFill>
              </a:rPr>
              <a:t>lány</a:t>
            </a:r>
            <a:endParaRPr lang="hr-HR" altLang="sr-Latn-RS" sz="1800" b="1" dirty="0">
              <a:solidFill>
                <a:srgbClr val="008000"/>
              </a:solidFill>
            </a:endParaRPr>
          </a:p>
        </p:txBody>
      </p:sp>
      <p:sp>
        <p:nvSpPr>
          <p:cNvPr id="31779" name="Line 35"/>
          <p:cNvSpPr>
            <a:spLocks noChangeShapeType="1"/>
          </p:cNvSpPr>
          <p:nvPr/>
        </p:nvSpPr>
        <p:spPr bwMode="auto">
          <a:xfrm>
            <a:off x="971550" y="3681413"/>
            <a:ext cx="7488238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80" name="Line 36"/>
          <p:cNvSpPr>
            <a:spLocks noChangeShapeType="1"/>
          </p:cNvSpPr>
          <p:nvPr/>
        </p:nvSpPr>
        <p:spPr bwMode="auto">
          <a:xfrm flipH="1">
            <a:off x="3851275" y="3249613"/>
            <a:ext cx="1588" cy="226695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81" name="Text Box 37"/>
          <p:cNvSpPr txBox="1">
            <a:spLocks noChangeArrowheads="1"/>
          </p:cNvSpPr>
          <p:nvPr/>
        </p:nvSpPr>
        <p:spPr bwMode="auto">
          <a:xfrm>
            <a:off x="900113" y="3284538"/>
            <a:ext cx="2808287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hr-HR" altLang="sr-Latn-RS" sz="2000" b="1" dirty="0">
                <a:solidFill>
                  <a:srgbClr val="000066"/>
                </a:solidFill>
              </a:rPr>
              <a:t>a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 tanulók száma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sp>
        <p:nvSpPr>
          <p:cNvPr id="31783" name="Text Box 39"/>
          <p:cNvSpPr txBox="1">
            <a:spLocks noChangeArrowheads="1"/>
          </p:cNvSpPr>
          <p:nvPr/>
        </p:nvSpPr>
        <p:spPr bwMode="auto">
          <a:xfrm>
            <a:off x="3563938" y="3284538"/>
            <a:ext cx="2808287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hr-HR" altLang="sr-Latn-RS" sz="2000" b="1" dirty="0" smtClean="0">
                <a:solidFill>
                  <a:srgbClr val="000066"/>
                </a:solidFill>
              </a:rPr>
              <a:t>a fiúk száma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sp>
        <p:nvSpPr>
          <p:cNvPr id="31784" name="Line 40"/>
          <p:cNvSpPr>
            <a:spLocks noChangeShapeType="1"/>
          </p:cNvSpPr>
          <p:nvPr/>
        </p:nvSpPr>
        <p:spPr bwMode="auto">
          <a:xfrm>
            <a:off x="6084888" y="3248025"/>
            <a:ext cx="0" cy="2268538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85" name="Text Box 41"/>
          <p:cNvSpPr txBox="1">
            <a:spLocks noChangeArrowheads="1"/>
          </p:cNvSpPr>
          <p:nvPr/>
        </p:nvSpPr>
        <p:spPr bwMode="auto">
          <a:xfrm>
            <a:off x="5940425" y="3284538"/>
            <a:ext cx="2808288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hr-HR" altLang="sr-Latn-RS" sz="2000" b="1" dirty="0">
                <a:solidFill>
                  <a:srgbClr val="000066"/>
                </a:solidFill>
              </a:rPr>
              <a:t>a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 lányok száma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sp>
        <p:nvSpPr>
          <p:cNvPr id="31786" name="Text Box 42"/>
          <p:cNvSpPr txBox="1">
            <a:spLocks noChangeArrowheads="1"/>
          </p:cNvSpPr>
          <p:nvPr/>
        </p:nvSpPr>
        <p:spPr bwMode="auto">
          <a:xfrm>
            <a:off x="1979613" y="3681413"/>
            <a:ext cx="935037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hr-HR" altLang="sr-Latn-RS" sz="2000" b="1">
                <a:solidFill>
                  <a:srgbClr val="000066"/>
                </a:solidFill>
              </a:rPr>
              <a:t>100</a:t>
            </a:r>
          </a:p>
        </p:txBody>
      </p:sp>
      <p:sp>
        <p:nvSpPr>
          <p:cNvPr id="31787" name="Text Box 43"/>
          <p:cNvSpPr txBox="1">
            <a:spLocks noChangeArrowheads="1"/>
          </p:cNvSpPr>
          <p:nvPr/>
        </p:nvSpPr>
        <p:spPr bwMode="auto">
          <a:xfrm>
            <a:off x="4645025" y="3681413"/>
            <a:ext cx="935038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hr-HR" altLang="sr-Latn-RS" sz="2000" b="1">
                <a:solidFill>
                  <a:srgbClr val="FF0000"/>
                </a:solidFill>
              </a:rPr>
              <a:t>60</a:t>
            </a:r>
          </a:p>
        </p:txBody>
      </p:sp>
      <p:sp>
        <p:nvSpPr>
          <p:cNvPr id="31788" name="Text Box 44"/>
          <p:cNvSpPr txBox="1">
            <a:spLocks noChangeArrowheads="1"/>
          </p:cNvSpPr>
          <p:nvPr/>
        </p:nvSpPr>
        <p:spPr bwMode="auto">
          <a:xfrm>
            <a:off x="7092950" y="3681413"/>
            <a:ext cx="935038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hr-HR" altLang="sr-Latn-RS" sz="2000" b="1">
                <a:solidFill>
                  <a:srgbClr val="FF0000"/>
                </a:solidFill>
              </a:rPr>
              <a:t>40</a:t>
            </a:r>
          </a:p>
        </p:txBody>
      </p:sp>
      <p:sp>
        <p:nvSpPr>
          <p:cNvPr id="31789" name="Line 45"/>
          <p:cNvSpPr>
            <a:spLocks noChangeShapeType="1"/>
          </p:cNvSpPr>
          <p:nvPr/>
        </p:nvSpPr>
        <p:spPr bwMode="auto">
          <a:xfrm>
            <a:off x="971550" y="4041775"/>
            <a:ext cx="7488238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90" name="Text Box 46"/>
          <p:cNvSpPr txBox="1">
            <a:spLocks noChangeArrowheads="1"/>
          </p:cNvSpPr>
          <p:nvPr/>
        </p:nvSpPr>
        <p:spPr bwMode="auto">
          <a:xfrm>
            <a:off x="1979613" y="4076700"/>
            <a:ext cx="935037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hr-HR" altLang="sr-Latn-RS" sz="2000" b="1">
                <a:solidFill>
                  <a:srgbClr val="000066"/>
                </a:solidFill>
              </a:rPr>
              <a:t>200</a:t>
            </a:r>
          </a:p>
        </p:txBody>
      </p:sp>
      <p:sp>
        <p:nvSpPr>
          <p:cNvPr id="31791" name="Text Box 47"/>
          <p:cNvSpPr txBox="1">
            <a:spLocks noChangeArrowheads="1"/>
          </p:cNvSpPr>
          <p:nvPr/>
        </p:nvSpPr>
        <p:spPr bwMode="auto">
          <a:xfrm>
            <a:off x="4589463" y="4076700"/>
            <a:ext cx="935037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hr-HR" altLang="sr-Latn-RS" sz="2000" b="1">
                <a:solidFill>
                  <a:srgbClr val="FF0000"/>
                </a:solidFill>
              </a:rPr>
              <a:t>120</a:t>
            </a:r>
          </a:p>
        </p:txBody>
      </p:sp>
      <p:sp>
        <p:nvSpPr>
          <p:cNvPr id="31792" name="Text Box 48"/>
          <p:cNvSpPr txBox="1">
            <a:spLocks noChangeArrowheads="1"/>
          </p:cNvSpPr>
          <p:nvPr/>
        </p:nvSpPr>
        <p:spPr bwMode="auto">
          <a:xfrm>
            <a:off x="7092950" y="4076700"/>
            <a:ext cx="935038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hr-HR" altLang="sr-Latn-RS" sz="2000" b="1">
                <a:solidFill>
                  <a:srgbClr val="FF0000"/>
                </a:solidFill>
              </a:rPr>
              <a:t>80</a:t>
            </a:r>
          </a:p>
        </p:txBody>
      </p:sp>
      <p:sp>
        <p:nvSpPr>
          <p:cNvPr id="31793" name="Line 49"/>
          <p:cNvSpPr>
            <a:spLocks noChangeShapeType="1"/>
          </p:cNvSpPr>
          <p:nvPr/>
        </p:nvSpPr>
        <p:spPr bwMode="auto">
          <a:xfrm>
            <a:off x="971550" y="4433888"/>
            <a:ext cx="7488238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94" name="Text Box 50"/>
          <p:cNvSpPr txBox="1">
            <a:spLocks noChangeArrowheads="1"/>
          </p:cNvSpPr>
          <p:nvPr/>
        </p:nvSpPr>
        <p:spPr bwMode="auto">
          <a:xfrm>
            <a:off x="1979613" y="4468813"/>
            <a:ext cx="935037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hr-HR" altLang="sr-Latn-RS" sz="2000" b="1">
                <a:solidFill>
                  <a:srgbClr val="000066"/>
                </a:solidFill>
              </a:rPr>
              <a:t>300</a:t>
            </a:r>
          </a:p>
        </p:txBody>
      </p:sp>
      <p:sp>
        <p:nvSpPr>
          <p:cNvPr id="31795" name="Text Box 51"/>
          <p:cNvSpPr txBox="1">
            <a:spLocks noChangeArrowheads="1"/>
          </p:cNvSpPr>
          <p:nvPr/>
        </p:nvSpPr>
        <p:spPr bwMode="auto">
          <a:xfrm>
            <a:off x="4589463" y="4468813"/>
            <a:ext cx="935037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hr-HR" altLang="sr-Latn-RS" sz="2000" b="1">
                <a:solidFill>
                  <a:srgbClr val="FF0000"/>
                </a:solidFill>
              </a:rPr>
              <a:t>180</a:t>
            </a:r>
          </a:p>
        </p:txBody>
      </p:sp>
      <p:sp>
        <p:nvSpPr>
          <p:cNvPr id="31796" name="Text Box 52"/>
          <p:cNvSpPr txBox="1">
            <a:spLocks noChangeArrowheads="1"/>
          </p:cNvSpPr>
          <p:nvPr/>
        </p:nvSpPr>
        <p:spPr bwMode="auto">
          <a:xfrm>
            <a:off x="7021513" y="4468813"/>
            <a:ext cx="935037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hr-HR" altLang="sr-Latn-RS" sz="2000" b="1">
                <a:solidFill>
                  <a:srgbClr val="FF0000"/>
                </a:solidFill>
              </a:rPr>
              <a:t>120</a:t>
            </a:r>
          </a:p>
        </p:txBody>
      </p:sp>
      <p:sp>
        <p:nvSpPr>
          <p:cNvPr id="31797" name="Line 53"/>
          <p:cNvSpPr>
            <a:spLocks noChangeShapeType="1"/>
          </p:cNvSpPr>
          <p:nvPr/>
        </p:nvSpPr>
        <p:spPr bwMode="auto">
          <a:xfrm>
            <a:off x="971550" y="4833938"/>
            <a:ext cx="7488238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98" name="Text Box 54"/>
          <p:cNvSpPr txBox="1">
            <a:spLocks noChangeArrowheads="1"/>
          </p:cNvSpPr>
          <p:nvPr/>
        </p:nvSpPr>
        <p:spPr bwMode="auto">
          <a:xfrm>
            <a:off x="1979613" y="4852988"/>
            <a:ext cx="935037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hr-HR" altLang="sr-Latn-RS" sz="2000" b="1">
                <a:solidFill>
                  <a:srgbClr val="000066"/>
                </a:solidFill>
              </a:rPr>
              <a:t>500</a:t>
            </a:r>
          </a:p>
        </p:txBody>
      </p:sp>
      <p:sp>
        <p:nvSpPr>
          <p:cNvPr id="31799" name="Text Box 55"/>
          <p:cNvSpPr txBox="1">
            <a:spLocks noChangeArrowheads="1"/>
          </p:cNvSpPr>
          <p:nvPr/>
        </p:nvSpPr>
        <p:spPr bwMode="auto">
          <a:xfrm>
            <a:off x="4589463" y="4852988"/>
            <a:ext cx="935037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hr-HR" altLang="sr-Latn-RS" sz="2000" b="1" dirty="0">
                <a:solidFill>
                  <a:srgbClr val="FF0000"/>
                </a:solidFill>
              </a:rPr>
              <a:t>300</a:t>
            </a:r>
          </a:p>
        </p:txBody>
      </p:sp>
      <p:sp>
        <p:nvSpPr>
          <p:cNvPr id="31800" name="Text Box 56"/>
          <p:cNvSpPr txBox="1">
            <a:spLocks noChangeArrowheads="1"/>
          </p:cNvSpPr>
          <p:nvPr/>
        </p:nvSpPr>
        <p:spPr bwMode="auto">
          <a:xfrm>
            <a:off x="7021513" y="4852988"/>
            <a:ext cx="935037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hr-HR" altLang="sr-Latn-RS" sz="2000" b="1">
                <a:solidFill>
                  <a:srgbClr val="FF0000"/>
                </a:solidFill>
              </a:rPr>
              <a:t>200</a:t>
            </a:r>
          </a:p>
        </p:txBody>
      </p:sp>
      <p:sp>
        <p:nvSpPr>
          <p:cNvPr id="31801" name="Line 57"/>
          <p:cNvSpPr>
            <a:spLocks noChangeShapeType="1"/>
          </p:cNvSpPr>
          <p:nvPr/>
        </p:nvSpPr>
        <p:spPr bwMode="auto">
          <a:xfrm>
            <a:off x="971550" y="5194300"/>
            <a:ext cx="7488238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02" name="Text Box 58"/>
          <p:cNvSpPr txBox="1">
            <a:spLocks noChangeArrowheads="1"/>
          </p:cNvSpPr>
          <p:nvPr/>
        </p:nvSpPr>
        <p:spPr bwMode="auto">
          <a:xfrm>
            <a:off x="2051050" y="5192713"/>
            <a:ext cx="935038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hr-HR" altLang="sr-Latn-RS" sz="2000" b="1">
                <a:solidFill>
                  <a:srgbClr val="000066"/>
                </a:solidFill>
              </a:rPr>
              <a:t>50</a:t>
            </a:r>
          </a:p>
        </p:txBody>
      </p:sp>
      <p:sp>
        <p:nvSpPr>
          <p:cNvPr id="31803" name="Text Box 59"/>
          <p:cNvSpPr txBox="1">
            <a:spLocks noChangeArrowheads="1"/>
          </p:cNvSpPr>
          <p:nvPr/>
        </p:nvSpPr>
        <p:spPr bwMode="auto">
          <a:xfrm>
            <a:off x="4645025" y="5192713"/>
            <a:ext cx="935038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hr-HR" altLang="sr-Latn-RS" sz="2000" b="1">
                <a:solidFill>
                  <a:srgbClr val="FF0000"/>
                </a:solidFill>
              </a:rPr>
              <a:t>30</a:t>
            </a:r>
          </a:p>
        </p:txBody>
      </p:sp>
      <p:sp>
        <p:nvSpPr>
          <p:cNvPr id="31804" name="Text Box 60"/>
          <p:cNvSpPr txBox="1">
            <a:spLocks noChangeArrowheads="1"/>
          </p:cNvSpPr>
          <p:nvPr/>
        </p:nvSpPr>
        <p:spPr bwMode="auto">
          <a:xfrm>
            <a:off x="7134225" y="5192713"/>
            <a:ext cx="935038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hr-HR" altLang="sr-Latn-RS" sz="2000" b="1">
                <a:solidFill>
                  <a:srgbClr val="FF0000"/>
                </a:solidFill>
              </a:rPr>
              <a:t>20</a:t>
            </a:r>
          </a:p>
        </p:txBody>
      </p:sp>
      <p:sp>
        <p:nvSpPr>
          <p:cNvPr id="31806" name="Text Box 62"/>
          <p:cNvSpPr txBox="1">
            <a:spLocks noChangeArrowheads="1"/>
          </p:cNvSpPr>
          <p:nvPr/>
        </p:nvSpPr>
        <p:spPr bwMode="auto">
          <a:xfrm>
            <a:off x="1619672" y="5661248"/>
            <a:ext cx="5976664" cy="40011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65125" indent="-365125"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hr-HR" altLang="sr-Latn-RS" sz="2000" b="1" dirty="0" smtClean="0">
                <a:solidFill>
                  <a:srgbClr val="000066"/>
                </a:solidFill>
              </a:rPr>
              <a:t>Ha a tanulók száma </a:t>
            </a:r>
            <a:r>
              <a:rPr lang="hr-HR" altLang="sr-Latn-RS" sz="2000" b="1" u="sng" dirty="0" smtClean="0">
                <a:solidFill>
                  <a:srgbClr val="000066"/>
                </a:solidFill>
              </a:rPr>
              <a:t>kétszer több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, akkor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sp>
        <p:nvSpPr>
          <p:cNvPr id="31807" name="Text Box 63"/>
          <p:cNvSpPr txBox="1">
            <a:spLocks noChangeArrowheads="1"/>
          </p:cNvSpPr>
          <p:nvPr/>
        </p:nvSpPr>
        <p:spPr bwMode="auto">
          <a:xfrm>
            <a:off x="1619671" y="6021611"/>
            <a:ext cx="5688657" cy="40011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65125" indent="-365125"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hr-HR" altLang="sr-Latn-RS" sz="2000" b="1" dirty="0">
                <a:solidFill>
                  <a:srgbClr val="000066"/>
                </a:solidFill>
              </a:rPr>
              <a:t>a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 fiúk száma is </a:t>
            </a:r>
            <a:r>
              <a:rPr lang="hr-HR" altLang="sr-Latn-RS" sz="2000" b="1" u="sng" dirty="0" smtClean="0">
                <a:solidFill>
                  <a:srgbClr val="000066"/>
                </a:solidFill>
              </a:rPr>
              <a:t>kétszer több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, és </a:t>
            </a:r>
          </a:p>
        </p:txBody>
      </p:sp>
      <p:sp>
        <p:nvSpPr>
          <p:cNvPr id="46" name="Text Box 3"/>
          <p:cNvSpPr txBox="1">
            <a:spLocks noChangeArrowheads="1"/>
          </p:cNvSpPr>
          <p:nvPr/>
        </p:nvSpPr>
        <p:spPr bwMode="auto">
          <a:xfrm>
            <a:off x="539750" y="476250"/>
            <a:ext cx="1728788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hr-HR" altLang="sr-Latn-RS" sz="2000" b="1" u="sng" dirty="0" smtClean="0">
                <a:solidFill>
                  <a:srgbClr val="000066"/>
                </a:solidFill>
              </a:rPr>
              <a:t>Példa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: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sp>
        <p:nvSpPr>
          <p:cNvPr id="47" name="Text Box 13"/>
          <p:cNvSpPr txBox="1">
            <a:spLocks noChangeArrowheads="1"/>
          </p:cNvSpPr>
          <p:nvPr/>
        </p:nvSpPr>
        <p:spPr bwMode="auto">
          <a:xfrm>
            <a:off x="1475656" y="476250"/>
            <a:ext cx="6985000" cy="40011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hr-HR" altLang="sr-Latn-RS" sz="2000" b="1" dirty="0" smtClean="0">
                <a:solidFill>
                  <a:srgbClr val="000066"/>
                </a:solidFill>
              </a:rPr>
              <a:t>Egy iskola tanulóinak 60</a:t>
            </a:r>
            <a:r>
              <a:rPr lang="hr-HR" altLang="sr-Latn-RS" sz="2000" b="1" dirty="0">
                <a:solidFill>
                  <a:srgbClr val="000066"/>
                </a:solidFill>
              </a:rPr>
              <a:t>% 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fiú.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sp>
        <p:nvSpPr>
          <p:cNvPr id="48" name="Oval 6"/>
          <p:cNvSpPr>
            <a:spLocks noChangeArrowheads="1"/>
          </p:cNvSpPr>
          <p:nvPr/>
        </p:nvSpPr>
        <p:spPr bwMode="auto">
          <a:xfrm>
            <a:off x="1979632" y="4071352"/>
            <a:ext cx="720160" cy="365760"/>
          </a:xfrm>
          <a:prstGeom prst="roundRect">
            <a:avLst/>
          </a:prstGeom>
          <a:noFill/>
          <a:ln w="57150">
            <a:solidFill>
              <a:srgbClr val="66FF33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sr-Latn-RS" altLang="sr-Latn-RS"/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619647" y="6396261"/>
            <a:ext cx="5688657" cy="40011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65125" indent="-365125"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hr-HR" altLang="sr-Latn-RS" sz="2000" b="1" dirty="0" smtClean="0">
                <a:solidFill>
                  <a:srgbClr val="000066"/>
                </a:solidFill>
              </a:rPr>
              <a:t>a lányok száma is </a:t>
            </a:r>
            <a:r>
              <a:rPr lang="hr-HR" altLang="sr-Latn-RS" sz="2000" b="1" u="sng" dirty="0" smtClean="0">
                <a:solidFill>
                  <a:srgbClr val="000066"/>
                </a:solidFill>
              </a:rPr>
              <a:t>kétszer több.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sp>
        <p:nvSpPr>
          <p:cNvPr id="50" name="Oval 6"/>
          <p:cNvSpPr>
            <a:spLocks noChangeArrowheads="1"/>
          </p:cNvSpPr>
          <p:nvPr/>
        </p:nvSpPr>
        <p:spPr bwMode="auto">
          <a:xfrm>
            <a:off x="4589463" y="4071352"/>
            <a:ext cx="720160" cy="365760"/>
          </a:xfrm>
          <a:prstGeom prst="roundRect">
            <a:avLst/>
          </a:prstGeom>
          <a:noFill/>
          <a:ln w="57150">
            <a:solidFill>
              <a:srgbClr val="66FF33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sr-Latn-RS" altLang="sr-Latn-RS"/>
          </a:p>
        </p:txBody>
      </p:sp>
      <p:sp>
        <p:nvSpPr>
          <p:cNvPr id="51" name="Oval 6"/>
          <p:cNvSpPr>
            <a:spLocks noChangeArrowheads="1"/>
          </p:cNvSpPr>
          <p:nvPr/>
        </p:nvSpPr>
        <p:spPr bwMode="auto">
          <a:xfrm>
            <a:off x="6984489" y="4071352"/>
            <a:ext cx="720160" cy="365760"/>
          </a:xfrm>
          <a:prstGeom prst="roundRect">
            <a:avLst/>
          </a:prstGeom>
          <a:noFill/>
          <a:ln w="57150">
            <a:solidFill>
              <a:srgbClr val="66FF33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sr-Latn-RS" altLang="sr-Latn-RS"/>
          </a:p>
        </p:txBody>
      </p:sp>
    </p:spTree>
    <p:extLst>
      <p:ext uri="{BB962C8B-B14F-4D97-AF65-F5344CB8AC3E}">
        <p14:creationId xmlns:p14="http://schemas.microsoft.com/office/powerpoint/2010/main" val="1100116572"/>
      </p:ext>
    </p:extLst>
  </p:cSld>
  <p:clrMapOvr>
    <a:masterClrMapping/>
  </p:clrMapOvr>
  <p:transition spd="med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17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7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1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1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17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17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1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17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17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17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17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17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17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17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17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31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17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17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17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17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17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17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31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1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1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17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17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17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17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5" dur="500"/>
                                        <p:tgtEl>
                                          <p:spTgt spid="31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17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17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17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17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18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18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6" dur="500"/>
                                        <p:tgtEl>
                                          <p:spTgt spid="31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18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18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318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18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318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318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0" dur="1000"/>
                                        <p:tgtEl>
                                          <p:spTgt spid="31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5" dur="1000"/>
                                        <p:tgtEl>
                                          <p:spTgt spid="31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/>
      <p:bldP spid="31779" grpId="0" animBg="1"/>
      <p:bldP spid="31780" grpId="0" animBg="1"/>
      <p:bldP spid="31781" grpId="0"/>
      <p:bldP spid="31783" grpId="0"/>
      <p:bldP spid="31784" grpId="0" animBg="1"/>
      <p:bldP spid="31785" grpId="0"/>
      <p:bldP spid="31786" grpId="0"/>
      <p:bldP spid="31787" grpId="0"/>
      <p:bldP spid="31788" grpId="0"/>
      <p:bldP spid="31789" grpId="0" animBg="1"/>
      <p:bldP spid="31790" grpId="0"/>
      <p:bldP spid="31791" grpId="0"/>
      <p:bldP spid="31792" grpId="0"/>
      <p:bldP spid="31793" grpId="0" animBg="1"/>
      <p:bldP spid="31794" grpId="0"/>
      <p:bldP spid="31795" grpId="0"/>
      <p:bldP spid="31796" grpId="0"/>
      <p:bldP spid="31797" grpId="0" animBg="1"/>
      <p:bldP spid="31798" grpId="0"/>
      <p:bldP spid="31799" grpId="0"/>
      <p:bldP spid="31800" grpId="0"/>
      <p:bldP spid="31801" grpId="0" animBg="1"/>
      <p:bldP spid="31802" grpId="0"/>
      <p:bldP spid="31803" grpId="0"/>
      <p:bldP spid="31804" grpId="0"/>
      <p:bldP spid="31806" grpId="0"/>
      <p:bldP spid="31807" grpId="0"/>
      <p:bldP spid="48" grpId="0" animBg="1"/>
      <p:bldP spid="49" grpId="0"/>
      <p:bldP spid="50" grpId="0" animBg="1"/>
      <p:bldP spid="5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36" name="Text Box 44"/>
          <p:cNvSpPr txBox="1">
            <a:spLocks noChangeArrowheads="1"/>
          </p:cNvSpPr>
          <p:nvPr/>
        </p:nvSpPr>
        <p:spPr bwMode="auto">
          <a:xfrm>
            <a:off x="1404491" y="5636954"/>
            <a:ext cx="7920037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5125" indent="-365125"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hr-HR" altLang="sr-Latn-RS" sz="2000" b="1" dirty="0">
                <a:solidFill>
                  <a:srgbClr val="000066"/>
                </a:solidFill>
              </a:rPr>
              <a:t>Ha a tanulók száma </a:t>
            </a:r>
            <a:r>
              <a:rPr lang="hr-HR" altLang="sr-Latn-RS" sz="2000" b="1" u="sng" dirty="0" smtClean="0">
                <a:solidFill>
                  <a:srgbClr val="000066"/>
                </a:solidFill>
              </a:rPr>
              <a:t>háromszor több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, </a:t>
            </a:r>
            <a:r>
              <a:rPr lang="hr-HR" altLang="sr-Latn-RS" sz="2000" b="1" dirty="0">
                <a:solidFill>
                  <a:srgbClr val="000066"/>
                </a:solidFill>
              </a:rPr>
              <a:t>akkor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sp>
        <p:nvSpPr>
          <p:cNvPr id="33837" name="Text Box 45"/>
          <p:cNvSpPr txBox="1">
            <a:spLocks noChangeArrowheads="1"/>
          </p:cNvSpPr>
          <p:nvPr/>
        </p:nvSpPr>
        <p:spPr bwMode="auto">
          <a:xfrm>
            <a:off x="1404491" y="6033482"/>
            <a:ext cx="7920037" cy="40011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5125" indent="-365125"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hr-HR" altLang="sr-Latn-RS" sz="2000" b="1" dirty="0">
                <a:solidFill>
                  <a:srgbClr val="000066"/>
                </a:solidFill>
              </a:rPr>
              <a:t>a fiúk száma is </a:t>
            </a:r>
            <a:r>
              <a:rPr lang="hr-HR" altLang="sr-Latn-RS" sz="2000" b="1" u="sng" dirty="0" smtClean="0">
                <a:solidFill>
                  <a:srgbClr val="000066"/>
                </a:solidFill>
              </a:rPr>
              <a:t>háromszor több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, </a:t>
            </a:r>
            <a:r>
              <a:rPr lang="hr-HR" altLang="sr-Latn-RS" sz="2000" b="1" dirty="0">
                <a:solidFill>
                  <a:srgbClr val="000066"/>
                </a:solidFill>
              </a:rPr>
              <a:t>és </a:t>
            </a:r>
          </a:p>
        </p:txBody>
      </p:sp>
      <p:sp>
        <p:nvSpPr>
          <p:cNvPr id="46" name="Text Box 4"/>
          <p:cNvSpPr txBox="1">
            <a:spLocks noChangeArrowheads="1"/>
          </p:cNvSpPr>
          <p:nvPr/>
        </p:nvSpPr>
        <p:spPr bwMode="auto">
          <a:xfrm>
            <a:off x="539750" y="2889250"/>
            <a:ext cx="7920038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5125" indent="-365125"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hr-HR" altLang="sr-Latn-RS" sz="2000" b="1" dirty="0">
                <a:solidFill>
                  <a:srgbClr val="000066"/>
                </a:solidFill>
              </a:rPr>
              <a:t>e)	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Pótold: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sp>
        <p:nvSpPr>
          <p:cNvPr id="47" name="Oval 6"/>
          <p:cNvSpPr>
            <a:spLocks noChangeArrowheads="1"/>
          </p:cNvSpPr>
          <p:nvPr/>
        </p:nvSpPr>
        <p:spPr bwMode="auto">
          <a:xfrm>
            <a:off x="1042988" y="1449388"/>
            <a:ext cx="2089150" cy="1295400"/>
          </a:xfrm>
          <a:prstGeom prst="ellipse">
            <a:avLst/>
          </a:prstGeom>
          <a:noFill/>
          <a:ln w="28575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  <p:sp>
        <p:nvSpPr>
          <p:cNvPr id="48" name="Text Box 7"/>
          <p:cNvSpPr txBox="1">
            <a:spLocks noChangeArrowheads="1"/>
          </p:cNvSpPr>
          <p:nvPr/>
        </p:nvSpPr>
        <p:spPr bwMode="auto">
          <a:xfrm>
            <a:off x="1187450" y="1052513"/>
            <a:ext cx="1871663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hr-HR" altLang="sr-Latn-RS" sz="2000" b="1" dirty="0">
                <a:solidFill>
                  <a:srgbClr val="008000"/>
                </a:solidFill>
              </a:rPr>
              <a:t>100 </a:t>
            </a:r>
            <a:r>
              <a:rPr lang="hr-HR" altLang="sr-Latn-RS" sz="2000" b="1" dirty="0" smtClean="0">
                <a:solidFill>
                  <a:srgbClr val="008000"/>
                </a:solidFill>
              </a:rPr>
              <a:t>tanuló</a:t>
            </a:r>
            <a:endParaRPr lang="hr-HR" altLang="sr-Latn-RS" sz="2000" b="1" dirty="0">
              <a:solidFill>
                <a:srgbClr val="008000"/>
              </a:solidFill>
            </a:endParaRPr>
          </a:p>
        </p:txBody>
      </p:sp>
      <p:sp>
        <p:nvSpPr>
          <p:cNvPr id="49" name="Text Box 8"/>
          <p:cNvSpPr txBox="1">
            <a:spLocks noChangeArrowheads="1"/>
          </p:cNvSpPr>
          <p:nvPr/>
        </p:nvSpPr>
        <p:spPr bwMode="auto">
          <a:xfrm>
            <a:off x="1187450" y="1628775"/>
            <a:ext cx="1871663" cy="366713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hr-HR" altLang="sr-Latn-RS" sz="1800" b="1" dirty="0">
                <a:solidFill>
                  <a:srgbClr val="008000"/>
                </a:solidFill>
              </a:rPr>
              <a:t>60 </a:t>
            </a:r>
            <a:r>
              <a:rPr lang="hr-HR" altLang="sr-Latn-RS" sz="1800" b="1" dirty="0" smtClean="0">
                <a:solidFill>
                  <a:srgbClr val="008000"/>
                </a:solidFill>
              </a:rPr>
              <a:t>fiú</a:t>
            </a:r>
            <a:endParaRPr lang="hr-HR" altLang="sr-Latn-RS" sz="1800" b="1" dirty="0">
              <a:solidFill>
                <a:srgbClr val="008000"/>
              </a:solidFill>
            </a:endParaRPr>
          </a:p>
        </p:txBody>
      </p:sp>
      <p:sp>
        <p:nvSpPr>
          <p:cNvPr id="50" name="Oval 9"/>
          <p:cNvSpPr>
            <a:spLocks noChangeArrowheads="1"/>
          </p:cNvSpPr>
          <p:nvPr/>
        </p:nvSpPr>
        <p:spPr bwMode="auto">
          <a:xfrm>
            <a:off x="3563938" y="1449388"/>
            <a:ext cx="2089150" cy="1295400"/>
          </a:xfrm>
          <a:prstGeom prst="ellipse">
            <a:avLst/>
          </a:prstGeom>
          <a:noFill/>
          <a:ln w="28575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  <p:sp>
        <p:nvSpPr>
          <p:cNvPr id="51" name="Text Box 10"/>
          <p:cNvSpPr txBox="1">
            <a:spLocks noChangeArrowheads="1"/>
          </p:cNvSpPr>
          <p:nvPr/>
        </p:nvSpPr>
        <p:spPr bwMode="auto">
          <a:xfrm>
            <a:off x="3708400" y="1052513"/>
            <a:ext cx="1871663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hr-HR" altLang="sr-Latn-RS" sz="2000" b="1" dirty="0">
                <a:solidFill>
                  <a:srgbClr val="008000"/>
                </a:solidFill>
              </a:rPr>
              <a:t>100 </a:t>
            </a:r>
            <a:r>
              <a:rPr lang="hr-HR" altLang="sr-Latn-RS" sz="2000" b="1" dirty="0" smtClean="0">
                <a:solidFill>
                  <a:srgbClr val="008000"/>
                </a:solidFill>
              </a:rPr>
              <a:t>tanuló</a:t>
            </a:r>
            <a:endParaRPr lang="hr-HR" altLang="sr-Latn-RS" sz="2000" b="1" dirty="0">
              <a:solidFill>
                <a:srgbClr val="008000"/>
              </a:solidFill>
            </a:endParaRPr>
          </a:p>
        </p:txBody>
      </p:sp>
      <p:sp>
        <p:nvSpPr>
          <p:cNvPr id="52" name="Text Box 11"/>
          <p:cNvSpPr txBox="1">
            <a:spLocks noChangeArrowheads="1"/>
          </p:cNvSpPr>
          <p:nvPr/>
        </p:nvSpPr>
        <p:spPr bwMode="auto">
          <a:xfrm>
            <a:off x="3708400" y="1628775"/>
            <a:ext cx="1871663" cy="366713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hr-HR" altLang="sr-Latn-RS" sz="1800" b="1" dirty="0">
                <a:solidFill>
                  <a:srgbClr val="008000"/>
                </a:solidFill>
              </a:rPr>
              <a:t>60 </a:t>
            </a:r>
            <a:r>
              <a:rPr lang="hr-HR" altLang="sr-Latn-RS" sz="1800" b="1" dirty="0" smtClean="0">
                <a:solidFill>
                  <a:srgbClr val="008000"/>
                </a:solidFill>
              </a:rPr>
              <a:t>fiú</a:t>
            </a:r>
            <a:endParaRPr lang="hr-HR" altLang="sr-Latn-RS" sz="1800" b="1" dirty="0">
              <a:solidFill>
                <a:srgbClr val="008000"/>
              </a:solidFill>
            </a:endParaRPr>
          </a:p>
        </p:txBody>
      </p:sp>
      <p:sp>
        <p:nvSpPr>
          <p:cNvPr id="53" name="Oval 12"/>
          <p:cNvSpPr>
            <a:spLocks noChangeArrowheads="1"/>
          </p:cNvSpPr>
          <p:nvPr/>
        </p:nvSpPr>
        <p:spPr bwMode="auto">
          <a:xfrm>
            <a:off x="6011863" y="1449388"/>
            <a:ext cx="2089150" cy="1295400"/>
          </a:xfrm>
          <a:prstGeom prst="ellipse">
            <a:avLst/>
          </a:prstGeom>
          <a:noFill/>
          <a:ln w="28575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  <p:sp>
        <p:nvSpPr>
          <p:cNvPr id="54" name="Text Box 13"/>
          <p:cNvSpPr txBox="1">
            <a:spLocks noChangeArrowheads="1"/>
          </p:cNvSpPr>
          <p:nvPr/>
        </p:nvSpPr>
        <p:spPr bwMode="auto">
          <a:xfrm>
            <a:off x="6156325" y="1052513"/>
            <a:ext cx="1871663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hr-HR" altLang="sr-Latn-RS" sz="2000" b="1" dirty="0">
                <a:solidFill>
                  <a:srgbClr val="008000"/>
                </a:solidFill>
              </a:rPr>
              <a:t>100 </a:t>
            </a:r>
            <a:r>
              <a:rPr lang="hr-HR" altLang="sr-Latn-RS" sz="2000" b="1" dirty="0" smtClean="0">
                <a:solidFill>
                  <a:srgbClr val="008000"/>
                </a:solidFill>
              </a:rPr>
              <a:t>tanuló</a:t>
            </a:r>
            <a:endParaRPr lang="hr-HR" altLang="sr-Latn-RS" sz="2000" b="1" dirty="0">
              <a:solidFill>
                <a:srgbClr val="008000"/>
              </a:solidFill>
            </a:endParaRPr>
          </a:p>
        </p:txBody>
      </p:sp>
      <p:sp>
        <p:nvSpPr>
          <p:cNvPr id="55" name="Text Box 14"/>
          <p:cNvSpPr txBox="1">
            <a:spLocks noChangeArrowheads="1"/>
          </p:cNvSpPr>
          <p:nvPr/>
        </p:nvSpPr>
        <p:spPr bwMode="auto">
          <a:xfrm>
            <a:off x="6156325" y="1628775"/>
            <a:ext cx="1871663" cy="366713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hr-HR" altLang="sr-Latn-RS" sz="1800" b="1" dirty="0">
                <a:solidFill>
                  <a:srgbClr val="008000"/>
                </a:solidFill>
              </a:rPr>
              <a:t>60 </a:t>
            </a:r>
            <a:r>
              <a:rPr lang="hr-HR" altLang="sr-Latn-RS" sz="1800" b="1" dirty="0" smtClean="0">
                <a:solidFill>
                  <a:srgbClr val="008000"/>
                </a:solidFill>
              </a:rPr>
              <a:t>fiú</a:t>
            </a:r>
            <a:endParaRPr lang="hr-HR" altLang="sr-Latn-RS" sz="1800" b="1" dirty="0">
              <a:solidFill>
                <a:srgbClr val="008000"/>
              </a:solidFill>
            </a:endParaRPr>
          </a:p>
        </p:txBody>
      </p:sp>
      <p:sp>
        <p:nvSpPr>
          <p:cNvPr id="56" name="Text Box 15"/>
          <p:cNvSpPr txBox="1">
            <a:spLocks noChangeArrowheads="1"/>
          </p:cNvSpPr>
          <p:nvPr/>
        </p:nvSpPr>
        <p:spPr bwMode="auto">
          <a:xfrm>
            <a:off x="7954963" y="1592263"/>
            <a:ext cx="1081087" cy="579437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hr-HR" altLang="sr-Latn-RS" b="1">
                <a:solidFill>
                  <a:srgbClr val="008000"/>
                </a:solidFill>
              </a:rPr>
              <a:t>...</a:t>
            </a:r>
          </a:p>
        </p:txBody>
      </p:sp>
      <p:sp>
        <p:nvSpPr>
          <p:cNvPr id="57" name="Text Box 16"/>
          <p:cNvSpPr txBox="1">
            <a:spLocks noChangeArrowheads="1"/>
          </p:cNvSpPr>
          <p:nvPr/>
        </p:nvSpPr>
        <p:spPr bwMode="auto">
          <a:xfrm>
            <a:off x="1187450" y="2017713"/>
            <a:ext cx="1871663" cy="366712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hr-HR" altLang="sr-Latn-RS" sz="1800" b="1" dirty="0">
                <a:solidFill>
                  <a:srgbClr val="008000"/>
                </a:solidFill>
              </a:rPr>
              <a:t>40 </a:t>
            </a:r>
            <a:r>
              <a:rPr lang="hr-HR" altLang="sr-Latn-RS" sz="1800" b="1" dirty="0" smtClean="0">
                <a:solidFill>
                  <a:srgbClr val="008000"/>
                </a:solidFill>
              </a:rPr>
              <a:t>lány</a:t>
            </a:r>
            <a:endParaRPr lang="hr-HR" altLang="sr-Latn-RS" sz="1800" b="1" dirty="0">
              <a:solidFill>
                <a:srgbClr val="008000"/>
              </a:solidFill>
            </a:endParaRPr>
          </a:p>
        </p:txBody>
      </p:sp>
      <p:sp>
        <p:nvSpPr>
          <p:cNvPr id="58" name="Text Box 17"/>
          <p:cNvSpPr txBox="1">
            <a:spLocks noChangeArrowheads="1"/>
          </p:cNvSpPr>
          <p:nvPr/>
        </p:nvSpPr>
        <p:spPr bwMode="auto">
          <a:xfrm>
            <a:off x="3708400" y="2017713"/>
            <a:ext cx="1871663" cy="366712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hr-HR" altLang="sr-Latn-RS" sz="1800" b="1" dirty="0">
                <a:solidFill>
                  <a:srgbClr val="008000"/>
                </a:solidFill>
              </a:rPr>
              <a:t>40 </a:t>
            </a:r>
            <a:r>
              <a:rPr lang="hr-HR" altLang="sr-Latn-RS" sz="1800" b="1" dirty="0" smtClean="0">
                <a:solidFill>
                  <a:srgbClr val="008000"/>
                </a:solidFill>
              </a:rPr>
              <a:t>lány</a:t>
            </a:r>
            <a:endParaRPr lang="hr-HR" altLang="sr-Latn-RS" sz="1800" b="1" dirty="0">
              <a:solidFill>
                <a:srgbClr val="008000"/>
              </a:solidFill>
            </a:endParaRPr>
          </a:p>
        </p:txBody>
      </p:sp>
      <p:sp>
        <p:nvSpPr>
          <p:cNvPr id="59" name="Text Box 18"/>
          <p:cNvSpPr txBox="1">
            <a:spLocks noChangeArrowheads="1"/>
          </p:cNvSpPr>
          <p:nvPr/>
        </p:nvSpPr>
        <p:spPr bwMode="auto">
          <a:xfrm>
            <a:off x="6156325" y="2017713"/>
            <a:ext cx="1871663" cy="366712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hr-HR" altLang="sr-Latn-RS" sz="1800" b="1" dirty="0">
                <a:solidFill>
                  <a:srgbClr val="008000"/>
                </a:solidFill>
              </a:rPr>
              <a:t>40 </a:t>
            </a:r>
            <a:r>
              <a:rPr lang="hr-HR" altLang="sr-Latn-RS" sz="1800" b="1" dirty="0" smtClean="0">
                <a:solidFill>
                  <a:srgbClr val="008000"/>
                </a:solidFill>
              </a:rPr>
              <a:t>lány</a:t>
            </a:r>
            <a:endParaRPr lang="hr-HR" altLang="sr-Latn-RS" sz="1800" b="1" dirty="0">
              <a:solidFill>
                <a:srgbClr val="008000"/>
              </a:solidFill>
            </a:endParaRPr>
          </a:p>
        </p:txBody>
      </p:sp>
      <p:sp>
        <p:nvSpPr>
          <p:cNvPr id="60" name="Line 35"/>
          <p:cNvSpPr>
            <a:spLocks noChangeShapeType="1"/>
          </p:cNvSpPr>
          <p:nvPr/>
        </p:nvSpPr>
        <p:spPr bwMode="auto">
          <a:xfrm>
            <a:off x="971550" y="3681413"/>
            <a:ext cx="7488238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Line 36"/>
          <p:cNvSpPr>
            <a:spLocks noChangeShapeType="1"/>
          </p:cNvSpPr>
          <p:nvPr/>
        </p:nvSpPr>
        <p:spPr bwMode="auto">
          <a:xfrm flipH="1">
            <a:off x="3851275" y="3249613"/>
            <a:ext cx="1588" cy="226695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Text Box 37"/>
          <p:cNvSpPr txBox="1">
            <a:spLocks noChangeArrowheads="1"/>
          </p:cNvSpPr>
          <p:nvPr/>
        </p:nvSpPr>
        <p:spPr bwMode="auto">
          <a:xfrm>
            <a:off x="900113" y="3284538"/>
            <a:ext cx="2808287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hr-HR" altLang="sr-Latn-RS" sz="2000" b="1" dirty="0">
                <a:solidFill>
                  <a:srgbClr val="000066"/>
                </a:solidFill>
              </a:rPr>
              <a:t>a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 tanulók száma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sp>
        <p:nvSpPr>
          <p:cNvPr id="63" name="Text Box 39"/>
          <p:cNvSpPr txBox="1">
            <a:spLocks noChangeArrowheads="1"/>
          </p:cNvSpPr>
          <p:nvPr/>
        </p:nvSpPr>
        <p:spPr bwMode="auto">
          <a:xfrm>
            <a:off x="3563938" y="3284538"/>
            <a:ext cx="2808287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hr-HR" altLang="sr-Latn-RS" sz="2000" b="1" dirty="0" smtClean="0">
                <a:solidFill>
                  <a:srgbClr val="000066"/>
                </a:solidFill>
              </a:rPr>
              <a:t>a fiúk száma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sp>
        <p:nvSpPr>
          <p:cNvPr id="64" name="Line 40"/>
          <p:cNvSpPr>
            <a:spLocks noChangeShapeType="1"/>
          </p:cNvSpPr>
          <p:nvPr/>
        </p:nvSpPr>
        <p:spPr bwMode="auto">
          <a:xfrm>
            <a:off x="6084888" y="3248025"/>
            <a:ext cx="0" cy="2268538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Text Box 41"/>
          <p:cNvSpPr txBox="1">
            <a:spLocks noChangeArrowheads="1"/>
          </p:cNvSpPr>
          <p:nvPr/>
        </p:nvSpPr>
        <p:spPr bwMode="auto">
          <a:xfrm>
            <a:off x="5940425" y="3284538"/>
            <a:ext cx="2808288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hr-HR" altLang="sr-Latn-RS" sz="2000" b="1" dirty="0">
                <a:solidFill>
                  <a:srgbClr val="000066"/>
                </a:solidFill>
              </a:rPr>
              <a:t>a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 lányok száma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sp>
        <p:nvSpPr>
          <p:cNvPr id="66" name="Text Box 42"/>
          <p:cNvSpPr txBox="1">
            <a:spLocks noChangeArrowheads="1"/>
          </p:cNvSpPr>
          <p:nvPr/>
        </p:nvSpPr>
        <p:spPr bwMode="auto">
          <a:xfrm>
            <a:off x="1979613" y="3681413"/>
            <a:ext cx="935037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hr-HR" altLang="sr-Latn-RS" sz="2000" b="1">
                <a:solidFill>
                  <a:srgbClr val="000066"/>
                </a:solidFill>
              </a:rPr>
              <a:t>100</a:t>
            </a:r>
          </a:p>
        </p:txBody>
      </p:sp>
      <p:sp>
        <p:nvSpPr>
          <p:cNvPr id="67" name="Text Box 43"/>
          <p:cNvSpPr txBox="1">
            <a:spLocks noChangeArrowheads="1"/>
          </p:cNvSpPr>
          <p:nvPr/>
        </p:nvSpPr>
        <p:spPr bwMode="auto">
          <a:xfrm>
            <a:off x="4645025" y="3681413"/>
            <a:ext cx="935038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hr-HR" altLang="sr-Latn-RS" sz="2000" b="1">
                <a:solidFill>
                  <a:srgbClr val="FF0000"/>
                </a:solidFill>
              </a:rPr>
              <a:t>60</a:t>
            </a:r>
          </a:p>
        </p:txBody>
      </p:sp>
      <p:sp>
        <p:nvSpPr>
          <p:cNvPr id="68" name="Text Box 44"/>
          <p:cNvSpPr txBox="1">
            <a:spLocks noChangeArrowheads="1"/>
          </p:cNvSpPr>
          <p:nvPr/>
        </p:nvSpPr>
        <p:spPr bwMode="auto">
          <a:xfrm>
            <a:off x="7092950" y="3681413"/>
            <a:ext cx="935038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hr-HR" altLang="sr-Latn-RS" sz="2000" b="1">
                <a:solidFill>
                  <a:srgbClr val="FF0000"/>
                </a:solidFill>
              </a:rPr>
              <a:t>40</a:t>
            </a:r>
          </a:p>
        </p:txBody>
      </p:sp>
      <p:sp>
        <p:nvSpPr>
          <p:cNvPr id="69" name="Line 45"/>
          <p:cNvSpPr>
            <a:spLocks noChangeShapeType="1"/>
          </p:cNvSpPr>
          <p:nvPr/>
        </p:nvSpPr>
        <p:spPr bwMode="auto">
          <a:xfrm>
            <a:off x="971550" y="4041775"/>
            <a:ext cx="7488238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Text Box 46"/>
          <p:cNvSpPr txBox="1">
            <a:spLocks noChangeArrowheads="1"/>
          </p:cNvSpPr>
          <p:nvPr/>
        </p:nvSpPr>
        <p:spPr bwMode="auto">
          <a:xfrm>
            <a:off x="1979613" y="4076700"/>
            <a:ext cx="935037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hr-HR" altLang="sr-Latn-RS" sz="2000" b="1">
                <a:solidFill>
                  <a:srgbClr val="000066"/>
                </a:solidFill>
              </a:rPr>
              <a:t>200</a:t>
            </a:r>
          </a:p>
        </p:txBody>
      </p:sp>
      <p:sp>
        <p:nvSpPr>
          <p:cNvPr id="71" name="Text Box 47"/>
          <p:cNvSpPr txBox="1">
            <a:spLocks noChangeArrowheads="1"/>
          </p:cNvSpPr>
          <p:nvPr/>
        </p:nvSpPr>
        <p:spPr bwMode="auto">
          <a:xfrm>
            <a:off x="4589463" y="4076700"/>
            <a:ext cx="935037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hr-HR" altLang="sr-Latn-RS" sz="2000" b="1">
                <a:solidFill>
                  <a:srgbClr val="FF0000"/>
                </a:solidFill>
              </a:rPr>
              <a:t>120</a:t>
            </a:r>
          </a:p>
        </p:txBody>
      </p:sp>
      <p:sp>
        <p:nvSpPr>
          <p:cNvPr id="72" name="Text Box 48"/>
          <p:cNvSpPr txBox="1">
            <a:spLocks noChangeArrowheads="1"/>
          </p:cNvSpPr>
          <p:nvPr/>
        </p:nvSpPr>
        <p:spPr bwMode="auto">
          <a:xfrm>
            <a:off x="7092950" y="4076700"/>
            <a:ext cx="935038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hr-HR" altLang="sr-Latn-RS" sz="2000" b="1">
                <a:solidFill>
                  <a:srgbClr val="FF0000"/>
                </a:solidFill>
              </a:rPr>
              <a:t>80</a:t>
            </a:r>
          </a:p>
        </p:txBody>
      </p:sp>
      <p:sp>
        <p:nvSpPr>
          <p:cNvPr id="73" name="Line 49"/>
          <p:cNvSpPr>
            <a:spLocks noChangeShapeType="1"/>
          </p:cNvSpPr>
          <p:nvPr/>
        </p:nvSpPr>
        <p:spPr bwMode="auto">
          <a:xfrm>
            <a:off x="971550" y="4433888"/>
            <a:ext cx="7488238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Text Box 50"/>
          <p:cNvSpPr txBox="1">
            <a:spLocks noChangeArrowheads="1"/>
          </p:cNvSpPr>
          <p:nvPr/>
        </p:nvSpPr>
        <p:spPr bwMode="auto">
          <a:xfrm>
            <a:off x="1979613" y="4468813"/>
            <a:ext cx="935037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hr-HR" altLang="sr-Latn-RS" sz="2000" b="1">
                <a:solidFill>
                  <a:srgbClr val="000066"/>
                </a:solidFill>
              </a:rPr>
              <a:t>300</a:t>
            </a:r>
          </a:p>
        </p:txBody>
      </p:sp>
      <p:sp>
        <p:nvSpPr>
          <p:cNvPr id="75" name="Text Box 51"/>
          <p:cNvSpPr txBox="1">
            <a:spLocks noChangeArrowheads="1"/>
          </p:cNvSpPr>
          <p:nvPr/>
        </p:nvSpPr>
        <p:spPr bwMode="auto">
          <a:xfrm>
            <a:off x="4589463" y="4468813"/>
            <a:ext cx="935037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hr-HR" altLang="sr-Latn-RS" sz="2000" b="1">
                <a:solidFill>
                  <a:srgbClr val="FF0000"/>
                </a:solidFill>
              </a:rPr>
              <a:t>180</a:t>
            </a:r>
          </a:p>
        </p:txBody>
      </p:sp>
      <p:sp>
        <p:nvSpPr>
          <p:cNvPr id="76" name="Text Box 52"/>
          <p:cNvSpPr txBox="1">
            <a:spLocks noChangeArrowheads="1"/>
          </p:cNvSpPr>
          <p:nvPr/>
        </p:nvSpPr>
        <p:spPr bwMode="auto">
          <a:xfrm>
            <a:off x="7021513" y="4468813"/>
            <a:ext cx="935037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hr-HR" altLang="sr-Latn-RS" sz="2000" b="1">
                <a:solidFill>
                  <a:srgbClr val="FF0000"/>
                </a:solidFill>
              </a:rPr>
              <a:t>120</a:t>
            </a:r>
          </a:p>
        </p:txBody>
      </p:sp>
      <p:sp>
        <p:nvSpPr>
          <p:cNvPr id="77" name="Line 53"/>
          <p:cNvSpPr>
            <a:spLocks noChangeShapeType="1"/>
          </p:cNvSpPr>
          <p:nvPr/>
        </p:nvSpPr>
        <p:spPr bwMode="auto">
          <a:xfrm>
            <a:off x="971550" y="4833938"/>
            <a:ext cx="7488238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" name="Text Box 54"/>
          <p:cNvSpPr txBox="1">
            <a:spLocks noChangeArrowheads="1"/>
          </p:cNvSpPr>
          <p:nvPr/>
        </p:nvSpPr>
        <p:spPr bwMode="auto">
          <a:xfrm>
            <a:off x="1979613" y="4852988"/>
            <a:ext cx="935037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hr-HR" altLang="sr-Latn-RS" sz="2000" b="1">
                <a:solidFill>
                  <a:srgbClr val="000066"/>
                </a:solidFill>
              </a:rPr>
              <a:t>500</a:t>
            </a:r>
          </a:p>
        </p:txBody>
      </p:sp>
      <p:sp>
        <p:nvSpPr>
          <p:cNvPr id="79" name="Text Box 55"/>
          <p:cNvSpPr txBox="1">
            <a:spLocks noChangeArrowheads="1"/>
          </p:cNvSpPr>
          <p:nvPr/>
        </p:nvSpPr>
        <p:spPr bwMode="auto">
          <a:xfrm>
            <a:off x="4589463" y="4852988"/>
            <a:ext cx="935037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hr-HR" altLang="sr-Latn-RS" sz="2000" b="1">
                <a:solidFill>
                  <a:srgbClr val="FF0000"/>
                </a:solidFill>
              </a:rPr>
              <a:t>300</a:t>
            </a:r>
          </a:p>
        </p:txBody>
      </p:sp>
      <p:sp>
        <p:nvSpPr>
          <p:cNvPr id="80" name="Text Box 56"/>
          <p:cNvSpPr txBox="1">
            <a:spLocks noChangeArrowheads="1"/>
          </p:cNvSpPr>
          <p:nvPr/>
        </p:nvSpPr>
        <p:spPr bwMode="auto">
          <a:xfrm>
            <a:off x="7021513" y="4852988"/>
            <a:ext cx="935037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hr-HR" altLang="sr-Latn-RS" sz="2000" b="1">
                <a:solidFill>
                  <a:srgbClr val="FF0000"/>
                </a:solidFill>
              </a:rPr>
              <a:t>200</a:t>
            </a:r>
          </a:p>
        </p:txBody>
      </p:sp>
      <p:sp>
        <p:nvSpPr>
          <p:cNvPr id="81" name="Line 57"/>
          <p:cNvSpPr>
            <a:spLocks noChangeShapeType="1"/>
          </p:cNvSpPr>
          <p:nvPr/>
        </p:nvSpPr>
        <p:spPr bwMode="auto">
          <a:xfrm>
            <a:off x="971550" y="5194300"/>
            <a:ext cx="7488238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Text Box 58"/>
          <p:cNvSpPr txBox="1">
            <a:spLocks noChangeArrowheads="1"/>
          </p:cNvSpPr>
          <p:nvPr/>
        </p:nvSpPr>
        <p:spPr bwMode="auto">
          <a:xfrm>
            <a:off x="2051050" y="5192713"/>
            <a:ext cx="935038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hr-HR" altLang="sr-Latn-RS" sz="2000" b="1">
                <a:solidFill>
                  <a:srgbClr val="000066"/>
                </a:solidFill>
              </a:rPr>
              <a:t>50</a:t>
            </a:r>
          </a:p>
        </p:txBody>
      </p:sp>
      <p:sp>
        <p:nvSpPr>
          <p:cNvPr id="83" name="Text Box 59"/>
          <p:cNvSpPr txBox="1">
            <a:spLocks noChangeArrowheads="1"/>
          </p:cNvSpPr>
          <p:nvPr/>
        </p:nvSpPr>
        <p:spPr bwMode="auto">
          <a:xfrm>
            <a:off x="4645025" y="5192713"/>
            <a:ext cx="935038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hr-HR" altLang="sr-Latn-RS" sz="2000" b="1">
                <a:solidFill>
                  <a:srgbClr val="FF0000"/>
                </a:solidFill>
              </a:rPr>
              <a:t>30</a:t>
            </a:r>
          </a:p>
        </p:txBody>
      </p:sp>
      <p:sp>
        <p:nvSpPr>
          <p:cNvPr id="84" name="Text Box 60"/>
          <p:cNvSpPr txBox="1">
            <a:spLocks noChangeArrowheads="1"/>
          </p:cNvSpPr>
          <p:nvPr/>
        </p:nvSpPr>
        <p:spPr bwMode="auto">
          <a:xfrm>
            <a:off x="7134225" y="5192713"/>
            <a:ext cx="935038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hr-HR" altLang="sr-Latn-RS" sz="2000" b="1">
                <a:solidFill>
                  <a:srgbClr val="FF0000"/>
                </a:solidFill>
              </a:rPr>
              <a:t>20</a:t>
            </a:r>
          </a:p>
        </p:txBody>
      </p:sp>
      <p:sp>
        <p:nvSpPr>
          <p:cNvPr id="85" name="Text Box 3"/>
          <p:cNvSpPr txBox="1">
            <a:spLocks noChangeArrowheads="1"/>
          </p:cNvSpPr>
          <p:nvPr/>
        </p:nvSpPr>
        <p:spPr bwMode="auto">
          <a:xfrm>
            <a:off x="539750" y="476250"/>
            <a:ext cx="1728788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hr-HR" altLang="sr-Latn-RS" sz="2000" b="1" u="sng" dirty="0" smtClean="0">
                <a:solidFill>
                  <a:srgbClr val="000066"/>
                </a:solidFill>
              </a:rPr>
              <a:t>Példa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: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sp>
        <p:nvSpPr>
          <p:cNvPr id="86" name="Text Box 13"/>
          <p:cNvSpPr txBox="1">
            <a:spLocks noChangeArrowheads="1"/>
          </p:cNvSpPr>
          <p:nvPr/>
        </p:nvSpPr>
        <p:spPr bwMode="auto">
          <a:xfrm>
            <a:off x="1475656" y="476250"/>
            <a:ext cx="6985000" cy="40011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hr-HR" altLang="sr-Latn-RS" sz="2000" b="1" dirty="0" smtClean="0">
                <a:solidFill>
                  <a:srgbClr val="000066"/>
                </a:solidFill>
              </a:rPr>
              <a:t>Egy iskola tanulóinak 60</a:t>
            </a:r>
            <a:r>
              <a:rPr lang="hr-HR" altLang="sr-Latn-RS" sz="2000" b="1" dirty="0">
                <a:solidFill>
                  <a:srgbClr val="000066"/>
                </a:solidFill>
              </a:rPr>
              <a:t>% </a:t>
            </a:r>
            <a:r>
              <a:rPr lang="hr-HR" altLang="sr-Latn-RS" sz="2000" b="1" dirty="0" smtClean="0">
                <a:solidFill>
                  <a:srgbClr val="000066"/>
                </a:solidFill>
              </a:rPr>
              <a:t>fiú.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sp>
        <p:nvSpPr>
          <p:cNvPr id="88" name="Text Box 45"/>
          <p:cNvSpPr txBox="1">
            <a:spLocks noChangeArrowheads="1"/>
          </p:cNvSpPr>
          <p:nvPr/>
        </p:nvSpPr>
        <p:spPr bwMode="auto">
          <a:xfrm>
            <a:off x="1404491" y="6433592"/>
            <a:ext cx="7920037" cy="40011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5125" indent="-365125"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hr-HR" altLang="sr-Latn-RS" sz="2000" b="1" dirty="0" smtClean="0">
                <a:solidFill>
                  <a:srgbClr val="000066"/>
                </a:solidFill>
              </a:rPr>
              <a:t>a </a:t>
            </a:r>
            <a:r>
              <a:rPr lang="hr-HR" altLang="sr-Latn-RS" sz="2000" b="1" dirty="0">
                <a:solidFill>
                  <a:srgbClr val="000066"/>
                </a:solidFill>
              </a:rPr>
              <a:t>lányok száma is </a:t>
            </a:r>
            <a:r>
              <a:rPr lang="hr-HR" altLang="sr-Latn-RS" sz="2000" b="1" u="sng" dirty="0" smtClean="0">
                <a:solidFill>
                  <a:srgbClr val="000066"/>
                </a:solidFill>
              </a:rPr>
              <a:t>háromszor több.</a:t>
            </a:r>
            <a:endParaRPr lang="hr-HR" altLang="sr-Latn-RS" sz="2000" b="1" dirty="0">
              <a:solidFill>
                <a:srgbClr val="000066"/>
              </a:solidFill>
            </a:endParaRPr>
          </a:p>
        </p:txBody>
      </p:sp>
      <p:sp>
        <p:nvSpPr>
          <p:cNvPr id="89" name="Oval 6"/>
          <p:cNvSpPr>
            <a:spLocks noChangeArrowheads="1"/>
          </p:cNvSpPr>
          <p:nvPr/>
        </p:nvSpPr>
        <p:spPr bwMode="auto">
          <a:xfrm>
            <a:off x="1979632" y="4437112"/>
            <a:ext cx="720160" cy="365760"/>
          </a:xfrm>
          <a:prstGeom prst="roundRect">
            <a:avLst/>
          </a:prstGeom>
          <a:noFill/>
          <a:ln w="57150">
            <a:solidFill>
              <a:srgbClr val="66FF33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sr-Latn-RS" altLang="sr-Latn-RS"/>
          </a:p>
        </p:txBody>
      </p:sp>
      <p:sp>
        <p:nvSpPr>
          <p:cNvPr id="90" name="Oval 6"/>
          <p:cNvSpPr>
            <a:spLocks noChangeArrowheads="1"/>
          </p:cNvSpPr>
          <p:nvPr/>
        </p:nvSpPr>
        <p:spPr bwMode="auto">
          <a:xfrm>
            <a:off x="4589463" y="4437112"/>
            <a:ext cx="720160" cy="365760"/>
          </a:xfrm>
          <a:prstGeom prst="roundRect">
            <a:avLst/>
          </a:prstGeom>
          <a:noFill/>
          <a:ln w="57150">
            <a:solidFill>
              <a:srgbClr val="66FF33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sr-Latn-RS" altLang="sr-Latn-RS"/>
          </a:p>
        </p:txBody>
      </p:sp>
      <p:sp>
        <p:nvSpPr>
          <p:cNvPr id="91" name="Oval 6"/>
          <p:cNvSpPr>
            <a:spLocks noChangeArrowheads="1"/>
          </p:cNvSpPr>
          <p:nvPr/>
        </p:nvSpPr>
        <p:spPr bwMode="auto">
          <a:xfrm>
            <a:off x="6984489" y="4437112"/>
            <a:ext cx="720160" cy="365760"/>
          </a:xfrm>
          <a:prstGeom prst="roundRect">
            <a:avLst/>
          </a:prstGeom>
          <a:noFill/>
          <a:ln w="57150">
            <a:solidFill>
              <a:srgbClr val="66FF33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sr-Latn-RS" altLang="sr-Latn-RS"/>
          </a:p>
        </p:txBody>
      </p:sp>
    </p:spTree>
    <p:extLst>
      <p:ext uri="{BB962C8B-B14F-4D97-AF65-F5344CB8AC3E}">
        <p14:creationId xmlns:p14="http://schemas.microsoft.com/office/powerpoint/2010/main" val="9243498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33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33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36" grpId="0"/>
      <p:bldP spid="33837" grpId="0"/>
      <p:bldP spid="88" grpId="0"/>
      <p:bldP spid="89" grpId="0" animBg="1"/>
      <p:bldP spid="90" grpId="0" animBg="1"/>
      <p:bldP spid="9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1351</TotalTime>
  <Words>941</Words>
  <Application>Microsoft Office PowerPoint</Application>
  <PresentationFormat>On-screen Show (4:3)</PresentationFormat>
  <Paragraphs>336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A százalék fogalma</vt:lpstr>
      <vt:lpstr>PowerPoint Presentation</vt:lpstr>
      <vt:lpstr>PowerPoint Presentation</vt:lpstr>
      <vt:lpstr>A százalék mint a 100 része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Postoci</dc:title>
  <dc:creator>Slavko</dc:creator>
  <cp:lastModifiedBy>Iren</cp:lastModifiedBy>
  <cp:revision>147</cp:revision>
  <dcterms:created xsi:type="dcterms:W3CDTF">2008-11-09T19:24:45Z</dcterms:created>
  <dcterms:modified xsi:type="dcterms:W3CDTF">2020-04-27T18:26:57Z</dcterms:modified>
</cp:coreProperties>
</file>