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04" r:id="rId2"/>
    <p:sldId id="305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293" r:id="rId15"/>
    <p:sldId id="294" r:id="rId16"/>
    <p:sldId id="320" r:id="rId17"/>
    <p:sldId id="296" r:id="rId18"/>
    <p:sldId id="297" r:id="rId19"/>
    <p:sldId id="298" r:id="rId20"/>
    <p:sldId id="299" r:id="rId21"/>
    <p:sldId id="323" r:id="rId22"/>
    <p:sldId id="306" r:id="rId2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0066"/>
    <a:srgbClr val="0000FF"/>
    <a:srgbClr val="000066"/>
    <a:srgbClr val="FFFFCC"/>
    <a:srgbClr val="660033"/>
    <a:srgbClr val="CC3300"/>
    <a:srgbClr val="003366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E590C-8B03-4819-9E13-252B44E08397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031B8-26E3-4291-A40B-EC07ACB4F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8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9B2D4-99D9-4BB7-9E87-0C2A872C3C1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4635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1456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6266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1688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6018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023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8691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5790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127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764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0147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6F6E69-AAE2-46A6-B226-622F087F1A47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0802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over dir="l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onija-horvatek.from.h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1981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b="1" dirty="0" smtClean="0"/>
              <a:t>A százalék fogalma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132856"/>
            <a:ext cx="91440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2. </a:t>
            </a:r>
            <a:r>
              <a:rPr lang="hr-HR" altLang="sr-Latn-RS" dirty="0" smtClean="0"/>
              <a:t>rész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3501008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5800" y="3501008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hr-HR" altLang="sr-Latn-RS" sz="6000" b="1" dirty="0">
                <a:solidFill>
                  <a:srgbClr val="000066"/>
                </a:solidFill>
              </a:rPr>
              <a:t>Uvod u postotke</a:t>
            </a:r>
            <a:endParaRPr kumimoji="0" lang="hr-HR" altLang="sr-Latn-RS" sz="60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1371600" y="5326533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hr-HR" altLang="sr-Latn-RS" sz="3200" b="1" dirty="0">
                <a:solidFill>
                  <a:srgbClr val="000066"/>
                </a:solidFill>
              </a:rPr>
              <a:t>~ </a:t>
            </a:r>
            <a:r>
              <a:rPr lang="hr-HR" altLang="sr-Latn-RS" sz="3200" b="1" dirty="0" smtClean="0">
                <a:solidFill>
                  <a:srgbClr val="000066"/>
                </a:solidFill>
              </a:rPr>
              <a:t>2. </a:t>
            </a:r>
            <a:r>
              <a:rPr lang="hr-HR" altLang="sr-Latn-RS" sz="3200" b="1" dirty="0">
                <a:solidFill>
                  <a:srgbClr val="000066"/>
                </a:solidFill>
              </a:rPr>
              <a:t>dio ~</a:t>
            </a:r>
            <a:endParaRPr kumimoji="0" lang="hr-HR" altLang="sr-Latn-R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44717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 build="p"/>
      <p:bldP spid="6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1442321" y="5553075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Ha a tanulók száma </a:t>
            </a:r>
            <a:r>
              <a:rPr lang="hr-HR" altLang="sr-Latn-RS" sz="2000" b="1" u="sng" dirty="0">
                <a:solidFill>
                  <a:srgbClr val="000066"/>
                </a:solidFill>
              </a:rPr>
              <a:t>kétszer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kevesebb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, </a:t>
            </a:r>
            <a:r>
              <a:rPr lang="hr-HR" altLang="sr-Latn-RS" sz="2000" b="1" dirty="0">
                <a:solidFill>
                  <a:srgbClr val="000066"/>
                </a:solidFill>
              </a:rPr>
              <a:t>akkor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1475656" y="5893859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a fiúk száma is </a:t>
            </a:r>
            <a:r>
              <a:rPr lang="hr-HR" altLang="sr-Latn-RS" sz="2000" b="1" u="sng" dirty="0">
                <a:solidFill>
                  <a:srgbClr val="000066"/>
                </a:solidFill>
              </a:rPr>
              <a:t>kétszer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kevesebb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, </a:t>
            </a:r>
            <a:r>
              <a:rPr lang="hr-HR" altLang="sr-Latn-RS" sz="2000" b="1" dirty="0">
                <a:solidFill>
                  <a:srgbClr val="000066"/>
                </a:solidFill>
              </a:rPr>
              <a:t>és 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539750" y="28892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e)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Pótold: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104298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18745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118745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356393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0840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70840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3" name="Oval 12"/>
          <p:cNvSpPr>
            <a:spLocks noChangeArrowheads="1"/>
          </p:cNvSpPr>
          <p:nvPr/>
        </p:nvSpPr>
        <p:spPr bwMode="auto">
          <a:xfrm>
            <a:off x="6011863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6156325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6156325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954963" y="1592263"/>
            <a:ext cx="1081087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b="1">
                <a:solidFill>
                  <a:srgbClr val="008000"/>
                </a:solidFill>
              </a:rPr>
              <a:t>...</a:t>
            </a: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118745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370840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6156325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60" name="Line 35"/>
          <p:cNvSpPr>
            <a:spLocks noChangeShapeType="1"/>
          </p:cNvSpPr>
          <p:nvPr/>
        </p:nvSpPr>
        <p:spPr bwMode="auto">
          <a:xfrm>
            <a:off x="971550" y="3681413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 flipH="1">
            <a:off x="3851275" y="3249613"/>
            <a:ext cx="1588" cy="22669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900113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tanulók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3" name="Text Box 39"/>
          <p:cNvSpPr txBox="1">
            <a:spLocks noChangeArrowheads="1"/>
          </p:cNvSpPr>
          <p:nvPr/>
        </p:nvSpPr>
        <p:spPr bwMode="auto">
          <a:xfrm>
            <a:off x="3563938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000066"/>
                </a:solidFill>
              </a:rPr>
              <a:t>a fiúk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4" name="Line 40"/>
          <p:cNvSpPr>
            <a:spLocks noChangeShapeType="1"/>
          </p:cNvSpPr>
          <p:nvPr/>
        </p:nvSpPr>
        <p:spPr bwMode="auto">
          <a:xfrm>
            <a:off x="6084888" y="3248025"/>
            <a:ext cx="0" cy="22685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41"/>
          <p:cNvSpPr txBox="1">
            <a:spLocks noChangeArrowheads="1"/>
          </p:cNvSpPr>
          <p:nvPr/>
        </p:nvSpPr>
        <p:spPr bwMode="auto">
          <a:xfrm>
            <a:off x="5940425" y="3284538"/>
            <a:ext cx="28082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lányok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6" name="Text Box 42"/>
          <p:cNvSpPr txBox="1">
            <a:spLocks noChangeArrowheads="1"/>
          </p:cNvSpPr>
          <p:nvPr/>
        </p:nvSpPr>
        <p:spPr bwMode="auto">
          <a:xfrm>
            <a:off x="1979613" y="36814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7" name="Text Box 43"/>
          <p:cNvSpPr txBox="1">
            <a:spLocks noChangeArrowheads="1"/>
          </p:cNvSpPr>
          <p:nvPr/>
        </p:nvSpPr>
        <p:spPr bwMode="auto">
          <a:xfrm>
            <a:off x="4645025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68" name="Text Box 44"/>
          <p:cNvSpPr txBox="1">
            <a:spLocks noChangeArrowheads="1"/>
          </p:cNvSpPr>
          <p:nvPr/>
        </p:nvSpPr>
        <p:spPr bwMode="auto">
          <a:xfrm>
            <a:off x="7092950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9" name="Line 45"/>
          <p:cNvSpPr>
            <a:spLocks noChangeShapeType="1"/>
          </p:cNvSpPr>
          <p:nvPr/>
        </p:nvSpPr>
        <p:spPr bwMode="auto">
          <a:xfrm>
            <a:off x="971550" y="4041775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46"/>
          <p:cNvSpPr txBox="1">
            <a:spLocks noChangeArrowheads="1"/>
          </p:cNvSpPr>
          <p:nvPr/>
        </p:nvSpPr>
        <p:spPr bwMode="auto">
          <a:xfrm>
            <a:off x="197961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458946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72" name="Text Box 48"/>
          <p:cNvSpPr txBox="1">
            <a:spLocks noChangeArrowheads="1"/>
          </p:cNvSpPr>
          <p:nvPr/>
        </p:nvSpPr>
        <p:spPr bwMode="auto">
          <a:xfrm>
            <a:off x="7092950" y="4076700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73" name="Line 49"/>
          <p:cNvSpPr>
            <a:spLocks noChangeShapeType="1"/>
          </p:cNvSpPr>
          <p:nvPr/>
        </p:nvSpPr>
        <p:spPr bwMode="auto">
          <a:xfrm>
            <a:off x="971550" y="443388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Text Box 50"/>
          <p:cNvSpPr txBox="1">
            <a:spLocks noChangeArrowheads="1"/>
          </p:cNvSpPr>
          <p:nvPr/>
        </p:nvSpPr>
        <p:spPr bwMode="auto">
          <a:xfrm>
            <a:off x="19796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300</a:t>
            </a:r>
          </a:p>
        </p:txBody>
      </p:sp>
      <p:sp>
        <p:nvSpPr>
          <p:cNvPr id="75" name="Text Box 51"/>
          <p:cNvSpPr txBox="1">
            <a:spLocks noChangeArrowheads="1"/>
          </p:cNvSpPr>
          <p:nvPr/>
        </p:nvSpPr>
        <p:spPr bwMode="auto">
          <a:xfrm>
            <a:off x="458946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76" name="Text Box 52"/>
          <p:cNvSpPr txBox="1">
            <a:spLocks noChangeArrowheads="1"/>
          </p:cNvSpPr>
          <p:nvPr/>
        </p:nvSpPr>
        <p:spPr bwMode="auto">
          <a:xfrm>
            <a:off x="70215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77" name="Line 53"/>
          <p:cNvSpPr>
            <a:spLocks noChangeShapeType="1"/>
          </p:cNvSpPr>
          <p:nvPr/>
        </p:nvSpPr>
        <p:spPr bwMode="auto">
          <a:xfrm>
            <a:off x="971550" y="483393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Text Box 54"/>
          <p:cNvSpPr txBox="1">
            <a:spLocks noChangeArrowheads="1"/>
          </p:cNvSpPr>
          <p:nvPr/>
        </p:nvSpPr>
        <p:spPr bwMode="auto">
          <a:xfrm>
            <a:off x="19796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500</a:t>
            </a:r>
          </a:p>
        </p:txBody>
      </p:sp>
      <p:sp>
        <p:nvSpPr>
          <p:cNvPr id="79" name="Text Box 55"/>
          <p:cNvSpPr txBox="1">
            <a:spLocks noChangeArrowheads="1"/>
          </p:cNvSpPr>
          <p:nvPr/>
        </p:nvSpPr>
        <p:spPr bwMode="auto">
          <a:xfrm>
            <a:off x="458946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80" name="Text Box 56"/>
          <p:cNvSpPr txBox="1">
            <a:spLocks noChangeArrowheads="1"/>
          </p:cNvSpPr>
          <p:nvPr/>
        </p:nvSpPr>
        <p:spPr bwMode="auto">
          <a:xfrm>
            <a:off x="70215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81" name="Line 57"/>
          <p:cNvSpPr>
            <a:spLocks noChangeShapeType="1"/>
          </p:cNvSpPr>
          <p:nvPr/>
        </p:nvSpPr>
        <p:spPr bwMode="auto">
          <a:xfrm>
            <a:off x="971550" y="5194300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2051050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83" name="Text Box 59"/>
          <p:cNvSpPr txBox="1">
            <a:spLocks noChangeArrowheads="1"/>
          </p:cNvSpPr>
          <p:nvPr/>
        </p:nvSpPr>
        <p:spPr bwMode="auto">
          <a:xfrm>
            <a:off x="46450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84" name="Text Box 60"/>
          <p:cNvSpPr txBox="1">
            <a:spLocks noChangeArrowheads="1"/>
          </p:cNvSpPr>
          <p:nvPr/>
        </p:nvSpPr>
        <p:spPr bwMode="auto">
          <a:xfrm>
            <a:off x="71342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6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8" name="Text Box 45"/>
          <p:cNvSpPr txBox="1">
            <a:spLocks noChangeArrowheads="1"/>
          </p:cNvSpPr>
          <p:nvPr/>
        </p:nvSpPr>
        <p:spPr bwMode="auto">
          <a:xfrm>
            <a:off x="1476399" y="6279455"/>
            <a:ext cx="5903913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dirty="0">
                <a:solidFill>
                  <a:srgbClr val="000066"/>
                </a:solidFill>
              </a:rPr>
              <a:t>lányok száma is </a:t>
            </a:r>
            <a:r>
              <a:rPr lang="hr-HR" altLang="sr-Latn-RS" sz="2000" b="1" u="sng" dirty="0">
                <a:solidFill>
                  <a:srgbClr val="000066"/>
                </a:solidFill>
              </a:rPr>
              <a:t>kétszer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kevesebb.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9" name="Oval 6"/>
          <p:cNvSpPr>
            <a:spLocks noChangeArrowheads="1"/>
          </p:cNvSpPr>
          <p:nvPr/>
        </p:nvSpPr>
        <p:spPr bwMode="auto">
          <a:xfrm>
            <a:off x="1979632" y="5223480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90" name="Oval 6"/>
          <p:cNvSpPr>
            <a:spLocks noChangeArrowheads="1"/>
          </p:cNvSpPr>
          <p:nvPr/>
        </p:nvSpPr>
        <p:spPr bwMode="auto">
          <a:xfrm>
            <a:off x="4589463" y="5223480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91" name="Oval 6"/>
          <p:cNvSpPr>
            <a:spLocks noChangeArrowheads="1"/>
          </p:cNvSpPr>
          <p:nvPr/>
        </p:nvSpPr>
        <p:spPr bwMode="auto">
          <a:xfrm>
            <a:off x="6984489" y="5223480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214487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60" grpId="0"/>
      <p:bldP spid="34861" grpId="0"/>
      <p:bldP spid="88" grpId="0"/>
      <p:bldP spid="89" grpId="0" animBg="1"/>
      <p:bldP spid="90" grpId="0" animBg="1"/>
      <p:bldP spid="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539750" y="5553075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Következtetés: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684213" y="5959475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   A tanulók száma, valamint a fiúk száma és a lányok száma ________ mennyiségek. 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1187624" y="6237312"/>
            <a:ext cx="21605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arányos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539750" y="28892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e)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Pótold: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104298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18745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118745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356393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0840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70840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3" name="Oval 12"/>
          <p:cNvSpPr>
            <a:spLocks noChangeArrowheads="1"/>
          </p:cNvSpPr>
          <p:nvPr/>
        </p:nvSpPr>
        <p:spPr bwMode="auto">
          <a:xfrm>
            <a:off x="6011863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6156325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6156325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954963" y="1592263"/>
            <a:ext cx="1081087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b="1">
                <a:solidFill>
                  <a:srgbClr val="008000"/>
                </a:solidFill>
              </a:rPr>
              <a:t>...</a:t>
            </a: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118745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370840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6156325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60" name="Line 35"/>
          <p:cNvSpPr>
            <a:spLocks noChangeShapeType="1"/>
          </p:cNvSpPr>
          <p:nvPr/>
        </p:nvSpPr>
        <p:spPr bwMode="auto">
          <a:xfrm>
            <a:off x="971550" y="3681413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 flipH="1">
            <a:off x="3851275" y="3249613"/>
            <a:ext cx="1588" cy="22669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900113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tanulók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3" name="Text Box 39"/>
          <p:cNvSpPr txBox="1">
            <a:spLocks noChangeArrowheads="1"/>
          </p:cNvSpPr>
          <p:nvPr/>
        </p:nvSpPr>
        <p:spPr bwMode="auto">
          <a:xfrm>
            <a:off x="3563938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000066"/>
                </a:solidFill>
              </a:rPr>
              <a:t>a fiúk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4" name="Line 40"/>
          <p:cNvSpPr>
            <a:spLocks noChangeShapeType="1"/>
          </p:cNvSpPr>
          <p:nvPr/>
        </p:nvSpPr>
        <p:spPr bwMode="auto">
          <a:xfrm>
            <a:off x="6084888" y="3248025"/>
            <a:ext cx="0" cy="22685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41"/>
          <p:cNvSpPr txBox="1">
            <a:spLocks noChangeArrowheads="1"/>
          </p:cNvSpPr>
          <p:nvPr/>
        </p:nvSpPr>
        <p:spPr bwMode="auto">
          <a:xfrm>
            <a:off x="5940425" y="3284538"/>
            <a:ext cx="28082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lányok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6" name="Text Box 42"/>
          <p:cNvSpPr txBox="1">
            <a:spLocks noChangeArrowheads="1"/>
          </p:cNvSpPr>
          <p:nvPr/>
        </p:nvSpPr>
        <p:spPr bwMode="auto">
          <a:xfrm>
            <a:off x="1979613" y="36814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7" name="Text Box 43"/>
          <p:cNvSpPr txBox="1">
            <a:spLocks noChangeArrowheads="1"/>
          </p:cNvSpPr>
          <p:nvPr/>
        </p:nvSpPr>
        <p:spPr bwMode="auto">
          <a:xfrm>
            <a:off x="4645025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68" name="Text Box 44"/>
          <p:cNvSpPr txBox="1">
            <a:spLocks noChangeArrowheads="1"/>
          </p:cNvSpPr>
          <p:nvPr/>
        </p:nvSpPr>
        <p:spPr bwMode="auto">
          <a:xfrm>
            <a:off x="7092950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9" name="Line 45"/>
          <p:cNvSpPr>
            <a:spLocks noChangeShapeType="1"/>
          </p:cNvSpPr>
          <p:nvPr/>
        </p:nvSpPr>
        <p:spPr bwMode="auto">
          <a:xfrm>
            <a:off x="971550" y="4041775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46"/>
          <p:cNvSpPr txBox="1">
            <a:spLocks noChangeArrowheads="1"/>
          </p:cNvSpPr>
          <p:nvPr/>
        </p:nvSpPr>
        <p:spPr bwMode="auto">
          <a:xfrm>
            <a:off x="197961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458946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72" name="Text Box 48"/>
          <p:cNvSpPr txBox="1">
            <a:spLocks noChangeArrowheads="1"/>
          </p:cNvSpPr>
          <p:nvPr/>
        </p:nvSpPr>
        <p:spPr bwMode="auto">
          <a:xfrm>
            <a:off x="7092950" y="4076700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73" name="Line 49"/>
          <p:cNvSpPr>
            <a:spLocks noChangeShapeType="1"/>
          </p:cNvSpPr>
          <p:nvPr/>
        </p:nvSpPr>
        <p:spPr bwMode="auto">
          <a:xfrm>
            <a:off x="971550" y="443388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Text Box 50"/>
          <p:cNvSpPr txBox="1">
            <a:spLocks noChangeArrowheads="1"/>
          </p:cNvSpPr>
          <p:nvPr/>
        </p:nvSpPr>
        <p:spPr bwMode="auto">
          <a:xfrm>
            <a:off x="19796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300</a:t>
            </a:r>
          </a:p>
        </p:txBody>
      </p:sp>
      <p:sp>
        <p:nvSpPr>
          <p:cNvPr id="75" name="Text Box 51"/>
          <p:cNvSpPr txBox="1">
            <a:spLocks noChangeArrowheads="1"/>
          </p:cNvSpPr>
          <p:nvPr/>
        </p:nvSpPr>
        <p:spPr bwMode="auto">
          <a:xfrm>
            <a:off x="458946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76" name="Text Box 52"/>
          <p:cNvSpPr txBox="1">
            <a:spLocks noChangeArrowheads="1"/>
          </p:cNvSpPr>
          <p:nvPr/>
        </p:nvSpPr>
        <p:spPr bwMode="auto">
          <a:xfrm>
            <a:off x="70215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77" name="Line 53"/>
          <p:cNvSpPr>
            <a:spLocks noChangeShapeType="1"/>
          </p:cNvSpPr>
          <p:nvPr/>
        </p:nvSpPr>
        <p:spPr bwMode="auto">
          <a:xfrm>
            <a:off x="971550" y="483393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Text Box 54"/>
          <p:cNvSpPr txBox="1">
            <a:spLocks noChangeArrowheads="1"/>
          </p:cNvSpPr>
          <p:nvPr/>
        </p:nvSpPr>
        <p:spPr bwMode="auto">
          <a:xfrm>
            <a:off x="19796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500</a:t>
            </a:r>
          </a:p>
        </p:txBody>
      </p:sp>
      <p:sp>
        <p:nvSpPr>
          <p:cNvPr id="79" name="Text Box 55"/>
          <p:cNvSpPr txBox="1">
            <a:spLocks noChangeArrowheads="1"/>
          </p:cNvSpPr>
          <p:nvPr/>
        </p:nvSpPr>
        <p:spPr bwMode="auto">
          <a:xfrm>
            <a:off x="458946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80" name="Text Box 56"/>
          <p:cNvSpPr txBox="1">
            <a:spLocks noChangeArrowheads="1"/>
          </p:cNvSpPr>
          <p:nvPr/>
        </p:nvSpPr>
        <p:spPr bwMode="auto">
          <a:xfrm>
            <a:off x="70215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81" name="Line 57"/>
          <p:cNvSpPr>
            <a:spLocks noChangeShapeType="1"/>
          </p:cNvSpPr>
          <p:nvPr/>
        </p:nvSpPr>
        <p:spPr bwMode="auto">
          <a:xfrm>
            <a:off x="971550" y="5194300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2051050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83" name="Text Box 59"/>
          <p:cNvSpPr txBox="1">
            <a:spLocks noChangeArrowheads="1"/>
          </p:cNvSpPr>
          <p:nvPr/>
        </p:nvSpPr>
        <p:spPr bwMode="auto">
          <a:xfrm>
            <a:off x="46450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84" name="Text Box 60"/>
          <p:cNvSpPr txBox="1">
            <a:spLocks noChangeArrowheads="1"/>
          </p:cNvSpPr>
          <p:nvPr/>
        </p:nvSpPr>
        <p:spPr bwMode="auto">
          <a:xfrm>
            <a:off x="71342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6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125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3" grpId="0"/>
      <p:bldP spid="35884" grpId="0"/>
      <p:bldP spid="358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539750" y="2278236"/>
            <a:ext cx="7927571" cy="2374900"/>
          </a:xfrm>
          <a:prstGeom prst="rect">
            <a:avLst/>
          </a:prstGeom>
          <a:gradFill rotWithShape="1">
            <a:gsLst>
              <a:gs pos="0">
                <a:srgbClr val="FDFD59"/>
              </a:gs>
              <a:gs pos="50000">
                <a:srgbClr val="FDFD59"/>
              </a:gs>
              <a:gs pos="100000">
                <a:srgbClr val="FDFD59"/>
              </a:gs>
            </a:gsLst>
            <a:lin ang="18900000" scaled="1"/>
          </a:gra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416085" y="981889"/>
            <a:ext cx="2310248" cy="4308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200" b="1" dirty="0" smtClean="0">
                <a:solidFill>
                  <a:srgbClr val="FF0000"/>
                </a:solidFill>
              </a:rPr>
              <a:t>Jegyezzük meg!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827088" y="2446511"/>
            <a:ext cx="7640233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FF0000"/>
                </a:solidFill>
              </a:rPr>
              <a:t>A százalék megmutatja mennyi van valamiből egy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100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hr-HR" altLang="sr-Latn-RS" sz="2200" b="1" dirty="0" smtClean="0">
                <a:solidFill>
                  <a:srgbClr val="FF0000"/>
                </a:solidFill>
              </a:rPr>
              <a:t>elemből álló csoportban! 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796925" y="3148558"/>
            <a:ext cx="5141151" cy="14465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FF0000"/>
                </a:solidFill>
              </a:rPr>
              <a:t>Ha a csoportban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nincs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 </a:t>
            </a:r>
            <a:r>
              <a:rPr lang="hr-HR" altLang="sr-Latn-RS" sz="2200" b="1" dirty="0">
                <a:solidFill>
                  <a:srgbClr val="FF0000"/>
                </a:solidFill>
              </a:rPr>
              <a:t>100 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elem,</a:t>
            </a:r>
            <a:endParaRPr lang="hr-HR" altLang="sr-Latn-RS" sz="2200" b="1" dirty="0">
              <a:solidFill>
                <a:srgbClr val="FF0000"/>
              </a:solidFill>
            </a:endParaRPr>
          </a:p>
          <a:p>
            <a:r>
              <a:rPr lang="hr-HR" altLang="sr-Latn-RS" sz="2200" b="1" dirty="0" smtClean="0">
                <a:solidFill>
                  <a:srgbClr val="FF0000"/>
                </a:solidFill>
              </a:rPr>
              <a:t>akkor is kiindulhatunk a 100-ból, </a:t>
            </a:r>
            <a:endParaRPr lang="hr-HR" altLang="sr-Latn-RS" sz="2200" b="1" dirty="0">
              <a:solidFill>
                <a:srgbClr val="FF0000"/>
              </a:solidFill>
            </a:endParaRPr>
          </a:p>
          <a:p>
            <a:r>
              <a:rPr lang="hr-HR" altLang="sr-Latn-RS" sz="2200" b="1" dirty="0" smtClean="0">
                <a:solidFill>
                  <a:srgbClr val="FF0000"/>
                </a:solidFill>
              </a:rPr>
              <a:t>(mintha 100 elem lenne), </a:t>
            </a:r>
            <a:endParaRPr lang="hr-HR" altLang="sr-Latn-RS" sz="2200" b="1" dirty="0">
              <a:solidFill>
                <a:srgbClr val="FF0000"/>
              </a:solidFill>
            </a:endParaRPr>
          </a:p>
          <a:p>
            <a:r>
              <a:rPr lang="hr-HR" altLang="sr-Latn-RS" sz="2200" b="1" dirty="0">
                <a:solidFill>
                  <a:srgbClr val="FF0000"/>
                </a:solidFill>
              </a:rPr>
              <a:t>é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s arányokban gondolkozunk tovább.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684213" y="60563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A bekeretezett szöveget írd át a füzetedbe!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022356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nimBg="1"/>
      <p:bldP spid="36870" grpId="0"/>
      <p:bldP spid="36871" grpId="0"/>
      <p:bldP spid="36873" grpId="0"/>
      <p:bldP spid="36874" grpId="0"/>
      <p:bldP spid="3687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11982" y="2845385"/>
            <a:ext cx="7920037" cy="10156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A következő példát és a megolás menetét</a:t>
            </a:r>
            <a:endParaRPr lang="en-US" altLang="sr-Latn-RS" sz="2000" b="1" dirty="0" smtClean="0">
              <a:solidFill>
                <a:srgbClr val="3333FF"/>
              </a:solidFill>
            </a:endParaRPr>
          </a:p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 </a:t>
            </a:r>
          </a:p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írd  füzetedbe!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234554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1.példa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39750" y="9080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00113" y="13414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Azt, hogy minden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100</a:t>
            </a:r>
            <a:r>
              <a:rPr lang="hr-HR" altLang="sr-Latn-RS" sz="2000" b="1" dirty="0">
                <a:solidFill>
                  <a:srgbClr val="660033"/>
                </a:solidFill>
              </a:rPr>
              <a:t>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gramm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keksz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30</a:t>
            </a:r>
            <a:r>
              <a:rPr lang="hr-HR" altLang="sr-Latn-RS" sz="2000" b="1" dirty="0">
                <a:solidFill>
                  <a:srgbClr val="660033"/>
                </a:solidFill>
              </a:rPr>
              <a:t>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gramm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csokoládét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tartalmaz.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835150" y="476250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u-HU" altLang="sr-Latn-RS" sz="2000" b="1" dirty="0" smtClean="0">
                <a:solidFill>
                  <a:srgbClr val="000066"/>
                </a:solidFill>
              </a:rPr>
              <a:t>csokoládés keksz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30%-a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csokoládé.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39750" y="2074887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b)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keksz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hányad része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csokoládé?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38928" name="Group 16"/>
          <p:cNvGrpSpPr>
            <a:grpSpLocks/>
          </p:cNvGrpSpPr>
          <p:nvPr/>
        </p:nvGrpSpPr>
        <p:grpSpPr bwMode="auto">
          <a:xfrm>
            <a:off x="1042988" y="2444338"/>
            <a:ext cx="5360987" cy="722312"/>
            <a:chOff x="2179" y="1387"/>
            <a:chExt cx="3377" cy="455"/>
          </a:xfrm>
        </p:grpSpPr>
        <p:sp>
          <p:nvSpPr>
            <p:cNvPr id="14365" name="Text Box 11"/>
            <p:cNvSpPr txBox="1">
              <a:spLocks noChangeArrowheads="1"/>
            </p:cNvSpPr>
            <p:nvPr/>
          </p:nvSpPr>
          <p:spPr bwMode="auto">
            <a:xfrm>
              <a:off x="2653" y="1499"/>
              <a:ext cx="2903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 smtClean="0">
                  <a:solidFill>
                    <a:srgbClr val="660033"/>
                  </a:solidFill>
                </a:rPr>
                <a:t>része.</a:t>
              </a:r>
              <a:endParaRPr lang="hr-HR" altLang="sr-Latn-RS" sz="2000" b="1" dirty="0">
                <a:solidFill>
                  <a:srgbClr val="660033"/>
                </a:solidFill>
              </a:endParaRPr>
            </a:p>
          </p:txBody>
        </p:sp>
        <p:grpSp>
          <p:nvGrpSpPr>
            <p:cNvPr id="14366" name="Group 12"/>
            <p:cNvGrpSpPr>
              <a:grpSpLocks/>
            </p:cNvGrpSpPr>
            <p:nvPr/>
          </p:nvGrpSpPr>
          <p:grpSpPr bwMode="auto">
            <a:xfrm>
              <a:off x="2179" y="1387"/>
              <a:ext cx="474" cy="455"/>
              <a:chOff x="1020" y="2953"/>
              <a:chExt cx="474" cy="455"/>
            </a:xfrm>
          </p:grpSpPr>
          <p:sp>
            <p:nvSpPr>
              <p:cNvPr id="14367" name="Text Box 13"/>
              <p:cNvSpPr txBox="1">
                <a:spLocks noChangeArrowheads="1"/>
              </p:cNvSpPr>
              <p:nvPr/>
            </p:nvSpPr>
            <p:spPr bwMode="auto">
              <a:xfrm>
                <a:off x="1040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 dirty="0">
                    <a:solidFill>
                      <a:srgbClr val="660033"/>
                    </a:solidFill>
                  </a:rPr>
                  <a:t>30</a:t>
                </a:r>
              </a:p>
            </p:txBody>
          </p:sp>
          <p:sp>
            <p:nvSpPr>
              <p:cNvPr id="14368" name="Text Box 14"/>
              <p:cNvSpPr txBox="1">
                <a:spLocks noChangeArrowheads="1"/>
              </p:cNvSpPr>
              <p:nvPr/>
            </p:nvSpPr>
            <p:spPr bwMode="auto">
              <a:xfrm>
                <a:off x="1020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100</a:t>
                </a:r>
              </a:p>
            </p:txBody>
          </p:sp>
          <p:sp>
            <p:nvSpPr>
              <p:cNvPr id="14369" name="Text Box 15"/>
              <p:cNvSpPr txBox="1">
                <a:spLocks noChangeArrowheads="1"/>
              </p:cNvSpPr>
              <p:nvPr/>
            </p:nvSpPr>
            <p:spPr bwMode="auto">
              <a:xfrm>
                <a:off x="1040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___</a:t>
                </a:r>
              </a:p>
            </p:txBody>
          </p:sp>
        </p:grpSp>
      </p:grp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900113" y="3265512"/>
            <a:ext cx="24479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Tehát </a:t>
            </a:r>
            <a:r>
              <a:rPr lang="hr-HR" altLang="sr-Latn-RS" sz="2000" b="1" dirty="0">
                <a:solidFill>
                  <a:srgbClr val="FF0000"/>
                </a:solidFill>
              </a:rPr>
              <a:t>30% =</a:t>
            </a:r>
            <a:r>
              <a:rPr lang="hr-HR" altLang="sr-Latn-RS" sz="2000" b="1" dirty="0">
                <a:solidFill>
                  <a:srgbClr val="660033"/>
                </a:solidFill>
              </a:rPr>
              <a:t> </a:t>
            </a:r>
          </a:p>
        </p:txBody>
      </p:sp>
      <p:grpSp>
        <p:nvGrpSpPr>
          <p:cNvPr id="38930" name="Group 18"/>
          <p:cNvGrpSpPr>
            <a:grpSpLocks/>
          </p:cNvGrpSpPr>
          <p:nvPr/>
        </p:nvGrpSpPr>
        <p:grpSpPr bwMode="auto">
          <a:xfrm>
            <a:off x="2668588" y="3121049"/>
            <a:ext cx="3127375" cy="722313"/>
            <a:chOff x="1726" y="3519"/>
            <a:chExt cx="1970" cy="455"/>
          </a:xfrm>
        </p:grpSpPr>
        <p:grpSp>
          <p:nvGrpSpPr>
            <p:cNvPr id="14360" name="Group 19"/>
            <p:cNvGrpSpPr>
              <a:grpSpLocks/>
            </p:cNvGrpSpPr>
            <p:nvPr/>
          </p:nvGrpSpPr>
          <p:grpSpPr bwMode="auto">
            <a:xfrm>
              <a:off x="1726" y="3519"/>
              <a:ext cx="474" cy="455"/>
              <a:chOff x="521" y="2953"/>
              <a:chExt cx="474" cy="455"/>
            </a:xfrm>
          </p:grpSpPr>
          <p:sp>
            <p:nvSpPr>
              <p:cNvPr id="14362" name="Text Box 20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FF0000"/>
                    </a:solidFill>
                  </a:rPr>
                  <a:t>30</a:t>
                </a:r>
              </a:p>
            </p:txBody>
          </p:sp>
          <p:sp>
            <p:nvSpPr>
              <p:cNvPr id="14363" name="Text Box 21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 dirty="0">
                    <a:solidFill>
                      <a:srgbClr val="FF0000"/>
                    </a:solidFill>
                  </a:rPr>
                  <a:t>100</a:t>
                </a:r>
              </a:p>
            </p:txBody>
          </p:sp>
          <p:sp>
            <p:nvSpPr>
              <p:cNvPr id="14364" name="Text Box 22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 dirty="0">
                    <a:solidFill>
                      <a:srgbClr val="FF0000"/>
                    </a:solidFill>
                  </a:rPr>
                  <a:t>___</a:t>
                </a:r>
              </a:p>
            </p:txBody>
          </p:sp>
        </p:grpSp>
        <p:sp>
          <p:nvSpPr>
            <p:cNvPr id="14361" name="Text Box 23"/>
            <p:cNvSpPr txBox="1">
              <a:spLocks noChangeArrowheads="1"/>
            </p:cNvSpPr>
            <p:nvPr/>
          </p:nvSpPr>
          <p:spPr bwMode="auto">
            <a:xfrm>
              <a:off x="2154" y="3612"/>
              <a:ext cx="154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 smtClean="0">
                  <a:solidFill>
                    <a:srgbClr val="660033"/>
                  </a:solidFill>
                </a:rPr>
                <a:t>rész.</a:t>
              </a:r>
              <a:endParaRPr lang="hr-HR" altLang="sr-Latn-RS" sz="2000" b="1" dirty="0">
                <a:solidFill>
                  <a:srgbClr val="660033"/>
                </a:solidFill>
              </a:endParaRPr>
            </a:p>
          </p:txBody>
        </p:sp>
      </p:grp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539750" y="4092599"/>
            <a:ext cx="79200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c)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keksz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hányad része nem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csokoládé?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grpSp>
        <p:nvGrpSpPr>
          <p:cNvPr id="38944" name="Group 32"/>
          <p:cNvGrpSpPr>
            <a:grpSpLocks/>
          </p:cNvGrpSpPr>
          <p:nvPr/>
        </p:nvGrpSpPr>
        <p:grpSpPr bwMode="auto">
          <a:xfrm>
            <a:off x="1042988" y="4778399"/>
            <a:ext cx="5256212" cy="722313"/>
            <a:chOff x="748" y="2886"/>
            <a:chExt cx="3311" cy="455"/>
          </a:xfrm>
        </p:grpSpPr>
        <p:sp>
          <p:nvSpPr>
            <p:cNvPr id="14355" name="Text Box 27"/>
            <p:cNvSpPr txBox="1">
              <a:spLocks noChangeArrowheads="1"/>
            </p:cNvSpPr>
            <p:nvPr/>
          </p:nvSpPr>
          <p:spPr bwMode="auto">
            <a:xfrm>
              <a:off x="1179" y="2976"/>
              <a:ext cx="2880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>
                  <a:solidFill>
                    <a:srgbClr val="660033"/>
                  </a:solidFill>
                </a:rPr>
                <a:t>r</a:t>
              </a:r>
              <a:r>
                <a:rPr lang="hr-HR" altLang="sr-Latn-RS" sz="2000" b="1" dirty="0" smtClean="0">
                  <a:solidFill>
                    <a:srgbClr val="660033"/>
                  </a:solidFill>
                </a:rPr>
                <a:t>észe ill. </a:t>
              </a:r>
              <a:r>
                <a:rPr lang="hr-HR" altLang="sr-Latn-RS" sz="2000" b="1" dirty="0">
                  <a:solidFill>
                    <a:srgbClr val="660033"/>
                  </a:solidFill>
                </a:rPr>
                <a:t>70</a:t>
              </a:r>
              <a:r>
                <a:rPr lang="hr-HR" altLang="sr-Latn-RS" sz="2000" b="1" dirty="0" smtClean="0">
                  <a:solidFill>
                    <a:srgbClr val="660033"/>
                  </a:solidFill>
                </a:rPr>
                <a:t>%-a </a:t>
              </a:r>
              <a:r>
                <a:rPr lang="hr-HR" altLang="sr-Latn-RS" sz="2000" b="1" u="sng" dirty="0" smtClean="0">
                  <a:solidFill>
                    <a:srgbClr val="660033"/>
                  </a:solidFill>
                </a:rPr>
                <a:t>nem</a:t>
              </a:r>
              <a:r>
                <a:rPr lang="hr-HR" altLang="sr-Latn-RS" sz="2000" b="1" dirty="0" smtClean="0">
                  <a:solidFill>
                    <a:srgbClr val="660033"/>
                  </a:solidFill>
                </a:rPr>
                <a:t> </a:t>
              </a:r>
              <a:r>
                <a:rPr lang="hr-HR" altLang="sr-Latn-RS" sz="2000" b="1" dirty="0" smtClean="0">
                  <a:solidFill>
                    <a:srgbClr val="660033"/>
                  </a:solidFill>
                </a:rPr>
                <a:t>csokoládé.</a:t>
              </a:r>
              <a:endParaRPr lang="hr-HR" altLang="sr-Latn-RS" sz="2000" b="1" dirty="0">
                <a:solidFill>
                  <a:srgbClr val="660033"/>
                </a:solidFill>
              </a:endParaRPr>
            </a:p>
          </p:txBody>
        </p:sp>
        <p:grpSp>
          <p:nvGrpSpPr>
            <p:cNvPr id="14356" name="Group 28"/>
            <p:cNvGrpSpPr>
              <a:grpSpLocks/>
            </p:cNvGrpSpPr>
            <p:nvPr/>
          </p:nvGrpSpPr>
          <p:grpSpPr bwMode="auto">
            <a:xfrm>
              <a:off x="748" y="2886"/>
              <a:ext cx="474" cy="455"/>
              <a:chOff x="521" y="2953"/>
              <a:chExt cx="474" cy="455"/>
            </a:xfrm>
          </p:grpSpPr>
          <p:sp>
            <p:nvSpPr>
              <p:cNvPr id="14357" name="Text Box 29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70</a:t>
                </a:r>
              </a:p>
            </p:txBody>
          </p:sp>
          <p:sp>
            <p:nvSpPr>
              <p:cNvPr id="14358" name="Text Box 30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100</a:t>
                </a:r>
              </a:p>
            </p:txBody>
          </p:sp>
          <p:sp>
            <p:nvSpPr>
              <p:cNvPr id="14359" name="Text Box 31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660033"/>
                    </a:solidFill>
                  </a:rPr>
                  <a:t>___</a:t>
                </a:r>
              </a:p>
            </p:txBody>
          </p:sp>
        </p:grpSp>
      </p:grp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1044575" y="5659462"/>
            <a:ext cx="24479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Tehát </a:t>
            </a:r>
            <a:r>
              <a:rPr lang="hr-HR" altLang="sr-Latn-RS" sz="2000" b="1" dirty="0">
                <a:solidFill>
                  <a:srgbClr val="FF0000"/>
                </a:solidFill>
              </a:rPr>
              <a:t>70% =</a:t>
            </a:r>
            <a:r>
              <a:rPr lang="hr-HR" altLang="sr-Latn-RS" sz="2000" b="1" dirty="0">
                <a:solidFill>
                  <a:srgbClr val="660033"/>
                </a:solidFill>
              </a:rPr>
              <a:t> </a:t>
            </a:r>
          </a:p>
        </p:txBody>
      </p:sp>
      <p:grpSp>
        <p:nvGrpSpPr>
          <p:cNvPr id="38949" name="Group 37"/>
          <p:cNvGrpSpPr>
            <a:grpSpLocks/>
          </p:cNvGrpSpPr>
          <p:nvPr/>
        </p:nvGrpSpPr>
        <p:grpSpPr bwMode="auto">
          <a:xfrm>
            <a:off x="2813050" y="5514999"/>
            <a:ext cx="3127375" cy="722313"/>
            <a:chOff x="1726" y="3519"/>
            <a:chExt cx="1970" cy="455"/>
          </a:xfrm>
        </p:grpSpPr>
        <p:grpSp>
          <p:nvGrpSpPr>
            <p:cNvPr id="14350" name="Group 38"/>
            <p:cNvGrpSpPr>
              <a:grpSpLocks/>
            </p:cNvGrpSpPr>
            <p:nvPr/>
          </p:nvGrpSpPr>
          <p:grpSpPr bwMode="auto">
            <a:xfrm>
              <a:off x="1726" y="3519"/>
              <a:ext cx="474" cy="455"/>
              <a:chOff x="521" y="2953"/>
              <a:chExt cx="474" cy="455"/>
            </a:xfrm>
          </p:grpSpPr>
          <p:sp>
            <p:nvSpPr>
              <p:cNvPr id="14352" name="Text Box 39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FF0000"/>
                    </a:solidFill>
                  </a:rPr>
                  <a:t>70</a:t>
                </a:r>
              </a:p>
            </p:txBody>
          </p:sp>
          <p:sp>
            <p:nvSpPr>
              <p:cNvPr id="14353" name="Text Box 40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FF0000"/>
                    </a:solidFill>
                  </a:rPr>
                  <a:t>100</a:t>
                </a:r>
              </a:p>
            </p:txBody>
          </p:sp>
          <p:sp>
            <p:nvSpPr>
              <p:cNvPr id="14354" name="Text Box 41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hr-HR" altLang="sr-Latn-RS" sz="2000" b="1">
                    <a:solidFill>
                      <a:srgbClr val="FF0000"/>
                    </a:solidFill>
                  </a:rPr>
                  <a:t>___</a:t>
                </a:r>
              </a:p>
            </p:txBody>
          </p:sp>
        </p:grpSp>
        <p:sp>
          <p:nvSpPr>
            <p:cNvPr id="14351" name="Text Box 42"/>
            <p:cNvSpPr txBox="1">
              <a:spLocks noChangeArrowheads="1"/>
            </p:cNvSpPr>
            <p:nvPr/>
          </p:nvSpPr>
          <p:spPr bwMode="auto">
            <a:xfrm>
              <a:off x="2154" y="3612"/>
              <a:ext cx="154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000" b="1" dirty="0" smtClean="0">
                  <a:solidFill>
                    <a:srgbClr val="660033"/>
                  </a:solidFill>
                </a:rPr>
                <a:t>rész.</a:t>
              </a:r>
              <a:endParaRPr lang="hr-HR" altLang="sr-Latn-RS" sz="2000" b="1" dirty="0">
                <a:solidFill>
                  <a:srgbClr val="66003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041816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  <p:bldP spid="38916" grpId="0"/>
      <p:bldP spid="38917" grpId="0"/>
      <p:bldP spid="38922" grpId="0"/>
      <p:bldP spid="38929" grpId="0"/>
      <p:bldP spid="38937" grpId="0"/>
      <p:bldP spid="389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u="sng" dirty="0" smtClean="0">
                <a:solidFill>
                  <a:srgbClr val="000066"/>
                </a:solidFill>
              </a:rPr>
              <a:t>1.példa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39750" y="9080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900113" y="13414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Azt, hogy minden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100</a:t>
            </a:r>
            <a:r>
              <a:rPr lang="hr-HR" altLang="sr-Latn-RS" sz="2000" b="1" dirty="0">
                <a:solidFill>
                  <a:srgbClr val="660033"/>
                </a:solidFill>
              </a:rPr>
              <a:t> gramm keksz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30</a:t>
            </a:r>
            <a:r>
              <a:rPr lang="hr-HR" altLang="sr-Latn-RS" sz="2000" b="1" dirty="0">
                <a:solidFill>
                  <a:srgbClr val="660033"/>
                </a:solidFill>
              </a:rPr>
              <a:t> gramm csokoládét tartalmaz.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1835150" y="476250"/>
            <a:ext cx="69850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A </a:t>
            </a:r>
            <a:r>
              <a:rPr lang="hu-HU" altLang="sr-Latn-RS" sz="2000" b="1" dirty="0">
                <a:solidFill>
                  <a:srgbClr val="000066"/>
                </a:solidFill>
              </a:rPr>
              <a:t>csokoládés keksz </a:t>
            </a:r>
            <a:r>
              <a:rPr lang="hr-HR" altLang="sr-Latn-RS" sz="2000" b="1" dirty="0">
                <a:solidFill>
                  <a:srgbClr val="000066"/>
                </a:solidFill>
              </a:rPr>
              <a:t>30%-a csokoládé.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539750" y="2129755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d)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Mennyi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csokoládé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van </a:t>
            </a:r>
            <a:r>
              <a:rPr lang="hr-HR" altLang="sr-Latn-RS" sz="2000" b="1" dirty="0">
                <a:solidFill>
                  <a:srgbClr val="000066"/>
                </a:solidFill>
              </a:rPr>
              <a:t>800 g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kekszben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900113" y="2563142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240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g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539750" y="5192042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g)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És </a:t>
            </a:r>
            <a:r>
              <a:rPr lang="hr-HR" altLang="sr-Latn-RS" sz="2000" b="1" dirty="0">
                <a:solidFill>
                  <a:srgbClr val="000066"/>
                </a:solidFill>
              </a:rPr>
              <a:t>1 kg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kekszben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900113" y="5552405"/>
            <a:ext cx="23764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>
                <a:solidFill>
                  <a:srgbClr val="660033"/>
                </a:solidFill>
              </a:rPr>
              <a:t>1 kg = 1000 g, </a:t>
            </a:r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539750" y="3102892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e)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50 </a:t>
            </a:r>
            <a:r>
              <a:rPr lang="hr-HR" altLang="sr-Latn-RS" sz="2000" b="1" dirty="0">
                <a:solidFill>
                  <a:srgbClr val="000066"/>
                </a:solidFill>
              </a:rPr>
              <a:t>g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kekszben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900113" y="3536280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15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g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539750" y="414588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f)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10 g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kekszben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900113" y="4579267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3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g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2916238" y="5552405"/>
            <a:ext cx="36718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tehát </a:t>
            </a:r>
            <a:r>
              <a:rPr lang="hr-HR" altLang="sr-Latn-RS" sz="2000" b="1" dirty="0">
                <a:solidFill>
                  <a:srgbClr val="660033"/>
                </a:solidFill>
              </a:rPr>
              <a:t>300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g.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874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2" grpId="0"/>
      <p:bldP spid="39973" grpId="0"/>
      <p:bldP spid="39974" grpId="0"/>
      <p:bldP spid="39975" grpId="0"/>
      <p:bldP spid="39976" grpId="0"/>
      <p:bldP spid="39977" grpId="0"/>
      <p:bldP spid="39978" grpId="0"/>
      <p:bldP spid="39979" grpId="0"/>
      <p:bldP spid="399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11982" y="310413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A következő feladatokat szóban oldjuk meg...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5619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1.)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Egy dobozban a poharak </a:t>
            </a:r>
            <a:r>
              <a:rPr lang="hr-HR" altLang="sr-Latn-RS" sz="2000" b="1" dirty="0">
                <a:solidFill>
                  <a:srgbClr val="000066"/>
                </a:solidFill>
              </a:rPr>
              <a:t>8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eltörött. Hány százalék maradt egészben?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044575" y="1250950"/>
            <a:ext cx="28067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92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%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395288" y="1825625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2.)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Egy boltban a jégkrémek </a:t>
            </a:r>
            <a:r>
              <a:rPr lang="hr-HR" altLang="sr-Latn-RS" sz="2000" b="1" dirty="0">
                <a:solidFill>
                  <a:srgbClr val="000066"/>
                </a:solidFill>
              </a:rPr>
              <a:t>22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epres. A jégkrémek hány százaléka nem epres?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1044575" y="2780928"/>
            <a:ext cx="28067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660033"/>
                </a:solidFill>
              </a:rPr>
              <a:t>78%</a:t>
            </a:r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395288" y="3392488"/>
            <a:ext cx="7920037" cy="10156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3.)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halászhálóba akadt halak </a:t>
            </a:r>
            <a:r>
              <a:rPr lang="hr-HR" altLang="sr-Latn-RS" sz="2000" b="1" dirty="0">
                <a:solidFill>
                  <a:srgbClr val="000066"/>
                </a:solidFill>
              </a:rPr>
              <a:t>12%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harcsa, </a:t>
            </a:r>
            <a:r>
              <a:rPr lang="hr-HR" altLang="sr-Latn-RS" sz="2000" b="1" dirty="0">
                <a:solidFill>
                  <a:srgbClr val="000066"/>
                </a:solidFill>
              </a:rPr>
              <a:t>17%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csuka, </a:t>
            </a:r>
            <a:r>
              <a:rPr lang="hr-HR" altLang="sr-Latn-RS" sz="2000" b="1" dirty="0">
                <a:solidFill>
                  <a:srgbClr val="000066"/>
                </a:solidFill>
              </a:rPr>
              <a:t>20%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kárász, </a:t>
            </a:r>
            <a:r>
              <a:rPr lang="hr-HR" altLang="sr-Latn-RS" sz="2000" b="1" dirty="0">
                <a:solidFill>
                  <a:srgbClr val="000066"/>
                </a:solidFill>
              </a:rPr>
              <a:t>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többi pedig kecsege. Hány százalék kecsege van a hálóban?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1044575" y="4454525"/>
            <a:ext cx="280670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51%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395288" y="4994275"/>
            <a:ext cx="7920037" cy="13234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4.)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Misi ezt nyilatkozta barátainak: „zsebpénzem 42%-át fagyira, 33%-át matricákra, </a:t>
            </a:r>
            <a:r>
              <a:rPr lang="hr-HR" altLang="sr-Latn-RS" sz="2000" b="1" dirty="0">
                <a:solidFill>
                  <a:srgbClr val="000066"/>
                </a:solidFill>
              </a:rPr>
              <a:t>12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%-át üdítőre, 10%-át pedig rágóra költöttem."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Maradt-e Misinek pénze?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2025" name="Text Box 41"/>
          <p:cNvSpPr txBox="1">
            <a:spLocks noChangeArrowheads="1"/>
          </p:cNvSpPr>
          <p:nvPr/>
        </p:nvSpPr>
        <p:spPr bwMode="auto">
          <a:xfrm>
            <a:off x="1044575" y="6272213"/>
            <a:ext cx="719931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Igen, megmaradt a zsebpénzének a 3%-a</a:t>
            </a:r>
            <a:r>
              <a:rPr lang="hr-HR" altLang="sr-Latn-RS" sz="2000" b="1" dirty="0">
                <a:solidFill>
                  <a:srgbClr val="660033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94395"/>
      </p:ext>
    </p:extLst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2020" grpId="0"/>
      <p:bldP spid="42021" grpId="0"/>
      <p:bldP spid="42022" grpId="0"/>
      <p:bldP spid="42023" grpId="0"/>
      <p:bldP spid="42024" grpId="0"/>
      <p:bldP spid="420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95288" y="514350"/>
            <a:ext cx="7920037" cy="163121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5.)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Miután Dani kinyitotta a csokoládét, édesapja ráparancsolt, hogy a felét hagyja meg a húgának.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Dani először megette a csoki </a:t>
            </a:r>
            <a:r>
              <a:rPr lang="hr-HR" altLang="sr-Latn-RS" sz="2000" b="1" dirty="0">
                <a:solidFill>
                  <a:srgbClr val="000066"/>
                </a:solidFill>
              </a:rPr>
              <a:t>16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%-át, majd a </a:t>
            </a:r>
            <a:r>
              <a:rPr lang="hr-HR" altLang="sr-Latn-RS" sz="2000" b="1" dirty="0">
                <a:solidFill>
                  <a:srgbClr val="000066"/>
                </a:solidFill>
              </a:rPr>
              <a:t>26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%-át, és még a </a:t>
            </a:r>
            <a:r>
              <a:rPr lang="hr-HR" altLang="sr-Latn-RS" sz="2000" b="1" dirty="0">
                <a:solidFill>
                  <a:srgbClr val="000066"/>
                </a:solidFill>
              </a:rPr>
              <a:t>14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%-át.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Evett-e a testvére csokijából?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44575" y="2204864"/>
            <a:ext cx="809942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Igen. 6%-kal több csokoládét evett a megengedettnél.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95288" y="2889250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6.)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Ha 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cipő </a:t>
            </a:r>
            <a:r>
              <a:rPr lang="hr-HR" altLang="sr-Latn-RS" sz="2000" b="1" dirty="0">
                <a:solidFill>
                  <a:srgbClr val="000066"/>
                </a:solidFill>
              </a:rPr>
              <a:t>30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%-kal lett olcsóbb, akkor az eredeti ár hány százalékába kerül?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044574" y="3608388"/>
            <a:ext cx="5687665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eredeti ár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70%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-ába kerül. 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95288" y="4184650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7.)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Ha egy ing </a:t>
            </a:r>
            <a:r>
              <a:rPr lang="hr-HR" altLang="sr-Latn-RS" sz="2000" b="1" dirty="0">
                <a:solidFill>
                  <a:srgbClr val="000066"/>
                </a:solidFill>
              </a:rPr>
              <a:t>25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%-kal drágul, akkor az eredeti ár hány százalékába kerül?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044574" y="4832350"/>
            <a:ext cx="4751561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eredeti ár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125%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-ába kerül. 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95288" y="5408613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8.)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Az áram az eredeti ár felével drágult. Az eredeti ár hány százalékát kell most fizetni az áramért?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044574" y="6127750"/>
            <a:ext cx="6191721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000066"/>
                </a:solidFill>
              </a:rPr>
              <a:t>Az eredeti ár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150%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-ába kerül most az áram. 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906528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2" grpId="0"/>
      <p:bldP spid="43013" grpId="0"/>
      <p:bldP spid="43014" grpId="0"/>
      <p:bldP spid="43015" grpId="0"/>
      <p:bldP spid="43020" grpId="0"/>
      <p:bldP spid="430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395288" y="7826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9.)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Mari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újévi zsebpénze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háromszorosára változott. Hány százalékos a növekedés?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044575" y="1501775"/>
            <a:ext cx="80994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>
                <a:solidFill>
                  <a:srgbClr val="660033"/>
                </a:solidFill>
              </a:rPr>
              <a:t>300%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95288" y="20780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10.)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Száva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vízállása </a:t>
            </a:r>
            <a:r>
              <a:rPr lang="hr-HR" altLang="sr-Latn-RS" sz="2000" b="1" dirty="0">
                <a:solidFill>
                  <a:srgbClr val="000066"/>
                </a:solidFill>
              </a:rPr>
              <a:t>90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%-a a múlt heti vízállásnak. </a:t>
            </a:r>
            <a:r>
              <a:rPr lang="hr-HR" altLang="sr-Latn-RS" sz="2000" b="1" dirty="0">
                <a:solidFill>
                  <a:srgbClr val="000066"/>
                </a:solidFill>
              </a:rPr>
              <a:t>E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melkedett, vagy csökkent a vízállás? Mennyivel? 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4575" y="3122613"/>
            <a:ext cx="40322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A vízállás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95288" y="3733800"/>
            <a:ext cx="8353425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11.)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A burgonya ára a tavalyi ár 200%. Drágult, vagy olcsóbb lett a burgonya? Mennyivel?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971550" y="4814888"/>
            <a:ext cx="817245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Duplájára drágult, 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azaz 100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%-os az árnövekedés. 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339752" y="3125788"/>
            <a:ext cx="3744416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10%-kal csökkent.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5934"/>
      </p:ext>
    </p:extLst>
  </p:cSld>
  <p:clrMapOvr>
    <a:masterClrMapping/>
  </p:clrMapOvr>
  <p:transition spd="med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/>
      <p:bldP spid="44036" grpId="0"/>
      <p:bldP spid="44037" grpId="0"/>
      <p:bldP spid="44038" grpId="0"/>
      <p:bldP spid="44039" grpId="0"/>
      <p:bldP spid="440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2400" b="1" dirty="0" smtClean="0"/>
              <a:t>Rađeno</a:t>
            </a:r>
            <a:r>
              <a:rPr lang="vi-VN" sz="2400" b="1" dirty="0" smtClean="0"/>
              <a:t> </a:t>
            </a:r>
            <a:endParaRPr lang="hu-HU" sz="2400" b="1" dirty="0" smtClean="0"/>
          </a:p>
          <a:p>
            <a:pPr algn="ctr">
              <a:buNone/>
            </a:pPr>
            <a:r>
              <a:rPr lang="sr-Latn-RS" sz="2400" b="1" dirty="0"/>
              <a:t>u</a:t>
            </a:r>
            <a:r>
              <a:rPr lang="sr-Latn-RS" sz="2400" b="1" dirty="0" smtClean="0"/>
              <a:t>z dozvolu i prema Power Point prezentaciji</a:t>
            </a:r>
            <a:r>
              <a:rPr lang="vi-VN" sz="2400" b="1" dirty="0" smtClean="0"/>
              <a:t> </a:t>
            </a:r>
            <a:endParaRPr lang="hu-HU" sz="24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sr-Latn-RS" sz="2400" b="1" dirty="0" smtClean="0"/>
              <a:t>Matematika na dlanu</a:t>
            </a:r>
            <a:endParaRPr lang="vi-VN" sz="2400" dirty="0" smtClean="0"/>
          </a:p>
          <a:p>
            <a:pPr algn="ctr">
              <a:buNone/>
            </a:pPr>
            <a:r>
              <a:rPr lang="vi-VN" sz="2200" b="1" dirty="0" smtClean="0">
                <a:hlinkClick r:id="rId3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sr-Latn-RS" sz="2400" b="1" dirty="0" smtClean="0"/>
              <a:t>Prevela na mađarski i uredila</a:t>
            </a:r>
            <a:r>
              <a:rPr lang="vi-VN" sz="2400" b="1" dirty="0" smtClean="0"/>
              <a:t>:</a:t>
            </a:r>
            <a:endParaRPr lang="vi-VN" sz="2400" dirty="0" smtClean="0"/>
          </a:p>
          <a:p>
            <a:pPr algn="ctr">
              <a:buNone/>
            </a:pPr>
            <a:r>
              <a:rPr lang="hu-HU" sz="2400" b="1" dirty="0" smtClean="0"/>
              <a:t>Irena </a:t>
            </a:r>
            <a:r>
              <a:rPr lang="hu-HU" sz="2400" b="1" kern="0" dirty="0"/>
              <a:t>Mezei-Belovai</a:t>
            </a:r>
            <a:endParaRPr lang="hu-HU" sz="2400" b="1" dirty="0" smtClean="0"/>
          </a:p>
          <a:p>
            <a:pPr algn="ctr">
              <a:buNone/>
            </a:pPr>
            <a:r>
              <a:rPr lang="hu-HU" sz="2400" b="1" dirty="0" smtClean="0"/>
              <a:t>U Zrenjaninu, 17.03.2017</a:t>
            </a:r>
          </a:p>
          <a:p>
            <a:pPr algn="ctr">
              <a:buNone/>
            </a:pPr>
            <a:r>
              <a:rPr lang="hu-HU" sz="2400" b="1" dirty="0" smtClean="0"/>
              <a:t>Objavljeno: </a:t>
            </a:r>
          </a:p>
          <a:p>
            <a:pPr algn="ctr">
              <a:buNone/>
            </a:pPr>
            <a:r>
              <a:rPr lang="hu-HU" sz="2400" b="1" dirty="0"/>
              <a:t>s</a:t>
            </a:r>
            <a:r>
              <a:rPr lang="hu-HU" sz="2400" b="1" dirty="0" smtClean="0"/>
              <a:t>vibanj 2020.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504" y="476672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engedélyével,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a Power Point </a:t>
            </a:r>
            <a:r>
              <a:rPr lang="hu-HU" sz="2400" b="1" kern="0" dirty="0" smtClean="0">
                <a:latin typeface="+mn-lt"/>
              </a:rPr>
              <a:t>prezentációja alapján.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Matematika na dlanu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hlinkClick r:id="rId3"/>
              </a:rPr>
              <a:t>http://www.antonija-horvatek.from.hr/</a:t>
            </a:r>
            <a:endParaRPr kumimoji="0" lang="vi-V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Magyarra</a:t>
            </a:r>
            <a:r>
              <a:rPr kumimoji="0" lang="hu-HU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 fordította és szerkesztette</a:t>
            </a: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:</a:t>
            </a:r>
            <a:endParaRPr kumimoji="0" lang="vi-V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Mezei-Belovai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Nagybecskerek, 2017.03.17.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</a:rPr>
              <a:t>2020</a:t>
            </a:r>
            <a:r>
              <a:rPr lang="hu-HU" sz="2400" b="1" kern="0" dirty="0" smtClean="0">
                <a:latin typeface="+mn-lt"/>
              </a:rPr>
              <a:t> májusában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52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23850" y="436563"/>
            <a:ext cx="7920038" cy="147732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12.)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Radárellenőrzéskor kiderült, hogy az autók 42%-a a megengedettnél gyorsabban haladt.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Hány sofőr vezetett gyorsabban a megengedettnél, ha</a:t>
            </a:r>
            <a:endParaRPr lang="hr-HR" altLang="sr-Latn-RS" sz="2000" b="1" dirty="0">
              <a:solidFill>
                <a:srgbClr val="0000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000" b="1" dirty="0">
                <a:solidFill>
                  <a:srgbClr val="000066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a)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200 autó sebességét mérték?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1331913" y="1876425"/>
            <a:ext cx="51117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200 sofőr 42%-a 84.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323850" y="2308225"/>
            <a:ext cx="55435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b)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100 autó sebességét mérték?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331913" y="2668588"/>
            <a:ext cx="51117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100 sofőr 42%-a 42.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323850" y="3244850"/>
            <a:ext cx="554355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c)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50 autó sebességét mérték?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331913" y="3603625"/>
            <a:ext cx="51117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50 sofőr 42%-a 21.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323850" y="4179888"/>
            <a:ext cx="5904334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d)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1000 autó sebességét mérték?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331913" y="4541838"/>
            <a:ext cx="51117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1000 sofőr 42%-a 420.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23850" y="5013325"/>
            <a:ext cx="55435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e)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150 autó sebességét mérték?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331913" y="5375275"/>
            <a:ext cx="51117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150 sofőr 42%-a 63.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323850" y="5840413"/>
            <a:ext cx="55435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>
                <a:solidFill>
                  <a:srgbClr val="000066"/>
                </a:solidFill>
              </a:rPr>
              <a:t>	f)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350 autó sebességét mérték?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331913" y="6200775"/>
            <a:ext cx="5111750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000" b="1" dirty="0" smtClean="0">
                <a:solidFill>
                  <a:srgbClr val="660033"/>
                </a:solidFill>
              </a:rPr>
              <a:t>350 sofőr 42%-a 147.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31514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/>
      <p:bldP spid="45065" grpId="0"/>
      <p:bldP spid="45066" grpId="0"/>
      <p:bldP spid="45067" grpId="0"/>
      <p:bldP spid="45068" grpId="0"/>
      <p:bldP spid="45069" grpId="0"/>
      <p:bldP spid="45070" grpId="0"/>
      <p:bldP spid="45071" grpId="0"/>
      <p:bldP spid="45072" grpId="0"/>
      <p:bldP spid="45073" grpId="0"/>
      <p:bldP spid="45074" grpId="0"/>
      <p:bldP spid="450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99" name="Group 23"/>
          <p:cNvGrpSpPr>
            <a:grpSpLocks/>
          </p:cNvGrpSpPr>
          <p:nvPr/>
        </p:nvGrpSpPr>
        <p:grpSpPr bwMode="auto">
          <a:xfrm>
            <a:off x="107156" y="227807"/>
            <a:ext cx="8929688" cy="6402387"/>
            <a:chOff x="-23" y="77"/>
            <a:chExt cx="5625" cy="4033"/>
          </a:xfrm>
        </p:grpSpPr>
        <p:sp>
          <p:nvSpPr>
            <p:cNvPr id="21507" name="Text Box 8"/>
            <p:cNvSpPr txBox="1">
              <a:spLocks noChangeArrowheads="1"/>
            </p:cNvSpPr>
            <p:nvPr/>
          </p:nvSpPr>
          <p:spPr bwMode="auto">
            <a:xfrm>
              <a:off x="5012" y="255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0066"/>
                  </a:solidFill>
                </a:rPr>
                <a:t>%</a:t>
              </a:r>
            </a:p>
          </p:txBody>
        </p:sp>
        <p:sp>
          <p:nvSpPr>
            <p:cNvPr id="21508" name="Text Box 9"/>
            <p:cNvSpPr txBox="1">
              <a:spLocks noChangeArrowheads="1"/>
            </p:cNvSpPr>
            <p:nvPr/>
          </p:nvSpPr>
          <p:spPr bwMode="auto">
            <a:xfrm>
              <a:off x="4558" y="3521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336600"/>
                  </a:solidFill>
                </a:rPr>
                <a:t>%</a:t>
              </a:r>
            </a:p>
          </p:txBody>
        </p:sp>
        <p:sp>
          <p:nvSpPr>
            <p:cNvPr id="21509" name="Text Box 10"/>
            <p:cNvSpPr txBox="1">
              <a:spLocks noChangeArrowheads="1"/>
            </p:cNvSpPr>
            <p:nvPr/>
          </p:nvSpPr>
          <p:spPr bwMode="auto">
            <a:xfrm>
              <a:off x="340" y="3566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9900CC"/>
                  </a:solidFill>
                </a:rPr>
                <a:t>%</a:t>
              </a:r>
            </a:p>
          </p:txBody>
        </p:sp>
        <p:sp>
          <p:nvSpPr>
            <p:cNvPr id="21510" name="Text Box 11"/>
            <p:cNvSpPr txBox="1">
              <a:spLocks noChangeArrowheads="1"/>
            </p:cNvSpPr>
            <p:nvPr/>
          </p:nvSpPr>
          <p:spPr bwMode="auto">
            <a:xfrm>
              <a:off x="5194" y="1661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FF00"/>
                  </a:solidFill>
                </a:rPr>
                <a:t>%</a:t>
              </a:r>
            </a:p>
          </p:txBody>
        </p:sp>
        <p:sp>
          <p:nvSpPr>
            <p:cNvPr id="21511" name="Text Box 12"/>
            <p:cNvSpPr txBox="1">
              <a:spLocks noChangeArrowheads="1"/>
            </p:cNvSpPr>
            <p:nvPr/>
          </p:nvSpPr>
          <p:spPr bwMode="auto">
            <a:xfrm>
              <a:off x="2699" y="77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9933"/>
                  </a:solidFill>
                </a:rPr>
                <a:t>%</a:t>
              </a:r>
            </a:p>
          </p:txBody>
        </p:sp>
        <p:sp>
          <p:nvSpPr>
            <p:cNvPr id="21512" name="Text Box 13"/>
            <p:cNvSpPr txBox="1">
              <a:spLocks noChangeArrowheads="1"/>
            </p:cNvSpPr>
            <p:nvPr/>
          </p:nvSpPr>
          <p:spPr bwMode="auto">
            <a:xfrm>
              <a:off x="5193" y="2704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0066FF"/>
                  </a:solidFill>
                </a:rPr>
                <a:t>%</a:t>
              </a:r>
            </a:p>
          </p:txBody>
        </p:sp>
        <p:sp>
          <p:nvSpPr>
            <p:cNvPr id="21513" name="Text Box 14"/>
            <p:cNvSpPr txBox="1">
              <a:spLocks noChangeArrowheads="1"/>
            </p:cNvSpPr>
            <p:nvPr/>
          </p:nvSpPr>
          <p:spPr bwMode="auto">
            <a:xfrm>
              <a:off x="0" y="2432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0000"/>
                  </a:solidFill>
                </a:rPr>
                <a:t>%</a:t>
              </a:r>
            </a:p>
          </p:txBody>
        </p:sp>
        <p:sp>
          <p:nvSpPr>
            <p:cNvPr id="21514" name="Text Box 15"/>
            <p:cNvSpPr txBox="1">
              <a:spLocks noChangeArrowheads="1"/>
            </p:cNvSpPr>
            <p:nvPr/>
          </p:nvSpPr>
          <p:spPr bwMode="auto">
            <a:xfrm>
              <a:off x="657" y="164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00CC00"/>
                  </a:solidFill>
                </a:rPr>
                <a:t>%</a:t>
              </a:r>
            </a:p>
          </p:txBody>
        </p:sp>
        <p:sp>
          <p:nvSpPr>
            <p:cNvPr id="21515" name="Text Box 16"/>
            <p:cNvSpPr txBox="1">
              <a:spLocks noChangeArrowheads="1"/>
            </p:cNvSpPr>
            <p:nvPr/>
          </p:nvSpPr>
          <p:spPr bwMode="auto">
            <a:xfrm>
              <a:off x="2517" y="3841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0066"/>
                  </a:solidFill>
                </a:rPr>
                <a:t>%</a:t>
              </a:r>
            </a:p>
          </p:txBody>
        </p:sp>
        <p:sp>
          <p:nvSpPr>
            <p:cNvPr id="21516" name="Text Box 17"/>
            <p:cNvSpPr txBox="1">
              <a:spLocks noChangeArrowheads="1"/>
            </p:cNvSpPr>
            <p:nvPr/>
          </p:nvSpPr>
          <p:spPr bwMode="auto">
            <a:xfrm>
              <a:off x="-23" y="1344"/>
              <a:ext cx="408" cy="269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200" b="1">
                  <a:solidFill>
                    <a:srgbClr val="FFCC00"/>
                  </a:solidFill>
                </a:rPr>
                <a:t>%</a:t>
              </a:r>
            </a:p>
          </p:txBody>
        </p:sp>
        <p:sp>
          <p:nvSpPr>
            <p:cNvPr id="21517" name="Text Box 20"/>
            <p:cNvSpPr txBox="1">
              <a:spLocks noChangeArrowheads="1"/>
            </p:cNvSpPr>
            <p:nvPr/>
          </p:nvSpPr>
          <p:spPr bwMode="auto">
            <a:xfrm>
              <a:off x="431" y="1661"/>
              <a:ext cx="4989" cy="64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000" b="1" dirty="0">
                  <a:solidFill>
                    <a:srgbClr val="000066"/>
                  </a:solidFill>
                </a:rPr>
                <a:t>Remélem nem volt túl nehéz, </a:t>
              </a:r>
              <a:endParaRPr lang="hr-HR" altLang="sr-Latn-RS" sz="2000" b="1" dirty="0" smtClean="0">
                <a:solidFill>
                  <a:srgbClr val="000066"/>
                </a:solidFill>
              </a:endParaRPr>
            </a:p>
            <a:p>
              <a:pPr algn="ctr"/>
              <a:endParaRPr lang="hr-HR" altLang="sr-Latn-RS" sz="2000" b="1" dirty="0">
                <a:solidFill>
                  <a:srgbClr val="000066"/>
                </a:solidFill>
              </a:endParaRPr>
            </a:p>
            <a:p>
              <a:pPr algn="ctr"/>
              <a:r>
                <a:rPr lang="hr-HR" altLang="sr-Latn-RS" sz="2000" b="1" dirty="0" smtClean="0">
                  <a:solidFill>
                    <a:srgbClr val="000066"/>
                  </a:solidFill>
                </a:rPr>
                <a:t>és </a:t>
              </a:r>
              <a:r>
                <a:rPr lang="hr-HR" altLang="sr-Latn-RS" sz="2000" b="1" dirty="0">
                  <a:solidFill>
                    <a:srgbClr val="000066"/>
                  </a:solidFill>
                </a:rPr>
                <a:t>meg tudjátok oldani a házi feladatot...</a:t>
              </a:r>
              <a:endParaRPr lang="hr-HR" altLang="sr-Latn-RS" sz="2000" b="1" dirty="0">
                <a:solidFill>
                  <a:srgbClr val="000066"/>
                </a:solidFill>
              </a:endParaRPr>
            </a:p>
          </p:txBody>
        </p:sp>
        <p:pic>
          <p:nvPicPr>
            <p:cNvPr id="21518" name="Picture 22" descr="smajli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" y="2721"/>
              <a:ext cx="21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17512665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91580" y="224644"/>
            <a:ext cx="7560840" cy="65167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368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 dirty="0">
                <a:effectLst/>
              </a:rPr>
              <a:t>Tilos ezen oktatási anyag átdolgozása, amennyiben nyilvános előadáson, </a:t>
            </a:r>
            <a:r>
              <a:rPr lang="hu-HU" sz="2400" dirty="0" smtClean="0">
                <a:effectLst/>
              </a:rPr>
              <a:t/>
            </a:r>
            <a:br>
              <a:rPr lang="hu-HU" sz="2400" dirty="0" smtClean="0">
                <a:effectLst/>
              </a:rPr>
            </a:br>
            <a:r>
              <a:rPr lang="hu-HU" sz="2400" dirty="0" smtClean="0">
                <a:effectLst/>
              </a:rPr>
              <a:t>vagy</a:t>
            </a:r>
            <a:r>
              <a:rPr lang="hu-HU" sz="2400" dirty="0">
                <a:effectLst/>
              </a:rPr>
              <a:t>  más formában jelenítik meg.</a:t>
            </a:r>
            <a:endParaRPr lang="hu-HU" sz="2400" dirty="0" smtClean="0">
              <a:effectLst/>
            </a:endParaRPr>
          </a:p>
          <a:p>
            <a:pPr algn="ctr"/>
            <a:endParaRPr lang="hu-HU" sz="2400" dirty="0">
              <a:effectLst/>
            </a:endParaRPr>
          </a:p>
          <a:p>
            <a:pPr marL="0" indent="0" algn="ctr">
              <a:buNone/>
            </a:pPr>
            <a:r>
              <a:rPr lang="hu-HU" sz="2400" dirty="0">
                <a:effectLst/>
              </a:rPr>
              <a:t>Iskolai foglalkozás keretében tetszőleges módosításokat bátran végezhetnek rajta.</a:t>
            </a:r>
            <a:r>
              <a:rPr lang="hu-HU" sz="2400" dirty="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65567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8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863600" y="2204393"/>
            <a:ext cx="7740650" cy="126188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000066"/>
                </a:solidFill>
              </a:rPr>
              <a:t>Az előző </a:t>
            </a:r>
            <a:r>
              <a:rPr lang="hr-HR" altLang="sr-Latn-RS" sz="2200" b="1" dirty="0">
                <a:solidFill>
                  <a:srgbClr val="000066"/>
                </a:solidFill>
              </a:rPr>
              <a:t>prezentációban megismertétek a „leghíresebb" százalékokat:</a:t>
            </a:r>
          </a:p>
          <a:p>
            <a:r>
              <a:rPr lang="hr-HR" altLang="sr-Latn-RS" sz="1000" b="1" dirty="0">
                <a:solidFill>
                  <a:srgbClr val="000066"/>
                </a:solidFill>
              </a:rPr>
              <a:t> </a:t>
            </a:r>
          </a:p>
          <a:p>
            <a:r>
              <a:rPr lang="hr-HR" altLang="sr-Latn-RS" sz="2200" b="1" dirty="0">
                <a:solidFill>
                  <a:srgbClr val="000066"/>
                </a:solidFill>
              </a:rPr>
              <a:t>a 100%-ot, az 50%-ot, a 25%-ot és a 75%-ot.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900113" y="3747120"/>
            <a:ext cx="7056437" cy="7620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000066"/>
                </a:solidFill>
              </a:rPr>
              <a:t>Ebben </a:t>
            </a:r>
            <a:r>
              <a:rPr lang="hr-HR" altLang="sr-Latn-RS" sz="2200" b="1" dirty="0">
                <a:solidFill>
                  <a:srgbClr val="000066"/>
                </a:solidFill>
              </a:rPr>
              <a:t>prezentációban a többi százalékkal is megismerkedtek...</a:t>
            </a:r>
            <a:endParaRPr lang="hr-HR" altLang="sr-Latn-RS" sz="22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91075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  <a:effectLst>
            <a:outerShdw dist="35921" dir="2700000" algn="ctr" rotWithShape="0">
              <a:srgbClr val="9999FF">
                <a:alpha val="50000"/>
              </a:srgbClr>
            </a:outerShdw>
          </a:effectLst>
        </p:spPr>
        <p:txBody>
          <a:bodyPr/>
          <a:lstStyle/>
          <a:p>
            <a:pPr eaLnBrk="1" hangingPunct="1"/>
            <a:r>
              <a:rPr lang="hr-HR" altLang="sr-Latn-RS" b="1" dirty="0" smtClean="0">
                <a:solidFill>
                  <a:srgbClr val="000066"/>
                </a:solidFill>
              </a:rPr>
              <a:t>A százalék mint a 100 része</a:t>
            </a:r>
            <a:endParaRPr lang="hr-HR" altLang="sr-Latn-RS" sz="2800" b="1" dirty="0" smtClean="0">
              <a:solidFill>
                <a:srgbClr val="000066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684213" y="6056313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3333FF"/>
                </a:solidFill>
              </a:rPr>
              <a:t>A címet írd át a füzetedbe!</a:t>
            </a:r>
            <a:endParaRPr lang="hr-HR" altLang="sr-Latn-RS" sz="20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819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5" grpId="0"/>
      <p:bldP spid="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9750" y="9080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00113" y="13414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660033"/>
                </a:solidFill>
              </a:rPr>
              <a:t>Ha a fiúkat és a lányokat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arányosan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felsorakoztatjuk, akkor egy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100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fős csoportban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60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fiú lesz.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366567" y="2406650"/>
            <a:ext cx="4265912" cy="4308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200" b="1" dirty="0" smtClean="0">
                <a:solidFill>
                  <a:srgbClr val="FF0000"/>
                </a:solidFill>
              </a:rPr>
              <a:t>Figyeld meg, és jegyezd meg: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1042988" y="2924175"/>
            <a:ext cx="7590539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FF0000"/>
                </a:solidFill>
              </a:rPr>
              <a:t>A százalék azt mutatja, hogy mennyi van valamiből </a:t>
            </a:r>
          </a:p>
          <a:p>
            <a:r>
              <a:rPr lang="hr-HR" altLang="sr-Latn-RS" sz="2200" b="1" dirty="0" smtClean="0">
                <a:solidFill>
                  <a:srgbClr val="FF0000"/>
                </a:solidFill>
              </a:rPr>
              <a:t>egy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100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 elemből álló csoportban.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1042988" y="3362325"/>
            <a:ext cx="4586512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hr-HR" altLang="sr-Latn-RS" sz="2200" b="1" dirty="0" smtClean="0">
              <a:solidFill>
                <a:srgbClr val="FF0000"/>
              </a:solidFill>
            </a:endParaRPr>
          </a:p>
          <a:p>
            <a:r>
              <a:rPr lang="hr-HR" altLang="sr-Latn-RS" sz="2200" b="1" dirty="0" smtClean="0">
                <a:solidFill>
                  <a:srgbClr val="FF0000"/>
                </a:solidFill>
              </a:rPr>
              <a:t>Ezért is nevezzük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SZÁZ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aléknak!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1042989" y="4323184"/>
            <a:ext cx="8101012" cy="76944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200" b="1" dirty="0" smtClean="0">
                <a:solidFill>
                  <a:srgbClr val="FF0000"/>
                </a:solidFill>
              </a:rPr>
              <a:t>Tehát ebben a példában a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60</a:t>
            </a:r>
            <a:r>
              <a:rPr lang="hr-HR" altLang="sr-Latn-RS" sz="2200" b="1" u="sng" dirty="0">
                <a:solidFill>
                  <a:srgbClr val="FF0000"/>
                </a:solidFill>
              </a:rPr>
              <a:t>%</a:t>
            </a:r>
            <a:r>
              <a:rPr lang="hr-HR" altLang="sr-Latn-RS" sz="2200" b="1" dirty="0">
                <a:solidFill>
                  <a:srgbClr val="FF0000"/>
                </a:solidFill>
              </a:rPr>
              <a:t> 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azt mutatja, hogy minden </a:t>
            </a:r>
            <a:endParaRPr lang="hr-HR" altLang="sr-Latn-RS" sz="2200" b="1" dirty="0">
              <a:solidFill>
                <a:srgbClr val="FF0000"/>
              </a:solidFill>
            </a:endParaRPr>
          </a:p>
          <a:p>
            <a:r>
              <a:rPr lang="hr-HR" altLang="sr-Latn-RS" sz="2200" b="1" u="sng" dirty="0" smtClean="0">
                <a:solidFill>
                  <a:srgbClr val="FF0000"/>
                </a:solidFill>
              </a:rPr>
              <a:t>100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 diákból álló csoportban </a:t>
            </a:r>
            <a:r>
              <a:rPr lang="hr-HR" altLang="sr-Latn-RS" sz="2200" b="1" u="sng" dirty="0" smtClean="0">
                <a:solidFill>
                  <a:srgbClr val="FF0000"/>
                </a:solidFill>
              </a:rPr>
              <a:t>60</a:t>
            </a:r>
            <a:r>
              <a:rPr lang="hr-HR" altLang="sr-Latn-RS" sz="2200" b="1" dirty="0" smtClean="0">
                <a:solidFill>
                  <a:srgbClr val="FF0000"/>
                </a:solidFill>
              </a:rPr>
              <a:t> fiú van.</a:t>
            </a:r>
            <a:endParaRPr lang="hr-HR" altLang="sr-Latn-RS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27159"/>
      </p:ext>
    </p:extLst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6" grpId="0"/>
      <p:bldP spid="28677" grpId="0"/>
      <p:bldP spid="28685" grpId="0"/>
      <p:bldP spid="28708" grpId="0"/>
      <p:bldP spid="28709" grpId="0"/>
      <p:bldP spid="28710" grpId="0"/>
      <p:bldP spid="287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9750" y="4294188"/>
            <a:ext cx="79200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b)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Írd fel tört alakban, hogy a tanulók hányad része fiú!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00113" y="5878513"/>
            <a:ext cx="24479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660033"/>
                </a:solidFill>
              </a:rPr>
              <a:t>Tehát, </a:t>
            </a:r>
            <a:r>
              <a:rPr lang="hr-HR" altLang="sr-Latn-RS" sz="2000" b="1" dirty="0">
                <a:solidFill>
                  <a:srgbClr val="FF0000"/>
                </a:solidFill>
              </a:rPr>
              <a:t>60% =</a:t>
            </a:r>
            <a:r>
              <a:rPr lang="hr-HR" altLang="sr-Latn-RS" sz="2000" b="1" dirty="0">
                <a:solidFill>
                  <a:srgbClr val="660033"/>
                </a:solidFill>
              </a:rPr>
              <a:t> </a:t>
            </a: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1042988" y="2709863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187450" y="2312988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187450" y="2889250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3563938" y="2709863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708400" y="2312988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3708400" y="2889250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6011863" y="2709863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6156325" y="2312988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156325" y="2889250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7954963" y="2852738"/>
            <a:ext cx="1081087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b="1">
                <a:solidFill>
                  <a:srgbClr val="008000"/>
                </a:solidFill>
              </a:rPr>
              <a:t>...</a:t>
            </a:r>
          </a:p>
        </p:txBody>
      </p:sp>
      <p:grpSp>
        <p:nvGrpSpPr>
          <p:cNvPr id="30738" name="Group 18"/>
          <p:cNvGrpSpPr>
            <a:grpSpLocks/>
          </p:cNvGrpSpPr>
          <p:nvPr/>
        </p:nvGrpSpPr>
        <p:grpSpPr bwMode="auto">
          <a:xfrm>
            <a:off x="827088" y="5068888"/>
            <a:ext cx="752475" cy="722312"/>
            <a:chOff x="521" y="2953"/>
            <a:chExt cx="474" cy="455"/>
          </a:xfrm>
        </p:grpSpPr>
        <p:sp>
          <p:nvSpPr>
            <p:cNvPr id="6169" name="Text Box 19"/>
            <p:cNvSpPr txBox="1">
              <a:spLocks noChangeArrowheads="1"/>
            </p:cNvSpPr>
            <p:nvPr/>
          </p:nvSpPr>
          <p:spPr bwMode="auto">
            <a:xfrm>
              <a:off x="526" y="2953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000" b="1">
                  <a:solidFill>
                    <a:srgbClr val="660033"/>
                  </a:solidFill>
                </a:rPr>
                <a:t>60</a:t>
              </a:r>
            </a:p>
          </p:txBody>
        </p:sp>
        <p:sp>
          <p:nvSpPr>
            <p:cNvPr id="6170" name="Text Box 20"/>
            <p:cNvSpPr txBox="1">
              <a:spLocks noChangeArrowheads="1"/>
            </p:cNvSpPr>
            <p:nvPr/>
          </p:nvSpPr>
          <p:spPr bwMode="auto">
            <a:xfrm>
              <a:off x="521" y="3158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000" b="1">
                  <a:solidFill>
                    <a:srgbClr val="660033"/>
                  </a:solidFill>
                </a:rPr>
                <a:t>100</a:t>
              </a:r>
            </a:p>
          </p:txBody>
        </p:sp>
        <p:sp>
          <p:nvSpPr>
            <p:cNvPr id="6171" name="Text Box 21"/>
            <p:cNvSpPr txBox="1">
              <a:spLocks noChangeArrowheads="1"/>
            </p:cNvSpPr>
            <p:nvPr/>
          </p:nvSpPr>
          <p:spPr bwMode="auto">
            <a:xfrm>
              <a:off x="541" y="2976"/>
              <a:ext cx="454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/>
              <a:r>
                <a:rPr lang="hr-HR" altLang="sr-Latn-RS" sz="2000" b="1">
                  <a:solidFill>
                    <a:srgbClr val="660033"/>
                  </a:solidFill>
                </a:rPr>
                <a:t>___</a:t>
              </a:r>
            </a:p>
          </p:txBody>
        </p:sp>
      </p:grpSp>
      <p:grpSp>
        <p:nvGrpSpPr>
          <p:cNvPr id="30742" name="Group 22"/>
          <p:cNvGrpSpPr>
            <a:grpSpLocks/>
          </p:cNvGrpSpPr>
          <p:nvPr/>
        </p:nvGrpSpPr>
        <p:grpSpPr bwMode="auto">
          <a:xfrm>
            <a:off x="2740025" y="5730875"/>
            <a:ext cx="3127375" cy="722313"/>
            <a:chOff x="1726" y="3519"/>
            <a:chExt cx="1970" cy="455"/>
          </a:xfrm>
        </p:grpSpPr>
        <p:grpSp>
          <p:nvGrpSpPr>
            <p:cNvPr id="6164" name="Group 23"/>
            <p:cNvGrpSpPr>
              <a:grpSpLocks/>
            </p:cNvGrpSpPr>
            <p:nvPr/>
          </p:nvGrpSpPr>
          <p:grpSpPr bwMode="auto">
            <a:xfrm>
              <a:off x="1726" y="3519"/>
              <a:ext cx="474" cy="455"/>
              <a:chOff x="521" y="2953"/>
              <a:chExt cx="474" cy="455"/>
            </a:xfrm>
          </p:grpSpPr>
          <p:sp>
            <p:nvSpPr>
              <p:cNvPr id="6166" name="Text Box 24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FF0000"/>
                    </a:solidFill>
                  </a:rPr>
                  <a:t>60</a:t>
                </a:r>
              </a:p>
            </p:txBody>
          </p:sp>
          <p:sp>
            <p:nvSpPr>
              <p:cNvPr id="6167" name="Text Box 25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FF0000"/>
                    </a:solidFill>
                  </a:rPr>
                  <a:t>100</a:t>
                </a:r>
              </a:p>
            </p:txBody>
          </p:sp>
          <p:sp>
            <p:nvSpPr>
              <p:cNvPr id="6168" name="Text Box 26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FF0000"/>
                    </a:solidFill>
                  </a:rPr>
                  <a:t>___</a:t>
                </a:r>
              </a:p>
            </p:txBody>
          </p:sp>
        </p:grpSp>
        <p:sp>
          <p:nvSpPr>
            <p:cNvPr id="6165" name="Text Box 27"/>
            <p:cNvSpPr txBox="1">
              <a:spLocks noChangeArrowheads="1"/>
            </p:cNvSpPr>
            <p:nvPr/>
          </p:nvSpPr>
          <p:spPr bwMode="auto">
            <a:xfrm>
              <a:off x="2154" y="3612"/>
              <a:ext cx="154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hr-HR" altLang="sr-Latn-RS" sz="2000" b="1">
                  <a:solidFill>
                    <a:srgbClr val="660033"/>
                  </a:solidFill>
                </a:rPr>
                <a:t>.</a:t>
              </a:r>
            </a:p>
          </p:txBody>
        </p:sp>
      </p:grp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539750" y="9080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900113" y="13414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660033"/>
                </a:solidFill>
              </a:rPr>
              <a:t>Ha a fiúkat és a lányokat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arányosan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felsorakoztatjuk, akkor egy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100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fős csoportban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60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fiú lesz.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487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8" grpId="0" animBg="1"/>
      <p:bldP spid="30729" grpId="0"/>
      <p:bldP spid="30730" grpId="0"/>
      <p:bldP spid="30731" grpId="0" animBg="1"/>
      <p:bldP spid="30732" grpId="0"/>
      <p:bldP spid="30733" grpId="0"/>
      <p:bldP spid="30734" grpId="0" animBg="1"/>
      <p:bldP spid="30735" grpId="0"/>
      <p:bldP spid="30736" grpId="0"/>
      <p:bldP spid="307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39750" y="4294188"/>
            <a:ext cx="792003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c)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Ha egy 100 fős csoportban 60 fiú van, hány lány van egy-egy ilyen csoportban?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900113" y="4941888"/>
            <a:ext cx="24479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660033"/>
                </a:solidFill>
              </a:rPr>
              <a:t>40</a:t>
            </a:r>
          </a:p>
        </p:txBody>
      </p:sp>
      <p:sp>
        <p:nvSpPr>
          <p:cNvPr id="7174" name="Oval 8"/>
          <p:cNvSpPr>
            <a:spLocks noChangeArrowheads="1"/>
          </p:cNvSpPr>
          <p:nvPr/>
        </p:nvSpPr>
        <p:spPr bwMode="auto">
          <a:xfrm>
            <a:off x="1042988" y="2709863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1187450" y="2312988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1187450" y="2889250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7177" name="Oval 11"/>
          <p:cNvSpPr>
            <a:spLocks noChangeArrowheads="1"/>
          </p:cNvSpPr>
          <p:nvPr/>
        </p:nvSpPr>
        <p:spPr bwMode="auto">
          <a:xfrm>
            <a:off x="3563938" y="2709863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3708400" y="2312988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7179" name="Text Box 13"/>
          <p:cNvSpPr txBox="1">
            <a:spLocks noChangeArrowheads="1"/>
          </p:cNvSpPr>
          <p:nvPr/>
        </p:nvSpPr>
        <p:spPr bwMode="auto">
          <a:xfrm>
            <a:off x="3708400" y="2889250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7180" name="Oval 14"/>
          <p:cNvSpPr>
            <a:spLocks noChangeArrowheads="1"/>
          </p:cNvSpPr>
          <p:nvPr/>
        </p:nvSpPr>
        <p:spPr bwMode="auto">
          <a:xfrm>
            <a:off x="6011863" y="2709863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6156325" y="2312988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6156325" y="2889250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7954963" y="2852738"/>
            <a:ext cx="1081087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b="1">
                <a:solidFill>
                  <a:srgbClr val="008000"/>
                </a:solidFill>
              </a:rPr>
              <a:t>...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187450" y="3278188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3708400" y="3278188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156325" y="3278188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539750" y="5408613"/>
            <a:ext cx="792003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d)	Írd fel tört alakban, hogy a tanulók hányad része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lány!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4356100" y="6180138"/>
            <a:ext cx="2447925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660033"/>
                </a:solidFill>
              </a:rPr>
              <a:t>Tehát, </a:t>
            </a:r>
            <a:r>
              <a:rPr lang="hr-HR" altLang="sr-Latn-RS" sz="2000" b="1" dirty="0">
                <a:solidFill>
                  <a:srgbClr val="FF0000"/>
                </a:solidFill>
              </a:rPr>
              <a:t>40% =</a:t>
            </a:r>
            <a:r>
              <a:rPr lang="hr-HR" altLang="sr-Latn-RS" sz="2000" b="1" dirty="0">
                <a:solidFill>
                  <a:srgbClr val="660033"/>
                </a:solidFill>
              </a:rPr>
              <a:t> </a:t>
            </a:r>
          </a:p>
        </p:txBody>
      </p:sp>
      <p:grpSp>
        <p:nvGrpSpPr>
          <p:cNvPr id="29733" name="Group 37"/>
          <p:cNvGrpSpPr>
            <a:grpSpLocks/>
          </p:cNvGrpSpPr>
          <p:nvPr/>
        </p:nvGrpSpPr>
        <p:grpSpPr bwMode="auto">
          <a:xfrm>
            <a:off x="900113" y="6019800"/>
            <a:ext cx="3127375" cy="722313"/>
            <a:chOff x="1726" y="3519"/>
            <a:chExt cx="1970" cy="455"/>
          </a:xfrm>
        </p:grpSpPr>
        <p:grpSp>
          <p:nvGrpSpPr>
            <p:cNvPr id="7198" name="Group 38"/>
            <p:cNvGrpSpPr>
              <a:grpSpLocks/>
            </p:cNvGrpSpPr>
            <p:nvPr/>
          </p:nvGrpSpPr>
          <p:grpSpPr bwMode="auto">
            <a:xfrm>
              <a:off x="1726" y="3519"/>
              <a:ext cx="474" cy="455"/>
              <a:chOff x="521" y="2953"/>
              <a:chExt cx="474" cy="455"/>
            </a:xfrm>
          </p:grpSpPr>
          <p:sp>
            <p:nvSpPr>
              <p:cNvPr id="7200" name="Text Box 39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660033"/>
                    </a:solidFill>
                  </a:rPr>
                  <a:t>40</a:t>
                </a:r>
              </a:p>
            </p:txBody>
          </p:sp>
          <p:sp>
            <p:nvSpPr>
              <p:cNvPr id="7201" name="Text Box 40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660033"/>
                    </a:solidFill>
                  </a:rPr>
                  <a:t>100</a:t>
                </a:r>
              </a:p>
            </p:txBody>
          </p:sp>
          <p:sp>
            <p:nvSpPr>
              <p:cNvPr id="7202" name="Text Box 41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660033"/>
                    </a:solidFill>
                  </a:rPr>
                  <a:t>___</a:t>
                </a:r>
              </a:p>
            </p:txBody>
          </p:sp>
        </p:grpSp>
        <p:sp>
          <p:nvSpPr>
            <p:cNvPr id="7199" name="Text Box 42"/>
            <p:cNvSpPr txBox="1">
              <a:spLocks noChangeArrowheads="1"/>
            </p:cNvSpPr>
            <p:nvPr/>
          </p:nvSpPr>
          <p:spPr bwMode="auto">
            <a:xfrm>
              <a:off x="2154" y="3612"/>
              <a:ext cx="154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hr-HR" altLang="sr-Latn-RS" sz="2000" b="1" dirty="0" smtClean="0">
                  <a:solidFill>
                    <a:srgbClr val="660033"/>
                  </a:solidFill>
                </a:rPr>
                <a:t>ill. </a:t>
              </a:r>
              <a:r>
                <a:rPr lang="hr-HR" altLang="sr-Latn-RS" sz="2000" b="1" dirty="0">
                  <a:solidFill>
                    <a:srgbClr val="660033"/>
                  </a:solidFill>
                </a:rPr>
                <a:t>40% .</a:t>
              </a:r>
            </a:p>
          </p:txBody>
        </p:sp>
      </p:grpSp>
      <p:grpSp>
        <p:nvGrpSpPr>
          <p:cNvPr id="29739" name="Group 43"/>
          <p:cNvGrpSpPr>
            <a:grpSpLocks/>
          </p:cNvGrpSpPr>
          <p:nvPr/>
        </p:nvGrpSpPr>
        <p:grpSpPr bwMode="auto">
          <a:xfrm>
            <a:off x="6124575" y="6035675"/>
            <a:ext cx="3127375" cy="722313"/>
            <a:chOff x="1726" y="3519"/>
            <a:chExt cx="1970" cy="455"/>
          </a:xfrm>
        </p:grpSpPr>
        <p:grpSp>
          <p:nvGrpSpPr>
            <p:cNvPr id="7193" name="Group 44"/>
            <p:cNvGrpSpPr>
              <a:grpSpLocks/>
            </p:cNvGrpSpPr>
            <p:nvPr/>
          </p:nvGrpSpPr>
          <p:grpSpPr bwMode="auto">
            <a:xfrm>
              <a:off x="1726" y="3519"/>
              <a:ext cx="474" cy="455"/>
              <a:chOff x="521" y="2953"/>
              <a:chExt cx="474" cy="455"/>
            </a:xfrm>
          </p:grpSpPr>
          <p:sp>
            <p:nvSpPr>
              <p:cNvPr id="7195" name="Text Box 45"/>
              <p:cNvSpPr txBox="1">
                <a:spLocks noChangeArrowheads="1"/>
              </p:cNvSpPr>
              <p:nvPr/>
            </p:nvSpPr>
            <p:spPr bwMode="auto">
              <a:xfrm>
                <a:off x="526" y="2953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FF0000"/>
                    </a:solidFill>
                  </a:rPr>
                  <a:t>40</a:t>
                </a:r>
              </a:p>
            </p:txBody>
          </p:sp>
          <p:sp>
            <p:nvSpPr>
              <p:cNvPr id="7196" name="Text Box 46"/>
              <p:cNvSpPr txBox="1">
                <a:spLocks noChangeArrowheads="1"/>
              </p:cNvSpPr>
              <p:nvPr/>
            </p:nvSpPr>
            <p:spPr bwMode="auto">
              <a:xfrm>
                <a:off x="521" y="3158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FF0000"/>
                    </a:solidFill>
                  </a:rPr>
                  <a:t>100</a:t>
                </a:r>
              </a:p>
            </p:txBody>
          </p:sp>
          <p:sp>
            <p:nvSpPr>
              <p:cNvPr id="7197" name="Text Box 47"/>
              <p:cNvSpPr txBox="1">
                <a:spLocks noChangeArrowheads="1"/>
              </p:cNvSpPr>
              <p:nvPr/>
            </p:nvSpPr>
            <p:spPr bwMode="auto">
              <a:xfrm>
                <a:off x="541" y="2976"/>
                <a:ext cx="454" cy="250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7961" dir="2700000" algn="ctr" rotWithShape="0">
                  <a:srgbClr val="9999FF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/>
                <a:r>
                  <a:rPr lang="hr-HR" altLang="sr-Latn-RS" sz="2000" b="1">
                    <a:solidFill>
                      <a:srgbClr val="FF0000"/>
                    </a:solidFill>
                  </a:rPr>
                  <a:t>___</a:t>
                </a:r>
              </a:p>
            </p:txBody>
          </p:sp>
        </p:grpSp>
        <p:sp>
          <p:nvSpPr>
            <p:cNvPr id="7194" name="Text Box 48"/>
            <p:cNvSpPr txBox="1">
              <a:spLocks noChangeArrowheads="1"/>
            </p:cNvSpPr>
            <p:nvPr/>
          </p:nvSpPr>
          <p:spPr bwMode="auto">
            <a:xfrm>
              <a:off x="2154" y="3612"/>
              <a:ext cx="1542" cy="250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999FF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hr-HR" altLang="sr-Latn-RS" sz="2000" b="1">
                  <a:solidFill>
                    <a:srgbClr val="660033"/>
                  </a:solidFill>
                </a:rPr>
                <a:t>.</a:t>
              </a:r>
            </a:p>
          </p:txBody>
        </p:sp>
      </p:grp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539750" y="9080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a)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Mit jelent ez?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900113" y="1341438"/>
            <a:ext cx="7920037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660033"/>
                </a:solidFill>
              </a:rPr>
              <a:t>Ha a fiúkat és a lányokat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arányosan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felsorakoztatjuk, akkor egy </a:t>
            </a:r>
            <a:r>
              <a:rPr lang="hr-HR" altLang="sr-Latn-RS" sz="2000" b="1" u="sng" dirty="0">
                <a:solidFill>
                  <a:srgbClr val="660033"/>
                </a:solidFill>
              </a:rPr>
              <a:t>100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fős csoportban </a:t>
            </a:r>
            <a:r>
              <a:rPr lang="hr-HR" altLang="sr-Latn-RS" sz="2000" b="1" u="sng" dirty="0" smtClean="0">
                <a:solidFill>
                  <a:srgbClr val="660033"/>
                </a:solidFill>
              </a:rPr>
              <a:t>60</a:t>
            </a:r>
            <a:r>
              <a:rPr lang="hr-HR" altLang="sr-Latn-RS" sz="2000" b="1" dirty="0" smtClean="0">
                <a:solidFill>
                  <a:srgbClr val="660033"/>
                </a:solidFill>
              </a:rPr>
              <a:t> fiú lesz.</a:t>
            </a:r>
            <a:endParaRPr lang="hr-HR" altLang="sr-Latn-RS" sz="2000" b="1" dirty="0">
              <a:solidFill>
                <a:srgbClr val="660033"/>
              </a:solidFill>
            </a:endParaRP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529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/>
      <p:bldP spid="29724" grpId="0"/>
      <p:bldP spid="29725" grpId="0"/>
      <p:bldP spid="29726" grpId="0"/>
      <p:bldP spid="29727" grpId="0"/>
      <p:bldP spid="297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8892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e)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Pótold: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195" name="Oval 6"/>
          <p:cNvSpPr>
            <a:spLocks noChangeArrowheads="1"/>
          </p:cNvSpPr>
          <p:nvPr/>
        </p:nvSpPr>
        <p:spPr bwMode="auto">
          <a:xfrm>
            <a:off x="104298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118745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118745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8198" name="Oval 9"/>
          <p:cNvSpPr>
            <a:spLocks noChangeArrowheads="1"/>
          </p:cNvSpPr>
          <p:nvPr/>
        </p:nvSpPr>
        <p:spPr bwMode="auto">
          <a:xfrm>
            <a:off x="356393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370840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370840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8201" name="Oval 12"/>
          <p:cNvSpPr>
            <a:spLocks noChangeArrowheads="1"/>
          </p:cNvSpPr>
          <p:nvPr/>
        </p:nvSpPr>
        <p:spPr bwMode="auto">
          <a:xfrm>
            <a:off x="6011863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6156325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6156325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7954963" y="1592263"/>
            <a:ext cx="1081087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b="1">
                <a:solidFill>
                  <a:srgbClr val="008000"/>
                </a:solidFill>
              </a:rPr>
              <a:t>...</a:t>
            </a:r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118745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8206" name="Text Box 17"/>
          <p:cNvSpPr txBox="1">
            <a:spLocks noChangeArrowheads="1"/>
          </p:cNvSpPr>
          <p:nvPr/>
        </p:nvSpPr>
        <p:spPr bwMode="auto">
          <a:xfrm>
            <a:off x="370840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8207" name="Text Box 18"/>
          <p:cNvSpPr txBox="1">
            <a:spLocks noChangeArrowheads="1"/>
          </p:cNvSpPr>
          <p:nvPr/>
        </p:nvSpPr>
        <p:spPr bwMode="auto">
          <a:xfrm>
            <a:off x="6156325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971550" y="3681413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>
            <a:off x="3851275" y="3249613"/>
            <a:ext cx="1588" cy="22669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900113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tanulók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3563938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000066"/>
                </a:solidFill>
              </a:rPr>
              <a:t>a fiúk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1784" name="Line 40"/>
          <p:cNvSpPr>
            <a:spLocks noChangeShapeType="1"/>
          </p:cNvSpPr>
          <p:nvPr/>
        </p:nvSpPr>
        <p:spPr bwMode="auto">
          <a:xfrm>
            <a:off x="6084888" y="3248025"/>
            <a:ext cx="0" cy="22685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5940425" y="3284538"/>
            <a:ext cx="28082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lányok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1979613" y="36814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4645025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7092950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>
            <a:off x="971550" y="4041775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197961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458946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7092950" y="4076700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31793" name="Line 49"/>
          <p:cNvSpPr>
            <a:spLocks noChangeShapeType="1"/>
          </p:cNvSpPr>
          <p:nvPr/>
        </p:nvSpPr>
        <p:spPr bwMode="auto">
          <a:xfrm>
            <a:off x="971550" y="443388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19796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300</a:t>
            </a:r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458946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70215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31797" name="Line 53"/>
          <p:cNvSpPr>
            <a:spLocks noChangeShapeType="1"/>
          </p:cNvSpPr>
          <p:nvPr/>
        </p:nvSpPr>
        <p:spPr bwMode="auto">
          <a:xfrm>
            <a:off x="971550" y="483393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19796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500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458946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70215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31801" name="Line 57"/>
          <p:cNvSpPr>
            <a:spLocks noChangeShapeType="1"/>
          </p:cNvSpPr>
          <p:nvPr/>
        </p:nvSpPr>
        <p:spPr bwMode="auto">
          <a:xfrm>
            <a:off x="971550" y="5194300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2051050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46450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31804" name="Text Box 60"/>
          <p:cNvSpPr txBox="1">
            <a:spLocks noChangeArrowheads="1"/>
          </p:cNvSpPr>
          <p:nvPr/>
        </p:nvSpPr>
        <p:spPr bwMode="auto">
          <a:xfrm>
            <a:off x="71342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1619672" y="5661248"/>
            <a:ext cx="5976664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Ha a tanulók száma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kétszer több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, akkor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1619671" y="6021611"/>
            <a:ext cx="568865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fiúk száma is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kétszer több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, és 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8" name="Oval 6"/>
          <p:cNvSpPr>
            <a:spLocks noChangeArrowheads="1"/>
          </p:cNvSpPr>
          <p:nvPr/>
        </p:nvSpPr>
        <p:spPr bwMode="auto">
          <a:xfrm>
            <a:off x="1979632" y="4071352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49" name="Text Box 63"/>
          <p:cNvSpPr txBox="1">
            <a:spLocks noChangeArrowheads="1"/>
          </p:cNvSpPr>
          <p:nvPr/>
        </p:nvSpPr>
        <p:spPr bwMode="auto">
          <a:xfrm>
            <a:off x="1619647" y="6396261"/>
            <a:ext cx="568865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a lányok száma is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kétszer több.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50" name="Oval 6"/>
          <p:cNvSpPr>
            <a:spLocks noChangeArrowheads="1"/>
          </p:cNvSpPr>
          <p:nvPr/>
        </p:nvSpPr>
        <p:spPr bwMode="auto">
          <a:xfrm>
            <a:off x="4589463" y="4071352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1" name="Oval 6"/>
          <p:cNvSpPr>
            <a:spLocks noChangeArrowheads="1"/>
          </p:cNvSpPr>
          <p:nvPr/>
        </p:nvSpPr>
        <p:spPr bwMode="auto">
          <a:xfrm>
            <a:off x="6984489" y="4071352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1100116572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3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1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1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10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79" grpId="0" animBg="1"/>
      <p:bldP spid="31780" grpId="0" animBg="1"/>
      <p:bldP spid="31781" grpId="0"/>
      <p:bldP spid="31783" grpId="0"/>
      <p:bldP spid="31784" grpId="0" animBg="1"/>
      <p:bldP spid="31785" grpId="0"/>
      <p:bldP spid="31786" grpId="0"/>
      <p:bldP spid="31787" grpId="0"/>
      <p:bldP spid="31788" grpId="0"/>
      <p:bldP spid="31789" grpId="0" animBg="1"/>
      <p:bldP spid="31790" grpId="0"/>
      <p:bldP spid="31791" grpId="0"/>
      <p:bldP spid="31792" grpId="0"/>
      <p:bldP spid="31793" grpId="0" animBg="1"/>
      <p:bldP spid="31794" grpId="0"/>
      <p:bldP spid="31795" grpId="0"/>
      <p:bldP spid="31796" grpId="0"/>
      <p:bldP spid="31797" grpId="0" animBg="1"/>
      <p:bldP spid="31798" grpId="0"/>
      <p:bldP spid="31799" grpId="0"/>
      <p:bldP spid="31800" grpId="0"/>
      <p:bldP spid="31801" grpId="0" animBg="1"/>
      <p:bldP spid="31802" grpId="0"/>
      <p:bldP spid="31803" grpId="0"/>
      <p:bldP spid="31804" grpId="0"/>
      <p:bldP spid="31806" grpId="0"/>
      <p:bldP spid="31807" grpId="0"/>
      <p:bldP spid="48" grpId="0" animBg="1"/>
      <p:bldP spid="49" grpId="0"/>
      <p:bldP spid="50" grpId="0" animBg="1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1404491" y="5636954"/>
            <a:ext cx="7920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Ha a tanulók száma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háromszor több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, </a:t>
            </a:r>
            <a:r>
              <a:rPr lang="hr-HR" altLang="sr-Latn-RS" sz="2000" b="1" dirty="0">
                <a:solidFill>
                  <a:srgbClr val="000066"/>
                </a:solidFill>
              </a:rPr>
              <a:t>akkor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1404491" y="6033482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a fiúk száma is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háromszor több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, </a:t>
            </a:r>
            <a:r>
              <a:rPr lang="hr-HR" altLang="sr-Latn-RS" sz="2000" b="1" dirty="0">
                <a:solidFill>
                  <a:srgbClr val="000066"/>
                </a:solidFill>
              </a:rPr>
              <a:t>és 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539750" y="2889250"/>
            <a:ext cx="7920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>
                <a:solidFill>
                  <a:srgbClr val="000066"/>
                </a:solidFill>
              </a:rPr>
              <a:t>e)	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Pótold: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104298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18745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118745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3563938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08400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708400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3" name="Oval 12"/>
          <p:cNvSpPr>
            <a:spLocks noChangeArrowheads="1"/>
          </p:cNvSpPr>
          <p:nvPr/>
        </p:nvSpPr>
        <p:spPr bwMode="auto">
          <a:xfrm>
            <a:off x="6011863" y="1449388"/>
            <a:ext cx="2089150" cy="129540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6156325" y="1052513"/>
            <a:ext cx="1871663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8000"/>
                </a:solidFill>
              </a:rPr>
              <a:t>100 </a:t>
            </a:r>
            <a:r>
              <a:rPr lang="hr-HR" altLang="sr-Latn-RS" sz="2000" b="1" dirty="0" smtClean="0">
                <a:solidFill>
                  <a:srgbClr val="008000"/>
                </a:solidFill>
              </a:rPr>
              <a:t>tanuló</a:t>
            </a:r>
            <a:endParaRPr lang="hr-HR" altLang="sr-Latn-RS" sz="2000" b="1" dirty="0">
              <a:solidFill>
                <a:srgbClr val="008000"/>
              </a:solidFill>
            </a:endParaRP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6156325" y="1628775"/>
            <a:ext cx="1871663" cy="3667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60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fiú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954963" y="1592263"/>
            <a:ext cx="1081087" cy="5794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b="1">
                <a:solidFill>
                  <a:srgbClr val="008000"/>
                </a:solidFill>
              </a:rPr>
              <a:t>...</a:t>
            </a: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118745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3708400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59" name="Text Box 18"/>
          <p:cNvSpPr txBox="1">
            <a:spLocks noChangeArrowheads="1"/>
          </p:cNvSpPr>
          <p:nvPr/>
        </p:nvSpPr>
        <p:spPr bwMode="auto">
          <a:xfrm>
            <a:off x="6156325" y="2017713"/>
            <a:ext cx="1871663" cy="36671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1800" b="1" dirty="0">
                <a:solidFill>
                  <a:srgbClr val="008000"/>
                </a:solidFill>
              </a:rPr>
              <a:t>40 </a:t>
            </a:r>
            <a:r>
              <a:rPr lang="hr-HR" altLang="sr-Latn-RS" sz="1800" b="1" dirty="0" smtClean="0">
                <a:solidFill>
                  <a:srgbClr val="008000"/>
                </a:solidFill>
              </a:rPr>
              <a:t>lány</a:t>
            </a:r>
            <a:endParaRPr lang="hr-HR" altLang="sr-Latn-RS" sz="1800" b="1" dirty="0">
              <a:solidFill>
                <a:srgbClr val="008000"/>
              </a:solidFill>
            </a:endParaRPr>
          </a:p>
        </p:txBody>
      </p:sp>
      <p:sp>
        <p:nvSpPr>
          <p:cNvPr id="60" name="Line 35"/>
          <p:cNvSpPr>
            <a:spLocks noChangeShapeType="1"/>
          </p:cNvSpPr>
          <p:nvPr/>
        </p:nvSpPr>
        <p:spPr bwMode="auto">
          <a:xfrm>
            <a:off x="971550" y="3681413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6"/>
          <p:cNvSpPr>
            <a:spLocks noChangeShapeType="1"/>
          </p:cNvSpPr>
          <p:nvPr/>
        </p:nvSpPr>
        <p:spPr bwMode="auto">
          <a:xfrm flipH="1">
            <a:off x="3851275" y="3249613"/>
            <a:ext cx="1588" cy="226695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900113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tanulók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3" name="Text Box 39"/>
          <p:cNvSpPr txBox="1">
            <a:spLocks noChangeArrowheads="1"/>
          </p:cNvSpPr>
          <p:nvPr/>
        </p:nvSpPr>
        <p:spPr bwMode="auto">
          <a:xfrm>
            <a:off x="3563938" y="3284538"/>
            <a:ext cx="280828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 smtClean="0">
                <a:solidFill>
                  <a:srgbClr val="000066"/>
                </a:solidFill>
              </a:rPr>
              <a:t>a fiúk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4" name="Line 40"/>
          <p:cNvSpPr>
            <a:spLocks noChangeShapeType="1"/>
          </p:cNvSpPr>
          <p:nvPr/>
        </p:nvSpPr>
        <p:spPr bwMode="auto">
          <a:xfrm>
            <a:off x="6084888" y="3248025"/>
            <a:ext cx="0" cy="2268538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Text Box 41"/>
          <p:cNvSpPr txBox="1">
            <a:spLocks noChangeArrowheads="1"/>
          </p:cNvSpPr>
          <p:nvPr/>
        </p:nvSpPr>
        <p:spPr bwMode="auto">
          <a:xfrm>
            <a:off x="5940425" y="3284538"/>
            <a:ext cx="28082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hr-HR" altLang="sr-Latn-RS" sz="2000" b="1" dirty="0">
                <a:solidFill>
                  <a:srgbClr val="000066"/>
                </a:solidFill>
              </a:rPr>
              <a:t>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 lányok száma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66" name="Text Box 42"/>
          <p:cNvSpPr txBox="1">
            <a:spLocks noChangeArrowheads="1"/>
          </p:cNvSpPr>
          <p:nvPr/>
        </p:nvSpPr>
        <p:spPr bwMode="auto">
          <a:xfrm>
            <a:off x="1979613" y="36814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7" name="Text Box 43"/>
          <p:cNvSpPr txBox="1">
            <a:spLocks noChangeArrowheads="1"/>
          </p:cNvSpPr>
          <p:nvPr/>
        </p:nvSpPr>
        <p:spPr bwMode="auto">
          <a:xfrm>
            <a:off x="4645025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68" name="Text Box 44"/>
          <p:cNvSpPr txBox="1">
            <a:spLocks noChangeArrowheads="1"/>
          </p:cNvSpPr>
          <p:nvPr/>
        </p:nvSpPr>
        <p:spPr bwMode="auto">
          <a:xfrm>
            <a:off x="7092950" y="36814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69" name="Line 45"/>
          <p:cNvSpPr>
            <a:spLocks noChangeShapeType="1"/>
          </p:cNvSpPr>
          <p:nvPr/>
        </p:nvSpPr>
        <p:spPr bwMode="auto">
          <a:xfrm>
            <a:off x="971550" y="4041775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46"/>
          <p:cNvSpPr txBox="1">
            <a:spLocks noChangeArrowheads="1"/>
          </p:cNvSpPr>
          <p:nvPr/>
        </p:nvSpPr>
        <p:spPr bwMode="auto">
          <a:xfrm>
            <a:off x="197961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200</a:t>
            </a:r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4589463" y="4076700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72" name="Text Box 48"/>
          <p:cNvSpPr txBox="1">
            <a:spLocks noChangeArrowheads="1"/>
          </p:cNvSpPr>
          <p:nvPr/>
        </p:nvSpPr>
        <p:spPr bwMode="auto">
          <a:xfrm>
            <a:off x="7092950" y="4076700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73" name="Line 49"/>
          <p:cNvSpPr>
            <a:spLocks noChangeShapeType="1"/>
          </p:cNvSpPr>
          <p:nvPr/>
        </p:nvSpPr>
        <p:spPr bwMode="auto">
          <a:xfrm>
            <a:off x="971550" y="443388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Text Box 50"/>
          <p:cNvSpPr txBox="1">
            <a:spLocks noChangeArrowheads="1"/>
          </p:cNvSpPr>
          <p:nvPr/>
        </p:nvSpPr>
        <p:spPr bwMode="auto">
          <a:xfrm>
            <a:off x="19796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300</a:t>
            </a:r>
          </a:p>
        </p:txBody>
      </p:sp>
      <p:sp>
        <p:nvSpPr>
          <p:cNvPr id="75" name="Text Box 51"/>
          <p:cNvSpPr txBox="1">
            <a:spLocks noChangeArrowheads="1"/>
          </p:cNvSpPr>
          <p:nvPr/>
        </p:nvSpPr>
        <p:spPr bwMode="auto">
          <a:xfrm>
            <a:off x="458946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76" name="Text Box 52"/>
          <p:cNvSpPr txBox="1">
            <a:spLocks noChangeArrowheads="1"/>
          </p:cNvSpPr>
          <p:nvPr/>
        </p:nvSpPr>
        <p:spPr bwMode="auto">
          <a:xfrm>
            <a:off x="7021513" y="4468813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120</a:t>
            </a:r>
          </a:p>
        </p:txBody>
      </p:sp>
      <p:sp>
        <p:nvSpPr>
          <p:cNvPr id="77" name="Line 53"/>
          <p:cNvSpPr>
            <a:spLocks noChangeShapeType="1"/>
          </p:cNvSpPr>
          <p:nvPr/>
        </p:nvSpPr>
        <p:spPr bwMode="auto">
          <a:xfrm>
            <a:off x="971550" y="4833938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Text Box 54"/>
          <p:cNvSpPr txBox="1">
            <a:spLocks noChangeArrowheads="1"/>
          </p:cNvSpPr>
          <p:nvPr/>
        </p:nvSpPr>
        <p:spPr bwMode="auto">
          <a:xfrm>
            <a:off x="19796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500</a:t>
            </a:r>
          </a:p>
        </p:txBody>
      </p:sp>
      <p:sp>
        <p:nvSpPr>
          <p:cNvPr id="79" name="Text Box 55"/>
          <p:cNvSpPr txBox="1">
            <a:spLocks noChangeArrowheads="1"/>
          </p:cNvSpPr>
          <p:nvPr/>
        </p:nvSpPr>
        <p:spPr bwMode="auto">
          <a:xfrm>
            <a:off x="458946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80" name="Text Box 56"/>
          <p:cNvSpPr txBox="1">
            <a:spLocks noChangeArrowheads="1"/>
          </p:cNvSpPr>
          <p:nvPr/>
        </p:nvSpPr>
        <p:spPr bwMode="auto">
          <a:xfrm>
            <a:off x="7021513" y="4852988"/>
            <a:ext cx="935037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81" name="Line 57"/>
          <p:cNvSpPr>
            <a:spLocks noChangeShapeType="1"/>
          </p:cNvSpPr>
          <p:nvPr/>
        </p:nvSpPr>
        <p:spPr bwMode="auto">
          <a:xfrm>
            <a:off x="971550" y="5194300"/>
            <a:ext cx="7488238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58"/>
          <p:cNvSpPr txBox="1">
            <a:spLocks noChangeArrowheads="1"/>
          </p:cNvSpPr>
          <p:nvPr/>
        </p:nvSpPr>
        <p:spPr bwMode="auto">
          <a:xfrm>
            <a:off x="2051050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000066"/>
                </a:solidFill>
              </a:rPr>
              <a:t>50</a:t>
            </a:r>
          </a:p>
        </p:txBody>
      </p:sp>
      <p:sp>
        <p:nvSpPr>
          <p:cNvPr id="83" name="Text Box 59"/>
          <p:cNvSpPr txBox="1">
            <a:spLocks noChangeArrowheads="1"/>
          </p:cNvSpPr>
          <p:nvPr/>
        </p:nvSpPr>
        <p:spPr bwMode="auto">
          <a:xfrm>
            <a:off x="46450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84" name="Text Box 60"/>
          <p:cNvSpPr txBox="1">
            <a:spLocks noChangeArrowheads="1"/>
          </p:cNvSpPr>
          <p:nvPr/>
        </p:nvSpPr>
        <p:spPr bwMode="auto">
          <a:xfrm>
            <a:off x="7134225" y="5192713"/>
            <a:ext cx="93503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1728788" cy="39687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u="sng" dirty="0" smtClean="0">
                <a:solidFill>
                  <a:srgbClr val="000066"/>
                </a:solidFill>
              </a:rPr>
              <a:t>Példa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: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6" name="Text Box 13"/>
          <p:cNvSpPr txBox="1">
            <a:spLocks noChangeArrowheads="1"/>
          </p:cNvSpPr>
          <p:nvPr/>
        </p:nvSpPr>
        <p:spPr bwMode="auto">
          <a:xfrm>
            <a:off x="1475656" y="476250"/>
            <a:ext cx="6985000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Egy iskola tanulóinak 60</a:t>
            </a:r>
            <a:r>
              <a:rPr lang="hr-HR" altLang="sr-Latn-RS" sz="2000" b="1" dirty="0">
                <a:solidFill>
                  <a:srgbClr val="000066"/>
                </a:solidFill>
              </a:rPr>
              <a:t>% </a:t>
            </a:r>
            <a:r>
              <a:rPr lang="hr-HR" altLang="sr-Latn-RS" sz="2000" b="1" dirty="0" smtClean="0">
                <a:solidFill>
                  <a:srgbClr val="000066"/>
                </a:solidFill>
              </a:rPr>
              <a:t>fiú.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8" name="Text Box 45"/>
          <p:cNvSpPr txBox="1">
            <a:spLocks noChangeArrowheads="1"/>
          </p:cNvSpPr>
          <p:nvPr/>
        </p:nvSpPr>
        <p:spPr bwMode="auto">
          <a:xfrm>
            <a:off x="1404491" y="6433592"/>
            <a:ext cx="7920037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99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hr-HR" altLang="sr-Latn-RS" sz="2000" b="1" dirty="0" smtClean="0">
                <a:solidFill>
                  <a:srgbClr val="000066"/>
                </a:solidFill>
              </a:rPr>
              <a:t>a </a:t>
            </a:r>
            <a:r>
              <a:rPr lang="hr-HR" altLang="sr-Latn-RS" sz="2000" b="1" dirty="0">
                <a:solidFill>
                  <a:srgbClr val="000066"/>
                </a:solidFill>
              </a:rPr>
              <a:t>lányok száma is </a:t>
            </a:r>
            <a:r>
              <a:rPr lang="hr-HR" altLang="sr-Latn-RS" sz="2000" b="1" u="sng" dirty="0" smtClean="0">
                <a:solidFill>
                  <a:srgbClr val="000066"/>
                </a:solidFill>
              </a:rPr>
              <a:t>háromszor több.</a:t>
            </a:r>
            <a:endParaRPr lang="hr-HR" altLang="sr-Latn-RS" sz="2000" b="1" dirty="0">
              <a:solidFill>
                <a:srgbClr val="000066"/>
              </a:solidFill>
            </a:endParaRPr>
          </a:p>
        </p:txBody>
      </p:sp>
      <p:sp>
        <p:nvSpPr>
          <p:cNvPr id="89" name="Oval 6"/>
          <p:cNvSpPr>
            <a:spLocks noChangeArrowheads="1"/>
          </p:cNvSpPr>
          <p:nvPr/>
        </p:nvSpPr>
        <p:spPr bwMode="auto">
          <a:xfrm>
            <a:off x="1979632" y="4437112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90" name="Oval 6"/>
          <p:cNvSpPr>
            <a:spLocks noChangeArrowheads="1"/>
          </p:cNvSpPr>
          <p:nvPr/>
        </p:nvSpPr>
        <p:spPr bwMode="auto">
          <a:xfrm>
            <a:off x="4589463" y="4437112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  <p:sp>
        <p:nvSpPr>
          <p:cNvPr id="91" name="Oval 6"/>
          <p:cNvSpPr>
            <a:spLocks noChangeArrowheads="1"/>
          </p:cNvSpPr>
          <p:nvPr/>
        </p:nvSpPr>
        <p:spPr bwMode="auto">
          <a:xfrm>
            <a:off x="6984489" y="4437112"/>
            <a:ext cx="720160" cy="365760"/>
          </a:xfrm>
          <a:prstGeom prst="roundRect">
            <a:avLst/>
          </a:prstGeom>
          <a:noFill/>
          <a:ln w="57150">
            <a:solidFill>
              <a:srgbClr val="66FF33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92434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6" grpId="0"/>
      <p:bldP spid="33837" grpId="0"/>
      <p:bldP spid="88" grpId="0"/>
      <p:bldP spid="89" grpId="0" animBg="1"/>
      <p:bldP spid="90" grpId="0" animBg="1"/>
      <p:bldP spid="9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941</Words>
  <Application>Microsoft Office PowerPoint</Application>
  <PresentationFormat>On-screen Show (4:3)</PresentationFormat>
  <Paragraphs>336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 százalék fogalma</vt:lpstr>
      <vt:lpstr>PowerPoint Presentation</vt:lpstr>
      <vt:lpstr>PowerPoint Presentation</vt:lpstr>
      <vt:lpstr>A százalék mint a 100 része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Postoci</dc:title>
  <dc:creator>Slavko</dc:creator>
  <cp:lastModifiedBy>Iren</cp:lastModifiedBy>
  <cp:revision>147</cp:revision>
  <dcterms:created xsi:type="dcterms:W3CDTF">2008-11-09T19:24:45Z</dcterms:created>
  <dcterms:modified xsi:type="dcterms:W3CDTF">2020-04-27T18:26:57Z</dcterms:modified>
</cp:coreProperties>
</file>