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302" r:id="rId3"/>
    <p:sldId id="284" r:id="rId4"/>
    <p:sldId id="285" r:id="rId5"/>
    <p:sldId id="263" r:id="rId6"/>
    <p:sldId id="288" r:id="rId7"/>
    <p:sldId id="290" r:id="rId8"/>
    <p:sldId id="291" r:id="rId9"/>
    <p:sldId id="292" r:id="rId10"/>
    <p:sldId id="293" r:id="rId11"/>
    <p:sldId id="294" r:id="rId12"/>
    <p:sldId id="295" r:id="rId13"/>
    <p:sldId id="297" r:id="rId14"/>
    <p:sldId id="299" r:id="rId15"/>
    <p:sldId id="301" r:id="rId16"/>
    <p:sldId id="303" r:id="rId1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94" y="-3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2561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F4519-4954-48B4-A844-FD52B09E44B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3067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25BE8-DC2B-4F18-A698-1D6FF1165923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7731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F42F7-5933-45CC-9244-E6833E4E5FD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5619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C89DE-CAB2-4C2A-8B81-66E9968FCE4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0430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8261B-DFA3-40D1-861E-37DFFDCAE40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68623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CAEE3-C12F-4F39-9233-4CF73ED945D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7872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55903-13C4-4B4B-9BFE-C41BD14165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6660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B6BFF-BD76-4E3E-A2F2-A5F66EF674D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1070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A4F4F-CB05-422E-9815-162AEDCB4B6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538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C6946-6820-42E4-B66F-77F32E6B127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1298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55DB4-0025-45C7-BFA6-ED76EA83A6C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1637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699C5AC-EED3-4F1E-B77C-3A4749753F0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7850"/>
            <a:ext cx="7772400" cy="155575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>
                <a:solidFill>
                  <a:srgbClr val="FFFF00"/>
                </a:solidFill>
              </a:rPr>
              <a:t>Egyenletrendszer megold</a:t>
            </a:r>
            <a:r>
              <a:rPr lang="hu-HU" altLang="sr-Latn-RS" dirty="0">
                <a:solidFill>
                  <a:srgbClr val="FFFF00"/>
                </a:solidFill>
              </a:rPr>
              <a:t>ása helyettesítési módszerrel</a:t>
            </a:r>
            <a:endParaRPr lang="hr-HR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509837"/>
            <a:ext cx="64008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>
                <a:solidFill>
                  <a:srgbClr val="FFFF00"/>
                </a:solidFill>
              </a:rPr>
              <a:t>2. rész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" y="3124200"/>
            <a:ext cx="9143999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dirty="0" smtClean="0"/>
              <a:t>(</a:t>
            </a:r>
            <a:r>
              <a:rPr lang="hr-HR" altLang="sr-Latn-RS" sz="2800" dirty="0"/>
              <a:t>az x-et </a:t>
            </a:r>
            <a:r>
              <a:rPr lang="hr-HR" altLang="sr-Latn-RS" sz="2800" dirty="0" smtClean="0"/>
              <a:t>a második </a:t>
            </a:r>
            <a:r>
              <a:rPr lang="hr-HR" altLang="sr-Latn-RS" sz="2800" dirty="0"/>
              <a:t>egyenletből fejezzük ki</a:t>
            </a:r>
            <a:r>
              <a:rPr lang="hr-HR" altLang="sr-Latn-RS" sz="2800" dirty="0" smtClean="0"/>
              <a:t>)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4077072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3854450"/>
            <a:ext cx="7772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4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Metoda supstitucije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371600" y="5100637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r-HR" altLang="sr-Latn-R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2. dio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31913" y="5943600"/>
            <a:ext cx="6624637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dirty="0" smtClean="0"/>
              <a:t>(izražavamo x iz druge jednadžbe)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uild="p"/>
      <p:bldP spid="2053" grpId="0"/>
      <p:bldP spid="6" grpId="0"/>
      <p:bldP spid="7" grpId="0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1.példa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b)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20129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-4x + 48y = -28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    x + 9y = - 14	</a:t>
            </a:r>
          </a:p>
        </p:txBody>
      </p:sp>
      <p:grpSp>
        <p:nvGrpSpPr>
          <p:cNvPr id="69638" name="Group 6"/>
          <p:cNvGrpSpPr>
            <a:grpSpLocks/>
          </p:cNvGrpSpPr>
          <p:nvPr/>
        </p:nvGrpSpPr>
        <p:grpSpPr bwMode="auto">
          <a:xfrm>
            <a:off x="3683000" y="1287463"/>
            <a:ext cx="312738" cy="96837"/>
            <a:chOff x="1927" y="648"/>
            <a:chExt cx="242" cy="75"/>
          </a:xfrm>
        </p:grpSpPr>
        <p:sp>
          <p:nvSpPr>
            <p:cNvPr id="12351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2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3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4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4903788" y="11255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69652" name="Text Box 20"/>
          <p:cNvSpPr txBox="1">
            <a:spLocks noChangeArrowheads="1"/>
          </p:cNvSpPr>
          <p:nvPr/>
        </p:nvSpPr>
        <p:spPr bwMode="auto">
          <a:xfrm>
            <a:off x="5194300" y="1125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5456238" y="1125538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-14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5935663" y="1125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- 9y</a:t>
            </a:r>
          </a:p>
        </p:txBody>
      </p:sp>
      <p:sp>
        <p:nvSpPr>
          <p:cNvPr id="69656" name="Oval 24"/>
          <p:cNvSpPr>
            <a:spLocks noChangeArrowheads="1"/>
          </p:cNvSpPr>
          <p:nvPr/>
        </p:nvSpPr>
        <p:spPr bwMode="auto">
          <a:xfrm>
            <a:off x="1187450" y="836613"/>
            <a:ext cx="33020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1516063" y="163195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grpSp>
        <p:nvGrpSpPr>
          <p:cNvPr id="69658" name="Group 26"/>
          <p:cNvGrpSpPr>
            <a:grpSpLocks/>
          </p:cNvGrpSpPr>
          <p:nvPr/>
        </p:nvGrpSpPr>
        <p:grpSpPr bwMode="auto">
          <a:xfrm>
            <a:off x="1173163" y="1125538"/>
            <a:ext cx="287337" cy="142875"/>
            <a:chOff x="249" y="2024"/>
            <a:chExt cx="182" cy="136"/>
          </a:xfrm>
        </p:grpSpPr>
        <p:sp>
          <p:nvSpPr>
            <p:cNvPr id="12349" name="Line 27"/>
            <p:cNvSpPr>
              <a:spLocks noChangeShapeType="1"/>
            </p:cNvSpPr>
            <p:nvPr/>
          </p:nvSpPr>
          <p:spPr bwMode="auto">
            <a:xfrm>
              <a:off x="249" y="2160"/>
              <a:ext cx="18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50" name="Line 28"/>
            <p:cNvSpPr>
              <a:spLocks noChangeShapeType="1"/>
            </p:cNvSpPr>
            <p:nvPr/>
          </p:nvSpPr>
          <p:spPr bwMode="auto">
            <a:xfrm>
              <a:off x="431" y="2024"/>
              <a:ext cx="0" cy="1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9661" name="Oval 29"/>
          <p:cNvSpPr>
            <a:spLocks noChangeArrowheads="1"/>
          </p:cNvSpPr>
          <p:nvPr/>
        </p:nvSpPr>
        <p:spPr bwMode="auto">
          <a:xfrm>
            <a:off x="1433513" y="865188"/>
            <a:ext cx="2873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9662" name="Oval 30"/>
          <p:cNvSpPr>
            <a:spLocks noChangeArrowheads="1"/>
          </p:cNvSpPr>
          <p:nvPr/>
        </p:nvSpPr>
        <p:spPr bwMode="auto">
          <a:xfrm>
            <a:off x="4787900" y="1125538"/>
            <a:ext cx="1843088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9663" name="Text Box 31"/>
          <p:cNvSpPr txBox="1">
            <a:spLocks noChangeArrowheads="1"/>
          </p:cNvSpPr>
          <p:nvPr/>
        </p:nvSpPr>
        <p:spPr bwMode="auto">
          <a:xfrm>
            <a:off x="1619250" y="1628775"/>
            <a:ext cx="1446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( -14 - 9y )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64" name="Oval 32"/>
          <p:cNvSpPr>
            <a:spLocks noChangeArrowheads="1"/>
          </p:cNvSpPr>
          <p:nvPr/>
        </p:nvSpPr>
        <p:spPr bwMode="auto">
          <a:xfrm>
            <a:off x="1619250" y="879475"/>
            <a:ext cx="15843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1187450" y="16287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-4</a:t>
            </a:r>
          </a:p>
        </p:txBody>
      </p:sp>
      <p:grpSp>
        <p:nvGrpSpPr>
          <p:cNvPr id="69666" name="Group 34"/>
          <p:cNvGrpSpPr>
            <a:grpSpLocks/>
          </p:cNvGrpSpPr>
          <p:nvPr/>
        </p:nvGrpSpPr>
        <p:grpSpPr bwMode="auto">
          <a:xfrm>
            <a:off x="2979738" y="1592263"/>
            <a:ext cx="1574800" cy="396875"/>
            <a:chOff x="1701" y="1003"/>
            <a:chExt cx="992" cy="250"/>
          </a:xfrm>
        </p:grpSpPr>
        <p:sp>
          <p:nvSpPr>
            <p:cNvPr id="12346" name="Text Box 35"/>
            <p:cNvSpPr txBox="1">
              <a:spLocks noChangeArrowheads="1"/>
            </p:cNvSpPr>
            <p:nvPr/>
          </p:nvSpPr>
          <p:spPr bwMode="auto">
            <a:xfrm>
              <a:off x="1701" y="1003"/>
              <a:ext cx="5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+ 48y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2347" name="Text Box 36"/>
            <p:cNvSpPr txBox="1">
              <a:spLocks noChangeArrowheads="1"/>
            </p:cNvSpPr>
            <p:nvPr/>
          </p:nvSpPr>
          <p:spPr bwMode="auto">
            <a:xfrm>
              <a:off x="1973" y="1003"/>
              <a:ext cx="3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  =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2348" name="Text Box 37"/>
            <p:cNvSpPr txBox="1">
              <a:spLocks noChangeArrowheads="1"/>
            </p:cNvSpPr>
            <p:nvPr/>
          </p:nvSpPr>
          <p:spPr bwMode="auto">
            <a:xfrm>
              <a:off x="2122" y="1003"/>
              <a:ext cx="57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  -28</a:t>
              </a:r>
              <a:endParaRPr lang="en-US" altLang="sr-Latn-RS" sz="2000">
                <a:cs typeface="Times New Roman" pitchFamily="18" charset="0"/>
              </a:endParaRPr>
            </a:p>
          </p:txBody>
        </p:sp>
      </p:grpSp>
      <p:sp>
        <p:nvSpPr>
          <p:cNvPr id="69671" name="Arc 39"/>
          <p:cNvSpPr>
            <a:spLocks/>
          </p:cNvSpPr>
          <p:nvPr/>
        </p:nvSpPr>
        <p:spPr bwMode="auto">
          <a:xfrm>
            <a:off x="1403350" y="1989138"/>
            <a:ext cx="792163" cy="71437"/>
          </a:xfrm>
          <a:custGeom>
            <a:avLst/>
            <a:gdLst>
              <a:gd name="T0" fmla="*/ 14530013 w 43188"/>
              <a:gd name="T1" fmla="*/ 4452 h 21600"/>
              <a:gd name="T2" fmla="*/ 0 w 43188"/>
              <a:gd name="T3" fmla="*/ 6386 h 21600"/>
              <a:gd name="T4" fmla="*/ 7264337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72" name="Arc 40"/>
          <p:cNvSpPr>
            <a:spLocks/>
          </p:cNvSpPr>
          <p:nvPr/>
        </p:nvSpPr>
        <p:spPr bwMode="auto">
          <a:xfrm>
            <a:off x="1389063" y="2017713"/>
            <a:ext cx="1238250" cy="115887"/>
          </a:xfrm>
          <a:custGeom>
            <a:avLst/>
            <a:gdLst>
              <a:gd name="T0" fmla="*/ 35502062 w 43188"/>
              <a:gd name="T1" fmla="*/ 11717 h 21600"/>
              <a:gd name="T2" fmla="*/ 0 w 43188"/>
              <a:gd name="T3" fmla="*/ 16809 h 21600"/>
              <a:gd name="T4" fmla="*/ 17749397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73" name="Text Box 41"/>
          <p:cNvSpPr txBox="1">
            <a:spLocks noChangeArrowheads="1"/>
          </p:cNvSpPr>
          <p:nvPr/>
        </p:nvSpPr>
        <p:spPr bwMode="auto">
          <a:xfrm>
            <a:off x="1258888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56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74" name="Text Box 42"/>
          <p:cNvSpPr txBox="1">
            <a:spLocks noChangeArrowheads="1"/>
          </p:cNvSpPr>
          <p:nvPr/>
        </p:nvSpPr>
        <p:spPr bwMode="auto">
          <a:xfrm>
            <a:off x="1658938" y="2205038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+ 36y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75" name="Text Box 43"/>
          <p:cNvSpPr txBox="1">
            <a:spLocks noChangeArrowheads="1"/>
          </p:cNvSpPr>
          <p:nvPr/>
        </p:nvSpPr>
        <p:spPr bwMode="auto">
          <a:xfrm>
            <a:off x="2451100" y="2205038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+ 48y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76" name="Text Box 44"/>
          <p:cNvSpPr txBox="1">
            <a:spLocks noChangeArrowheads="1"/>
          </p:cNvSpPr>
          <p:nvPr/>
        </p:nvSpPr>
        <p:spPr bwMode="auto">
          <a:xfrm>
            <a:off x="3203575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77" name="Text Box 45"/>
          <p:cNvSpPr txBox="1">
            <a:spLocks noChangeArrowheads="1"/>
          </p:cNvSpPr>
          <p:nvPr/>
        </p:nvSpPr>
        <p:spPr bwMode="auto">
          <a:xfrm>
            <a:off x="3538538" y="2205038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-28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78" name="Line 46"/>
          <p:cNvSpPr>
            <a:spLocks noChangeShapeType="1"/>
          </p:cNvSpPr>
          <p:nvPr/>
        </p:nvSpPr>
        <p:spPr bwMode="auto">
          <a:xfrm>
            <a:off x="1765300" y="2565400"/>
            <a:ext cx="6461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679" name="Line 47"/>
          <p:cNvSpPr>
            <a:spLocks noChangeShapeType="1"/>
          </p:cNvSpPr>
          <p:nvPr/>
        </p:nvSpPr>
        <p:spPr bwMode="auto">
          <a:xfrm>
            <a:off x="2555875" y="2565400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680" name="Text Box 48"/>
          <p:cNvSpPr txBox="1">
            <a:spLocks noChangeArrowheads="1"/>
          </p:cNvSpPr>
          <p:nvPr/>
        </p:nvSpPr>
        <p:spPr bwMode="auto">
          <a:xfrm>
            <a:off x="1619250" y="2671763"/>
            <a:ext cx="62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36y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1" name="Text Box 49"/>
          <p:cNvSpPr txBox="1">
            <a:spLocks noChangeArrowheads="1"/>
          </p:cNvSpPr>
          <p:nvPr/>
        </p:nvSpPr>
        <p:spPr bwMode="auto">
          <a:xfrm>
            <a:off x="2189163" y="2671763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+ 48y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2" name="Text Box 50"/>
          <p:cNvSpPr txBox="1">
            <a:spLocks noChangeArrowheads="1"/>
          </p:cNvSpPr>
          <p:nvPr/>
        </p:nvSpPr>
        <p:spPr bwMode="auto">
          <a:xfrm>
            <a:off x="2916238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3" name="Text Box 51"/>
          <p:cNvSpPr txBox="1">
            <a:spLocks noChangeArrowheads="1"/>
          </p:cNvSpPr>
          <p:nvPr/>
        </p:nvSpPr>
        <p:spPr bwMode="auto">
          <a:xfrm>
            <a:off x="3132138" y="2671763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-28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4" name="Text Box 52"/>
          <p:cNvSpPr txBox="1">
            <a:spLocks noChangeArrowheads="1"/>
          </p:cNvSpPr>
          <p:nvPr/>
        </p:nvSpPr>
        <p:spPr bwMode="auto">
          <a:xfrm>
            <a:off x="3678238" y="2671763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- 56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5" name="Text Box 53"/>
          <p:cNvSpPr txBox="1">
            <a:spLocks noChangeArrowheads="1"/>
          </p:cNvSpPr>
          <p:nvPr/>
        </p:nvSpPr>
        <p:spPr bwMode="auto">
          <a:xfrm>
            <a:off x="2411413" y="3141663"/>
            <a:ext cx="627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84y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6" name="Text Box 54"/>
          <p:cNvSpPr txBox="1">
            <a:spLocks noChangeArrowheads="1"/>
          </p:cNvSpPr>
          <p:nvPr/>
        </p:nvSpPr>
        <p:spPr bwMode="auto">
          <a:xfrm>
            <a:off x="29733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7" name="Text Box 55"/>
          <p:cNvSpPr txBox="1">
            <a:spLocks noChangeArrowheads="1"/>
          </p:cNvSpPr>
          <p:nvPr/>
        </p:nvSpPr>
        <p:spPr bwMode="auto">
          <a:xfrm>
            <a:off x="3173413" y="3141663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- 84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8" name="Text Box 56"/>
          <p:cNvSpPr txBox="1">
            <a:spLocks noChangeArrowheads="1"/>
          </p:cNvSpPr>
          <p:nvPr/>
        </p:nvSpPr>
        <p:spPr bwMode="auto">
          <a:xfrm>
            <a:off x="4002088" y="3141663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: 84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89" name="Text Box 57"/>
          <p:cNvSpPr txBox="1">
            <a:spLocks noChangeArrowheads="1"/>
          </p:cNvSpPr>
          <p:nvPr/>
        </p:nvSpPr>
        <p:spPr bwMode="auto">
          <a:xfrm>
            <a:off x="26765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y  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90" name="Text Box 58"/>
          <p:cNvSpPr txBox="1">
            <a:spLocks noChangeArrowheads="1"/>
          </p:cNvSpPr>
          <p:nvPr/>
        </p:nvSpPr>
        <p:spPr bwMode="auto">
          <a:xfrm>
            <a:off x="3257550" y="3681413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-1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9691" name="Rectangle 59"/>
          <p:cNvSpPr>
            <a:spLocks noChangeArrowheads="1"/>
          </p:cNvSpPr>
          <p:nvPr/>
        </p:nvSpPr>
        <p:spPr bwMode="auto">
          <a:xfrm>
            <a:off x="2628900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9692" name="Line 60"/>
          <p:cNvSpPr>
            <a:spLocks noChangeShapeType="1"/>
          </p:cNvSpPr>
          <p:nvPr/>
        </p:nvSpPr>
        <p:spPr bwMode="auto">
          <a:xfrm flipH="1">
            <a:off x="3924300" y="3068638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693" name="Text Box 61"/>
          <p:cNvSpPr txBox="1">
            <a:spLocks noChangeArrowheads="1"/>
          </p:cNvSpPr>
          <p:nvPr/>
        </p:nvSpPr>
        <p:spPr bwMode="auto">
          <a:xfrm>
            <a:off x="4879975" y="1593850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69694" name="Text Box 62"/>
          <p:cNvSpPr txBox="1">
            <a:spLocks noChangeArrowheads="1"/>
          </p:cNvSpPr>
          <p:nvPr/>
        </p:nvSpPr>
        <p:spPr bwMode="auto">
          <a:xfrm>
            <a:off x="5170488" y="15938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69695" name="Text Box 63"/>
          <p:cNvSpPr txBox="1">
            <a:spLocks noChangeArrowheads="1"/>
          </p:cNvSpPr>
          <p:nvPr/>
        </p:nvSpPr>
        <p:spPr bwMode="auto">
          <a:xfrm>
            <a:off x="5456238" y="1593850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-14</a:t>
            </a:r>
          </a:p>
        </p:txBody>
      </p:sp>
      <p:sp>
        <p:nvSpPr>
          <p:cNvPr id="69696" name="Text Box 64"/>
          <p:cNvSpPr txBox="1">
            <a:spLocks noChangeArrowheads="1"/>
          </p:cNvSpPr>
          <p:nvPr/>
        </p:nvSpPr>
        <p:spPr bwMode="auto">
          <a:xfrm>
            <a:off x="5940425" y="159385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- 9</a:t>
            </a:r>
          </a:p>
        </p:txBody>
      </p:sp>
      <p:sp>
        <p:nvSpPr>
          <p:cNvPr id="69697" name="Text Box 65"/>
          <p:cNvSpPr txBox="1">
            <a:spLocks noChangeArrowheads="1"/>
          </p:cNvSpPr>
          <p:nvPr/>
        </p:nvSpPr>
        <p:spPr bwMode="auto">
          <a:xfrm>
            <a:off x="6372225" y="1590675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69698" name="Text Box 66"/>
          <p:cNvSpPr txBox="1">
            <a:spLocks noChangeArrowheads="1"/>
          </p:cNvSpPr>
          <p:nvPr/>
        </p:nvSpPr>
        <p:spPr bwMode="auto">
          <a:xfrm>
            <a:off x="6516688" y="1593850"/>
            <a:ext cx="59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(-1)</a:t>
            </a:r>
          </a:p>
        </p:txBody>
      </p:sp>
      <p:sp>
        <p:nvSpPr>
          <p:cNvPr id="69699" name="Line 67"/>
          <p:cNvSpPr>
            <a:spLocks noChangeShapeType="1"/>
          </p:cNvSpPr>
          <p:nvPr/>
        </p:nvSpPr>
        <p:spPr bwMode="auto">
          <a:xfrm>
            <a:off x="5992813" y="1990725"/>
            <a:ext cx="1027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9700" name="Text Box 68"/>
          <p:cNvSpPr txBox="1">
            <a:spLocks noChangeArrowheads="1"/>
          </p:cNvSpPr>
          <p:nvPr/>
        </p:nvSpPr>
        <p:spPr bwMode="auto">
          <a:xfrm>
            <a:off x="4879975" y="20256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69701" name="Text Box 69"/>
          <p:cNvSpPr txBox="1">
            <a:spLocks noChangeArrowheads="1"/>
          </p:cNvSpPr>
          <p:nvPr/>
        </p:nvSpPr>
        <p:spPr bwMode="auto">
          <a:xfrm>
            <a:off x="5384800" y="2025650"/>
            <a:ext cx="560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-14</a:t>
            </a:r>
          </a:p>
        </p:txBody>
      </p:sp>
      <p:sp>
        <p:nvSpPr>
          <p:cNvPr id="69702" name="Text Box 70"/>
          <p:cNvSpPr txBox="1">
            <a:spLocks noChangeArrowheads="1"/>
          </p:cNvSpPr>
          <p:nvPr/>
        </p:nvSpPr>
        <p:spPr bwMode="auto">
          <a:xfrm>
            <a:off x="5849938" y="2025650"/>
            <a:ext cx="53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+ 9</a:t>
            </a:r>
          </a:p>
        </p:txBody>
      </p:sp>
      <p:sp>
        <p:nvSpPr>
          <p:cNvPr id="69703" name="Text Box 71"/>
          <p:cNvSpPr txBox="1">
            <a:spLocks noChangeArrowheads="1"/>
          </p:cNvSpPr>
          <p:nvPr/>
        </p:nvSpPr>
        <p:spPr bwMode="auto">
          <a:xfrm>
            <a:off x="4879975" y="24574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69704" name="Text Box 72"/>
          <p:cNvSpPr txBox="1">
            <a:spLocks noChangeArrowheads="1"/>
          </p:cNvSpPr>
          <p:nvPr/>
        </p:nvSpPr>
        <p:spPr bwMode="auto">
          <a:xfrm>
            <a:off x="5384800" y="2457450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-5</a:t>
            </a:r>
          </a:p>
        </p:txBody>
      </p:sp>
      <p:sp>
        <p:nvSpPr>
          <p:cNvPr id="69705" name="Rectangle 73"/>
          <p:cNvSpPr>
            <a:spLocks noChangeArrowheads="1"/>
          </p:cNvSpPr>
          <p:nvPr/>
        </p:nvSpPr>
        <p:spPr bwMode="auto">
          <a:xfrm>
            <a:off x="4808538" y="2451100"/>
            <a:ext cx="12033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9706" name="Text Box 74"/>
          <p:cNvSpPr txBox="1">
            <a:spLocks noChangeArrowheads="1"/>
          </p:cNvSpPr>
          <p:nvPr/>
        </p:nvSpPr>
        <p:spPr bwMode="auto">
          <a:xfrm>
            <a:off x="5508625" y="3357563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Megoldás: </a:t>
            </a:r>
            <a:endParaRPr lang="hr-HR" altLang="sr-Latn-RS" sz="2000" dirty="0"/>
          </a:p>
        </p:txBody>
      </p:sp>
      <p:sp>
        <p:nvSpPr>
          <p:cNvPr id="69707" name="Text Box 75"/>
          <p:cNvSpPr txBox="1">
            <a:spLocks noChangeArrowheads="1"/>
          </p:cNvSpPr>
          <p:nvPr/>
        </p:nvSpPr>
        <p:spPr bwMode="auto">
          <a:xfrm>
            <a:off x="6803851" y="3357563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( -5, -1 )</a:t>
            </a:r>
          </a:p>
        </p:txBody>
      </p:sp>
      <p:sp>
        <p:nvSpPr>
          <p:cNvPr id="69708" name="Text Box 76"/>
          <p:cNvSpPr txBox="1">
            <a:spLocks noChangeArrowheads="1"/>
          </p:cNvSpPr>
          <p:nvPr/>
        </p:nvSpPr>
        <p:spPr bwMode="auto">
          <a:xfrm>
            <a:off x="3708400" y="4437063"/>
            <a:ext cx="43910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A megoldást önállóan ellenőrizd.</a:t>
            </a:r>
            <a:endParaRPr lang="hr-HR" altLang="sr-Latn-R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6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9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9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10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10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1000"/>
                                        <p:tgtEl>
                                          <p:spTgt spid="6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6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6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6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6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6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6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69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69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6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6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6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1000"/>
                                        <p:tgtEl>
                                          <p:spTgt spid="6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6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1000"/>
                                        <p:tgtEl>
                                          <p:spTgt spid="6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1000"/>
                                        <p:tgtEl>
                                          <p:spTgt spid="6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1000"/>
                                        <p:tgtEl>
                                          <p:spTgt spid="6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1000"/>
                                        <p:tgtEl>
                                          <p:spTgt spid="6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1000"/>
                                        <p:tgtEl>
                                          <p:spTgt spid="6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5" dur="1000"/>
                                        <p:tgtEl>
                                          <p:spTgt spid="6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1000"/>
                                        <p:tgtEl>
                                          <p:spTgt spid="6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1000"/>
                                        <p:tgtEl>
                                          <p:spTgt spid="6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0" dur="1000"/>
                                        <p:tgtEl>
                                          <p:spTgt spid="6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1000"/>
                                        <p:tgtEl>
                                          <p:spTgt spid="6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1000"/>
                                        <p:tgtEl>
                                          <p:spTgt spid="6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5" dur="1000"/>
                                        <p:tgtEl>
                                          <p:spTgt spid="6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1000"/>
                                        <p:tgtEl>
                                          <p:spTgt spid="6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5" dur="1000"/>
                                        <p:tgtEl>
                                          <p:spTgt spid="6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0" dur="1000"/>
                                        <p:tgtEl>
                                          <p:spTgt spid="6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 nodeType="clickPar">
                      <p:stCondLst>
                        <p:cond delay="indefinite"/>
                      </p:stCondLst>
                      <p:childTnLst>
                        <p:par>
                          <p:cTn id="2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5" dur="1000"/>
                                        <p:tgtEl>
                                          <p:spTgt spid="6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0" dur="1000"/>
                                        <p:tgtEl>
                                          <p:spTgt spid="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1000"/>
                                        <p:tgtEl>
                                          <p:spTgt spid="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1000"/>
                                        <p:tgtEl>
                                          <p:spTgt spid="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5" dur="1000"/>
                                        <p:tgtEl>
                                          <p:spTgt spid="6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 nodeType="clickPar">
                      <p:stCondLst>
                        <p:cond delay="indefinite"/>
                      </p:stCondLst>
                      <p:childTnLst>
                        <p:par>
                          <p:cTn id="2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0" dur="1000"/>
                                        <p:tgtEl>
                                          <p:spTgt spid="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5" dur="1000"/>
                                        <p:tgtEl>
                                          <p:spTgt spid="6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7" grpId="0"/>
      <p:bldP spid="69651" grpId="0"/>
      <p:bldP spid="69652" grpId="0"/>
      <p:bldP spid="69653" grpId="0"/>
      <p:bldP spid="69654" grpId="0"/>
      <p:bldP spid="69656" grpId="0" animBg="1"/>
      <p:bldP spid="69656" grpId="1" animBg="1"/>
      <p:bldP spid="69657" grpId="0"/>
      <p:bldP spid="69661" grpId="0" animBg="1"/>
      <p:bldP spid="69661" grpId="1" animBg="1"/>
      <p:bldP spid="69662" grpId="0" animBg="1"/>
      <p:bldP spid="69662" grpId="1" animBg="1"/>
      <p:bldP spid="69663" grpId="0"/>
      <p:bldP spid="69664" grpId="0" animBg="1"/>
      <p:bldP spid="69664" grpId="1" animBg="1"/>
      <p:bldP spid="69665" grpId="0"/>
      <p:bldP spid="69671" grpId="0" animBg="1"/>
      <p:bldP spid="69672" grpId="0" animBg="1"/>
      <p:bldP spid="69673" grpId="0"/>
      <p:bldP spid="69674" grpId="0"/>
      <p:bldP spid="69675" grpId="0"/>
      <p:bldP spid="69676" grpId="0"/>
      <p:bldP spid="69677" grpId="0"/>
      <p:bldP spid="69678" grpId="0" animBg="1"/>
      <p:bldP spid="69679" grpId="0" animBg="1"/>
      <p:bldP spid="69680" grpId="0"/>
      <p:bldP spid="69681" grpId="0"/>
      <p:bldP spid="69682" grpId="0"/>
      <p:bldP spid="69683" grpId="0"/>
      <p:bldP spid="69684" grpId="0"/>
      <p:bldP spid="69685" grpId="0"/>
      <p:bldP spid="69686" grpId="0"/>
      <p:bldP spid="69687" grpId="0"/>
      <p:bldP spid="69688" grpId="0"/>
      <p:bldP spid="69689" grpId="0"/>
      <p:bldP spid="69690" grpId="0"/>
      <p:bldP spid="69691" grpId="0" animBg="1"/>
      <p:bldP spid="69692" grpId="0" animBg="1"/>
      <p:bldP spid="69693" grpId="0"/>
      <p:bldP spid="69694" grpId="0"/>
      <p:bldP spid="69695" grpId="0"/>
      <p:bldP spid="69696" grpId="0"/>
      <p:bldP spid="69697" grpId="0"/>
      <p:bldP spid="69698" grpId="0"/>
      <p:bldP spid="69699" grpId="0" animBg="1"/>
      <p:bldP spid="69700" grpId="0"/>
      <p:bldP spid="69701" grpId="0"/>
      <p:bldP spid="69702" grpId="0"/>
      <p:bldP spid="69703" grpId="0"/>
      <p:bldP spid="69704" grpId="0"/>
      <p:bldP spid="69705" grpId="0" animBg="1"/>
      <p:bldP spid="69706" grpId="0"/>
      <p:bldP spid="69707" grpId="0"/>
      <p:bldP spid="697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2.példa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65998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Önállóan oldjátok meg a következő egyenletrendszert!</a:t>
            </a:r>
            <a:endParaRPr lang="hr-HR" altLang="sr-Latn-RS" sz="2000" dirty="0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539750" y="1095375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1139825" y="1114425"/>
            <a:ext cx="1609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  x - y = -1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-x - 3y = 9	 </a:t>
            </a:r>
          </a:p>
        </p:txBody>
      </p:sp>
      <p:grpSp>
        <p:nvGrpSpPr>
          <p:cNvPr id="70724" name="Group 68"/>
          <p:cNvGrpSpPr>
            <a:grpSpLocks/>
          </p:cNvGrpSpPr>
          <p:nvPr/>
        </p:nvGrpSpPr>
        <p:grpSpPr bwMode="auto">
          <a:xfrm>
            <a:off x="3322638" y="1125538"/>
            <a:ext cx="2497137" cy="396875"/>
            <a:chOff x="2093" y="709"/>
            <a:chExt cx="1573" cy="250"/>
          </a:xfrm>
        </p:grpSpPr>
        <p:grpSp>
          <p:nvGrpSpPr>
            <p:cNvPr id="13338" name="Group 6"/>
            <p:cNvGrpSpPr>
              <a:grpSpLocks/>
            </p:cNvGrpSpPr>
            <p:nvPr/>
          </p:nvGrpSpPr>
          <p:grpSpPr bwMode="auto">
            <a:xfrm>
              <a:off x="2093" y="799"/>
              <a:ext cx="197" cy="61"/>
              <a:chOff x="1927" y="648"/>
              <a:chExt cx="242" cy="75"/>
            </a:xfrm>
          </p:grpSpPr>
          <p:sp>
            <p:nvSpPr>
              <p:cNvPr id="13343" name="Line 7"/>
              <p:cNvSpPr>
                <a:spLocks noChangeShapeType="1"/>
              </p:cNvSpPr>
              <p:nvPr/>
            </p:nvSpPr>
            <p:spPr bwMode="auto">
              <a:xfrm>
                <a:off x="1927" y="66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4" name="Line 8"/>
              <p:cNvSpPr>
                <a:spLocks noChangeShapeType="1"/>
              </p:cNvSpPr>
              <p:nvPr/>
            </p:nvSpPr>
            <p:spPr bwMode="auto">
              <a:xfrm>
                <a:off x="1927" y="709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5" name="Line 9"/>
              <p:cNvSpPr>
                <a:spLocks noChangeShapeType="1"/>
              </p:cNvSpPr>
              <p:nvPr/>
            </p:nvSpPr>
            <p:spPr bwMode="auto">
              <a:xfrm rot="2340000">
                <a:off x="2043" y="648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46" name="Line 10"/>
              <p:cNvSpPr>
                <a:spLocks noChangeShapeType="1"/>
              </p:cNvSpPr>
              <p:nvPr/>
            </p:nvSpPr>
            <p:spPr bwMode="auto">
              <a:xfrm rot="19200000" flipV="1">
                <a:off x="2044" y="723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339" name="Text Box 19"/>
            <p:cNvSpPr txBox="1">
              <a:spLocks noChangeArrowheads="1"/>
            </p:cNvSpPr>
            <p:nvPr/>
          </p:nvSpPr>
          <p:spPr bwMode="auto">
            <a:xfrm>
              <a:off x="2771" y="709"/>
              <a:ext cx="2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</a:t>
              </a:r>
            </a:p>
          </p:txBody>
        </p:sp>
        <p:sp>
          <p:nvSpPr>
            <p:cNvPr id="13340" name="Text Box 20"/>
            <p:cNvSpPr txBox="1">
              <a:spLocks noChangeArrowheads="1"/>
            </p:cNvSpPr>
            <p:nvPr/>
          </p:nvSpPr>
          <p:spPr bwMode="auto">
            <a:xfrm>
              <a:off x="2954" y="709"/>
              <a:ext cx="1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=</a:t>
              </a:r>
            </a:p>
          </p:txBody>
        </p:sp>
        <p:sp>
          <p:nvSpPr>
            <p:cNvPr id="13341" name="Text Box 21"/>
            <p:cNvSpPr txBox="1">
              <a:spLocks noChangeArrowheads="1"/>
            </p:cNvSpPr>
            <p:nvPr/>
          </p:nvSpPr>
          <p:spPr bwMode="auto">
            <a:xfrm>
              <a:off x="3119" y="709"/>
              <a:ext cx="25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-1</a:t>
              </a:r>
            </a:p>
          </p:txBody>
        </p:sp>
        <p:sp>
          <p:nvSpPr>
            <p:cNvPr id="13342" name="Text Box 22"/>
            <p:cNvSpPr txBox="1">
              <a:spLocks noChangeArrowheads="1"/>
            </p:cNvSpPr>
            <p:nvPr/>
          </p:nvSpPr>
          <p:spPr bwMode="auto">
            <a:xfrm>
              <a:off x="3342" y="709"/>
              <a:ext cx="3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+ y</a:t>
              </a:r>
            </a:p>
          </p:txBody>
        </p:sp>
      </p:grpSp>
      <p:sp>
        <p:nvSpPr>
          <p:cNvPr id="70681" name="Text Box 25"/>
          <p:cNvSpPr txBox="1">
            <a:spLocks noChangeArrowheads="1"/>
          </p:cNvSpPr>
          <p:nvPr/>
        </p:nvSpPr>
        <p:spPr bwMode="auto">
          <a:xfrm>
            <a:off x="1187450" y="1887538"/>
            <a:ext cx="216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(-1 + y) - 3y = 9</a:t>
            </a:r>
          </a:p>
        </p:txBody>
      </p:sp>
      <p:grpSp>
        <p:nvGrpSpPr>
          <p:cNvPr id="70725" name="Group 69"/>
          <p:cNvGrpSpPr>
            <a:grpSpLocks/>
          </p:cNvGrpSpPr>
          <p:nvPr/>
        </p:nvGrpSpPr>
        <p:grpSpPr bwMode="auto">
          <a:xfrm>
            <a:off x="1258888" y="2319338"/>
            <a:ext cx="2881312" cy="1901825"/>
            <a:chOff x="793" y="1298"/>
            <a:chExt cx="1815" cy="1198"/>
          </a:xfrm>
        </p:grpSpPr>
        <p:sp>
          <p:nvSpPr>
            <p:cNvPr id="13329" name="Text Box 32"/>
            <p:cNvSpPr txBox="1">
              <a:spLocks noChangeArrowheads="1"/>
            </p:cNvSpPr>
            <p:nvPr/>
          </p:nvSpPr>
          <p:spPr bwMode="auto">
            <a:xfrm>
              <a:off x="793" y="1298"/>
              <a:ext cx="10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1 - y - 3y = 9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3330" name="Text Box 39"/>
            <p:cNvSpPr txBox="1">
              <a:spLocks noChangeArrowheads="1"/>
            </p:cNvSpPr>
            <p:nvPr/>
          </p:nvSpPr>
          <p:spPr bwMode="auto">
            <a:xfrm>
              <a:off x="930" y="1592"/>
              <a:ext cx="1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- y - 3y = 9 - 1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3331" name="Text Box 44"/>
            <p:cNvSpPr txBox="1">
              <a:spLocks noChangeArrowheads="1"/>
            </p:cNvSpPr>
            <p:nvPr/>
          </p:nvSpPr>
          <p:spPr bwMode="auto">
            <a:xfrm>
              <a:off x="1194" y="1888"/>
              <a:ext cx="6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- 4y = 8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3332" name="Text Box 47"/>
            <p:cNvSpPr txBox="1">
              <a:spLocks noChangeArrowheads="1"/>
            </p:cNvSpPr>
            <p:nvPr/>
          </p:nvSpPr>
          <p:spPr bwMode="auto">
            <a:xfrm>
              <a:off x="2113" y="1888"/>
              <a:ext cx="49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: (-4)</a:t>
              </a:r>
              <a:endParaRPr lang="en-US" altLang="sr-Latn-RS" sz="2000">
                <a:cs typeface="Times New Roman" pitchFamily="18" charset="0"/>
              </a:endParaRPr>
            </a:p>
          </p:txBody>
        </p:sp>
        <p:grpSp>
          <p:nvGrpSpPr>
            <p:cNvPr id="13333" name="Group 67"/>
            <p:cNvGrpSpPr>
              <a:grpSpLocks/>
            </p:cNvGrpSpPr>
            <p:nvPr/>
          </p:nvGrpSpPr>
          <p:grpSpPr bwMode="auto">
            <a:xfrm>
              <a:off x="1397" y="2228"/>
              <a:ext cx="647" cy="250"/>
              <a:chOff x="1550" y="2228"/>
              <a:chExt cx="647" cy="250"/>
            </a:xfrm>
          </p:grpSpPr>
          <p:sp>
            <p:nvSpPr>
              <p:cNvPr id="13336" name="Text Box 48"/>
              <p:cNvSpPr txBox="1">
                <a:spLocks noChangeArrowheads="1"/>
              </p:cNvSpPr>
              <p:nvPr/>
            </p:nvSpPr>
            <p:spPr bwMode="auto">
              <a:xfrm>
                <a:off x="1550" y="2228"/>
                <a:ext cx="37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l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hr-HR" altLang="sr-Latn-RS" sz="2000">
                    <a:cs typeface="Times New Roman" pitchFamily="18" charset="0"/>
                  </a:rPr>
                  <a:t>y  =</a:t>
                </a:r>
                <a:endParaRPr lang="en-US" altLang="sr-Latn-RS" sz="2000">
                  <a:cs typeface="Times New Roman" pitchFamily="18" charset="0"/>
                </a:endParaRPr>
              </a:p>
            </p:txBody>
          </p:sp>
          <p:sp>
            <p:nvSpPr>
              <p:cNvPr id="13337" name="Text Box 49"/>
              <p:cNvSpPr txBox="1">
                <a:spLocks noChangeArrowheads="1"/>
              </p:cNvSpPr>
              <p:nvPr/>
            </p:nvSpPr>
            <p:spPr bwMode="auto">
              <a:xfrm>
                <a:off x="1916" y="2228"/>
                <a:ext cx="28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hlink"/>
                  </a:buClr>
                  <a:buSzPct val="75000"/>
                  <a:buFont typeface="Wingdings" pitchFamily="2" charset="2"/>
                  <a:buChar char="l"/>
                  <a:defRPr sz="3200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itchFamily="2" charset="2"/>
                  <a:buChar char="l"/>
                  <a:defRPr sz="2800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folHlink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SzPct val="75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hr-HR" altLang="sr-Latn-RS" sz="2000">
                    <a:cs typeface="Times New Roman" pitchFamily="18" charset="0"/>
                  </a:rPr>
                  <a:t>-2</a:t>
                </a:r>
                <a:endParaRPr lang="en-US" altLang="sr-Latn-RS" sz="2000">
                  <a:cs typeface="Times New Roman" pitchFamily="18" charset="0"/>
                </a:endParaRPr>
              </a:p>
            </p:txBody>
          </p:sp>
        </p:grpSp>
        <p:sp>
          <p:nvSpPr>
            <p:cNvPr id="13334" name="Rectangle 50"/>
            <p:cNvSpPr>
              <a:spLocks noChangeArrowheads="1"/>
            </p:cNvSpPr>
            <p:nvPr/>
          </p:nvSpPr>
          <p:spPr bwMode="auto">
            <a:xfrm>
              <a:off x="1384" y="2224"/>
              <a:ext cx="680" cy="2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  <p:sp>
          <p:nvSpPr>
            <p:cNvPr id="13335" name="Line 51"/>
            <p:cNvSpPr>
              <a:spLocks noChangeShapeType="1"/>
            </p:cNvSpPr>
            <p:nvPr/>
          </p:nvSpPr>
          <p:spPr bwMode="auto">
            <a:xfrm flipH="1">
              <a:off x="2064" y="1842"/>
              <a:ext cx="91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726" name="Group 70"/>
          <p:cNvGrpSpPr>
            <a:grpSpLocks/>
          </p:cNvGrpSpPr>
          <p:nvPr/>
        </p:nvGrpSpPr>
        <p:grpSpPr bwMode="auto">
          <a:xfrm>
            <a:off x="4303713" y="1593850"/>
            <a:ext cx="1631950" cy="1289050"/>
            <a:chOff x="2711" y="1004"/>
            <a:chExt cx="1028" cy="812"/>
          </a:xfrm>
        </p:grpSpPr>
        <p:sp>
          <p:nvSpPr>
            <p:cNvPr id="13325" name="Text Box 52"/>
            <p:cNvSpPr txBox="1">
              <a:spLocks noChangeArrowheads="1"/>
            </p:cNvSpPr>
            <p:nvPr/>
          </p:nvSpPr>
          <p:spPr bwMode="auto">
            <a:xfrm>
              <a:off x="2756" y="1004"/>
              <a:ext cx="9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 -1 + (-2)</a:t>
              </a:r>
            </a:p>
          </p:txBody>
        </p:sp>
        <p:sp>
          <p:nvSpPr>
            <p:cNvPr id="13326" name="Text Box 59"/>
            <p:cNvSpPr txBox="1">
              <a:spLocks noChangeArrowheads="1"/>
            </p:cNvSpPr>
            <p:nvPr/>
          </p:nvSpPr>
          <p:spPr bwMode="auto">
            <a:xfrm>
              <a:off x="2756" y="1276"/>
              <a:ext cx="7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 -1 - 2</a:t>
              </a:r>
            </a:p>
          </p:txBody>
        </p:sp>
        <p:sp>
          <p:nvSpPr>
            <p:cNvPr id="13327" name="Text Box 62"/>
            <p:cNvSpPr txBox="1">
              <a:spLocks noChangeArrowheads="1"/>
            </p:cNvSpPr>
            <p:nvPr/>
          </p:nvSpPr>
          <p:spPr bwMode="auto">
            <a:xfrm>
              <a:off x="2781" y="1548"/>
              <a:ext cx="55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 -3</a:t>
              </a:r>
            </a:p>
          </p:txBody>
        </p:sp>
        <p:sp>
          <p:nvSpPr>
            <p:cNvPr id="13328" name="Rectangle 64"/>
            <p:cNvSpPr>
              <a:spLocks noChangeArrowheads="1"/>
            </p:cNvSpPr>
            <p:nvPr/>
          </p:nvSpPr>
          <p:spPr bwMode="auto">
            <a:xfrm>
              <a:off x="2711" y="1544"/>
              <a:ext cx="680" cy="27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</p:grpSp>
      <p:grpSp>
        <p:nvGrpSpPr>
          <p:cNvPr id="70727" name="Group 71"/>
          <p:cNvGrpSpPr>
            <a:grpSpLocks/>
          </p:cNvGrpSpPr>
          <p:nvPr/>
        </p:nvGrpSpPr>
        <p:grpSpPr bwMode="auto">
          <a:xfrm>
            <a:off x="4732338" y="3357563"/>
            <a:ext cx="2401888" cy="400050"/>
            <a:chOff x="2981" y="2115"/>
            <a:chExt cx="1513" cy="252"/>
          </a:xfrm>
        </p:grpSpPr>
        <p:sp>
          <p:nvSpPr>
            <p:cNvPr id="13323" name="Text Box 65"/>
            <p:cNvSpPr txBox="1">
              <a:spLocks noChangeArrowheads="1"/>
            </p:cNvSpPr>
            <p:nvPr/>
          </p:nvSpPr>
          <p:spPr bwMode="auto">
            <a:xfrm>
              <a:off x="2981" y="2115"/>
              <a:ext cx="140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 dirty="0" smtClean="0"/>
                <a:t>Megoldás: </a:t>
              </a:r>
              <a:endParaRPr lang="hr-HR" altLang="sr-Latn-RS" sz="2000" dirty="0"/>
            </a:p>
          </p:txBody>
        </p:sp>
        <p:sp>
          <p:nvSpPr>
            <p:cNvPr id="13324" name="Text Box 66"/>
            <p:cNvSpPr txBox="1">
              <a:spLocks noChangeArrowheads="1"/>
            </p:cNvSpPr>
            <p:nvPr/>
          </p:nvSpPr>
          <p:spPr bwMode="auto">
            <a:xfrm>
              <a:off x="3742" y="2115"/>
              <a:ext cx="75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( -3, -2 )</a:t>
              </a:r>
            </a:p>
          </p:txBody>
        </p:sp>
      </p:grp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7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7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/>
      <p:bldP spid="70660" grpId="0"/>
      <p:bldP spid="70661" grpId="0"/>
      <p:bldP spid="706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2.példa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66607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Önállóan oldjátok meg a következő egyenletrendszert!</a:t>
            </a:r>
            <a:endParaRPr lang="hr-HR" altLang="sr-Latn-RS" sz="2000" dirty="0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539750" y="1095375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b)</a:t>
            </a:r>
          </a:p>
        </p:txBody>
      </p:sp>
      <p:grpSp>
        <p:nvGrpSpPr>
          <p:cNvPr id="71723" name="Group 43"/>
          <p:cNvGrpSpPr>
            <a:grpSpLocks/>
          </p:cNvGrpSpPr>
          <p:nvPr/>
        </p:nvGrpSpPr>
        <p:grpSpPr bwMode="auto">
          <a:xfrm>
            <a:off x="1139825" y="1114425"/>
            <a:ext cx="1703388" cy="1019175"/>
            <a:chOff x="718" y="702"/>
            <a:chExt cx="1073" cy="642"/>
          </a:xfrm>
        </p:grpSpPr>
        <p:sp>
          <p:nvSpPr>
            <p:cNvPr id="14415" name="Text Box 5"/>
            <p:cNvSpPr txBox="1">
              <a:spLocks noChangeArrowheads="1"/>
            </p:cNvSpPr>
            <p:nvPr/>
          </p:nvSpPr>
          <p:spPr bwMode="auto">
            <a:xfrm>
              <a:off x="718" y="702"/>
              <a:ext cx="1014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34937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12x - 2y = 3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000"/>
                <a:t>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   x + y  = 	 </a:t>
              </a:r>
            </a:p>
          </p:txBody>
        </p:sp>
        <p:sp>
          <p:nvSpPr>
            <p:cNvPr id="14416" name="Line 35"/>
            <p:cNvSpPr>
              <a:spLocks noChangeShapeType="1"/>
            </p:cNvSpPr>
            <p:nvPr/>
          </p:nvSpPr>
          <p:spPr bwMode="auto">
            <a:xfrm>
              <a:off x="1528" y="1117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17" name="Text Box 36"/>
            <p:cNvSpPr txBox="1">
              <a:spLocks noChangeArrowheads="1"/>
            </p:cNvSpPr>
            <p:nvPr/>
          </p:nvSpPr>
          <p:spPr bwMode="auto">
            <a:xfrm>
              <a:off x="1519" y="92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5</a:t>
              </a:r>
            </a:p>
          </p:txBody>
        </p:sp>
        <p:sp>
          <p:nvSpPr>
            <p:cNvPr id="14418" name="Text Box 37"/>
            <p:cNvSpPr txBox="1">
              <a:spLocks noChangeArrowheads="1"/>
            </p:cNvSpPr>
            <p:nvPr/>
          </p:nvSpPr>
          <p:spPr bwMode="auto">
            <a:xfrm>
              <a:off x="1519" y="110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6</a:t>
              </a:r>
            </a:p>
          </p:txBody>
        </p:sp>
        <p:sp>
          <p:nvSpPr>
            <p:cNvPr id="14419" name="Line 41"/>
            <p:cNvSpPr>
              <a:spLocks noChangeShapeType="1"/>
            </p:cNvSpPr>
            <p:nvPr/>
          </p:nvSpPr>
          <p:spPr bwMode="auto">
            <a:xfrm>
              <a:off x="748" y="1344"/>
              <a:ext cx="104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62" name="Group 82"/>
          <p:cNvGrpSpPr>
            <a:grpSpLocks/>
          </p:cNvGrpSpPr>
          <p:nvPr/>
        </p:nvGrpSpPr>
        <p:grpSpPr bwMode="auto">
          <a:xfrm>
            <a:off x="3538538" y="1549400"/>
            <a:ext cx="2205037" cy="655638"/>
            <a:chOff x="2229" y="976"/>
            <a:chExt cx="1389" cy="413"/>
          </a:xfrm>
        </p:grpSpPr>
        <p:grpSp>
          <p:nvGrpSpPr>
            <p:cNvPr id="14406" name="Group 44"/>
            <p:cNvGrpSpPr>
              <a:grpSpLocks/>
            </p:cNvGrpSpPr>
            <p:nvPr/>
          </p:nvGrpSpPr>
          <p:grpSpPr bwMode="auto">
            <a:xfrm>
              <a:off x="2229" y="1101"/>
              <a:ext cx="197" cy="61"/>
              <a:chOff x="1927" y="648"/>
              <a:chExt cx="242" cy="75"/>
            </a:xfrm>
          </p:grpSpPr>
          <p:sp>
            <p:nvSpPr>
              <p:cNvPr id="14411" name="Line 45"/>
              <p:cNvSpPr>
                <a:spLocks noChangeShapeType="1"/>
              </p:cNvSpPr>
              <p:nvPr/>
            </p:nvSpPr>
            <p:spPr bwMode="auto">
              <a:xfrm>
                <a:off x="1927" y="663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12" name="Line 46"/>
              <p:cNvSpPr>
                <a:spLocks noChangeShapeType="1"/>
              </p:cNvSpPr>
              <p:nvPr/>
            </p:nvSpPr>
            <p:spPr bwMode="auto">
              <a:xfrm>
                <a:off x="1927" y="709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13" name="Line 47"/>
              <p:cNvSpPr>
                <a:spLocks noChangeShapeType="1"/>
              </p:cNvSpPr>
              <p:nvPr/>
            </p:nvSpPr>
            <p:spPr bwMode="auto">
              <a:xfrm rot="2340000">
                <a:off x="2043" y="648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14" name="Line 48"/>
              <p:cNvSpPr>
                <a:spLocks noChangeShapeType="1"/>
              </p:cNvSpPr>
              <p:nvPr/>
            </p:nvSpPr>
            <p:spPr bwMode="auto">
              <a:xfrm rot="19200000" flipV="1">
                <a:off x="2044" y="723"/>
                <a:ext cx="1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07" name="Text Box 49"/>
            <p:cNvSpPr txBox="1">
              <a:spLocks noChangeArrowheads="1"/>
            </p:cNvSpPr>
            <p:nvPr/>
          </p:nvSpPr>
          <p:spPr bwMode="auto">
            <a:xfrm>
              <a:off x="2744" y="1026"/>
              <a:ext cx="8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       - y</a:t>
              </a:r>
            </a:p>
          </p:txBody>
        </p:sp>
        <p:sp>
          <p:nvSpPr>
            <p:cNvPr id="14408" name="Line 50"/>
            <p:cNvSpPr>
              <a:spLocks noChangeShapeType="1"/>
            </p:cNvSpPr>
            <p:nvPr/>
          </p:nvSpPr>
          <p:spPr bwMode="auto">
            <a:xfrm>
              <a:off x="3093" y="1167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09" name="Text Box 51"/>
            <p:cNvSpPr txBox="1">
              <a:spLocks noChangeArrowheads="1"/>
            </p:cNvSpPr>
            <p:nvPr/>
          </p:nvSpPr>
          <p:spPr bwMode="auto">
            <a:xfrm>
              <a:off x="3084" y="97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5</a:t>
              </a:r>
            </a:p>
          </p:txBody>
        </p:sp>
        <p:sp>
          <p:nvSpPr>
            <p:cNvPr id="14410" name="Text Box 52"/>
            <p:cNvSpPr txBox="1">
              <a:spLocks noChangeArrowheads="1"/>
            </p:cNvSpPr>
            <p:nvPr/>
          </p:nvSpPr>
          <p:spPr bwMode="auto">
            <a:xfrm>
              <a:off x="3084" y="115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6</a:t>
              </a:r>
            </a:p>
          </p:txBody>
        </p:sp>
      </p:grpSp>
      <p:grpSp>
        <p:nvGrpSpPr>
          <p:cNvPr id="71739" name="Group 59"/>
          <p:cNvGrpSpPr>
            <a:grpSpLocks/>
          </p:cNvGrpSpPr>
          <p:nvPr/>
        </p:nvGrpSpPr>
        <p:grpSpPr bwMode="auto">
          <a:xfrm>
            <a:off x="1190625" y="2190750"/>
            <a:ext cx="2654300" cy="763588"/>
            <a:chOff x="750" y="1380"/>
            <a:chExt cx="1672" cy="481"/>
          </a:xfrm>
        </p:grpSpPr>
        <p:sp>
          <p:nvSpPr>
            <p:cNvPr id="14401" name="Text Box 53"/>
            <p:cNvSpPr txBox="1">
              <a:spLocks noChangeArrowheads="1"/>
            </p:cNvSpPr>
            <p:nvPr/>
          </p:nvSpPr>
          <p:spPr bwMode="auto">
            <a:xfrm>
              <a:off x="750" y="1502"/>
              <a:ext cx="1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12 </a:t>
              </a:r>
              <a:r>
                <a:rPr lang="en-US" altLang="sr-Latn-RS" sz="2000">
                  <a:latin typeface="Times New Roman" pitchFamily="18" charset="0"/>
                  <a:cs typeface="Times New Roman" pitchFamily="18" charset="0"/>
                </a:rPr>
                <a:t>·</a:t>
              </a:r>
              <a:r>
                <a:rPr lang="hr-HR" altLang="sr-Latn-RS" sz="2000"/>
                <a:t>        - y   - 2y = 3</a:t>
              </a:r>
            </a:p>
          </p:txBody>
        </p:sp>
        <p:sp>
          <p:nvSpPr>
            <p:cNvPr id="14402" name="Line 54"/>
            <p:cNvSpPr>
              <a:spLocks noChangeShapeType="1"/>
            </p:cNvSpPr>
            <p:nvPr/>
          </p:nvSpPr>
          <p:spPr bwMode="auto">
            <a:xfrm>
              <a:off x="1220" y="1639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403" name="Text Box 55"/>
            <p:cNvSpPr txBox="1">
              <a:spLocks noChangeArrowheads="1"/>
            </p:cNvSpPr>
            <p:nvPr/>
          </p:nvSpPr>
          <p:spPr bwMode="auto">
            <a:xfrm>
              <a:off x="1211" y="1448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5</a:t>
              </a:r>
            </a:p>
          </p:txBody>
        </p:sp>
        <p:sp>
          <p:nvSpPr>
            <p:cNvPr id="14404" name="Text Box 56"/>
            <p:cNvSpPr txBox="1">
              <a:spLocks noChangeArrowheads="1"/>
            </p:cNvSpPr>
            <p:nvPr/>
          </p:nvSpPr>
          <p:spPr bwMode="auto">
            <a:xfrm>
              <a:off x="1211" y="163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6</a:t>
              </a:r>
            </a:p>
          </p:txBody>
        </p:sp>
        <p:sp>
          <p:nvSpPr>
            <p:cNvPr id="14405" name="Text Box 58"/>
            <p:cNvSpPr txBox="1">
              <a:spLocks noChangeArrowheads="1"/>
            </p:cNvSpPr>
            <p:nvPr/>
          </p:nvSpPr>
          <p:spPr bwMode="auto">
            <a:xfrm>
              <a:off x="1075" y="1380"/>
              <a:ext cx="907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hr-HR" altLang="sr-Latn-RS" sz="4400">
                  <a:latin typeface="Agency FB" pitchFamily="34" charset="0"/>
                </a:rPr>
                <a:t>(      )</a:t>
              </a:r>
            </a:p>
          </p:txBody>
        </p:sp>
      </p:grpSp>
      <p:grpSp>
        <p:nvGrpSpPr>
          <p:cNvPr id="71799" name="Group 119"/>
          <p:cNvGrpSpPr>
            <a:grpSpLocks/>
          </p:cNvGrpSpPr>
          <p:nvPr/>
        </p:nvGrpSpPr>
        <p:grpSpPr bwMode="auto">
          <a:xfrm>
            <a:off x="1476375" y="2924175"/>
            <a:ext cx="3708400" cy="3384550"/>
            <a:chOff x="930" y="1842"/>
            <a:chExt cx="2336" cy="2132"/>
          </a:xfrm>
        </p:grpSpPr>
        <p:grpSp>
          <p:nvGrpSpPr>
            <p:cNvPr id="14380" name="Group 83"/>
            <p:cNvGrpSpPr>
              <a:grpSpLocks/>
            </p:cNvGrpSpPr>
            <p:nvPr/>
          </p:nvGrpSpPr>
          <p:grpSpPr bwMode="auto">
            <a:xfrm>
              <a:off x="930" y="1842"/>
              <a:ext cx="644" cy="91"/>
              <a:chOff x="930" y="1842"/>
              <a:chExt cx="644" cy="91"/>
            </a:xfrm>
          </p:grpSpPr>
          <p:sp>
            <p:nvSpPr>
              <p:cNvPr id="14399" name="Arc 60"/>
              <p:cNvSpPr>
                <a:spLocks/>
              </p:cNvSpPr>
              <p:nvPr/>
            </p:nvSpPr>
            <p:spPr bwMode="auto">
              <a:xfrm>
                <a:off x="939" y="1842"/>
                <a:ext cx="399" cy="46"/>
              </a:xfrm>
              <a:custGeom>
                <a:avLst/>
                <a:gdLst>
                  <a:gd name="T0" fmla="*/ 4 w 43188"/>
                  <a:gd name="T1" fmla="*/ 0 h 21600"/>
                  <a:gd name="T2" fmla="*/ 0 w 43188"/>
                  <a:gd name="T3" fmla="*/ 0 h 21600"/>
                  <a:gd name="T4" fmla="*/ 2 w 43188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88" h="21600" fill="none" extrusionOk="0">
                    <a:moveTo>
                      <a:pt x="43188" y="407"/>
                    </a:moveTo>
                    <a:cubicBezTo>
                      <a:pt x="42966" y="12175"/>
                      <a:pt x="33362" y="21599"/>
                      <a:pt x="21592" y="21600"/>
                    </a:cubicBezTo>
                    <a:cubicBezTo>
                      <a:pt x="9890" y="21600"/>
                      <a:pt x="316" y="12281"/>
                      <a:pt x="-1" y="584"/>
                    </a:cubicBezTo>
                  </a:path>
                  <a:path w="43188" h="21600" stroke="0" extrusionOk="0">
                    <a:moveTo>
                      <a:pt x="43188" y="407"/>
                    </a:moveTo>
                    <a:cubicBezTo>
                      <a:pt x="42966" y="12175"/>
                      <a:pt x="33362" y="21599"/>
                      <a:pt x="21592" y="21600"/>
                    </a:cubicBezTo>
                    <a:cubicBezTo>
                      <a:pt x="9890" y="21600"/>
                      <a:pt x="316" y="12281"/>
                      <a:pt x="-1" y="584"/>
                    </a:cubicBezTo>
                    <a:lnTo>
                      <a:pt x="21592" y="0"/>
                    </a:lnTo>
                    <a:lnTo>
                      <a:pt x="43188" y="40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400" name="Arc 61"/>
              <p:cNvSpPr>
                <a:spLocks/>
              </p:cNvSpPr>
              <p:nvPr/>
            </p:nvSpPr>
            <p:spPr bwMode="auto">
              <a:xfrm>
                <a:off x="930" y="1860"/>
                <a:ext cx="644" cy="73"/>
              </a:xfrm>
              <a:custGeom>
                <a:avLst/>
                <a:gdLst>
                  <a:gd name="T0" fmla="*/ 10 w 43188"/>
                  <a:gd name="T1" fmla="*/ 0 h 21600"/>
                  <a:gd name="T2" fmla="*/ 0 w 43188"/>
                  <a:gd name="T3" fmla="*/ 0 h 21600"/>
                  <a:gd name="T4" fmla="*/ 5 w 43188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88" h="21600" fill="none" extrusionOk="0">
                    <a:moveTo>
                      <a:pt x="43188" y="407"/>
                    </a:moveTo>
                    <a:cubicBezTo>
                      <a:pt x="42966" y="12175"/>
                      <a:pt x="33362" y="21599"/>
                      <a:pt x="21592" y="21600"/>
                    </a:cubicBezTo>
                    <a:cubicBezTo>
                      <a:pt x="9890" y="21600"/>
                      <a:pt x="316" y="12281"/>
                      <a:pt x="-1" y="584"/>
                    </a:cubicBezTo>
                  </a:path>
                  <a:path w="43188" h="21600" stroke="0" extrusionOk="0">
                    <a:moveTo>
                      <a:pt x="43188" y="407"/>
                    </a:moveTo>
                    <a:cubicBezTo>
                      <a:pt x="42966" y="12175"/>
                      <a:pt x="33362" y="21599"/>
                      <a:pt x="21592" y="21600"/>
                    </a:cubicBezTo>
                    <a:cubicBezTo>
                      <a:pt x="9890" y="21600"/>
                      <a:pt x="316" y="12281"/>
                      <a:pt x="-1" y="584"/>
                    </a:cubicBezTo>
                    <a:lnTo>
                      <a:pt x="21592" y="0"/>
                    </a:lnTo>
                    <a:lnTo>
                      <a:pt x="43188" y="40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4381" name="Text Box 62"/>
            <p:cNvSpPr txBox="1">
              <a:spLocks noChangeArrowheads="1"/>
            </p:cNvSpPr>
            <p:nvPr/>
          </p:nvSpPr>
          <p:spPr bwMode="auto">
            <a:xfrm>
              <a:off x="1059" y="2069"/>
              <a:ext cx="132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10 - 12y - 2y = 3</a:t>
              </a:r>
            </a:p>
          </p:txBody>
        </p:sp>
        <p:sp>
          <p:nvSpPr>
            <p:cNvPr id="14382" name="Text Box 63"/>
            <p:cNvSpPr txBox="1">
              <a:spLocks noChangeArrowheads="1"/>
            </p:cNvSpPr>
            <p:nvPr/>
          </p:nvSpPr>
          <p:spPr bwMode="auto">
            <a:xfrm>
              <a:off x="1292" y="2409"/>
              <a:ext cx="14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- 12y - 2y = 3 - 10</a:t>
              </a:r>
            </a:p>
          </p:txBody>
        </p:sp>
        <p:sp>
          <p:nvSpPr>
            <p:cNvPr id="14383" name="Text Box 64"/>
            <p:cNvSpPr txBox="1">
              <a:spLocks noChangeArrowheads="1"/>
            </p:cNvSpPr>
            <p:nvPr/>
          </p:nvSpPr>
          <p:spPr bwMode="auto">
            <a:xfrm>
              <a:off x="1642" y="2750"/>
              <a:ext cx="87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- 14y = - 7</a:t>
              </a:r>
            </a:p>
          </p:txBody>
        </p:sp>
        <p:sp>
          <p:nvSpPr>
            <p:cNvPr id="14384" name="Text Box 65"/>
            <p:cNvSpPr txBox="1">
              <a:spLocks noChangeArrowheads="1"/>
            </p:cNvSpPr>
            <p:nvPr/>
          </p:nvSpPr>
          <p:spPr bwMode="auto">
            <a:xfrm>
              <a:off x="2699" y="2759"/>
              <a:ext cx="5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: (-14)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4385" name="Line 66"/>
            <p:cNvSpPr>
              <a:spLocks noChangeShapeType="1"/>
            </p:cNvSpPr>
            <p:nvPr/>
          </p:nvSpPr>
          <p:spPr bwMode="auto">
            <a:xfrm flipH="1">
              <a:off x="2650" y="2713"/>
              <a:ext cx="91" cy="31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86" name="Text Box 67"/>
            <p:cNvSpPr txBox="1">
              <a:spLocks noChangeArrowheads="1"/>
            </p:cNvSpPr>
            <p:nvPr/>
          </p:nvSpPr>
          <p:spPr bwMode="auto">
            <a:xfrm>
              <a:off x="1959" y="3135"/>
              <a:ext cx="3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y = </a:t>
              </a:r>
            </a:p>
          </p:txBody>
        </p:sp>
        <p:sp>
          <p:nvSpPr>
            <p:cNvPr id="14387" name="Line 68"/>
            <p:cNvSpPr>
              <a:spLocks noChangeShapeType="1"/>
            </p:cNvSpPr>
            <p:nvPr/>
          </p:nvSpPr>
          <p:spPr bwMode="auto">
            <a:xfrm>
              <a:off x="2331" y="3267"/>
              <a:ext cx="2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88" name="Text Box 69"/>
            <p:cNvSpPr txBox="1">
              <a:spLocks noChangeArrowheads="1"/>
            </p:cNvSpPr>
            <p:nvPr/>
          </p:nvSpPr>
          <p:spPr bwMode="auto">
            <a:xfrm>
              <a:off x="2340" y="307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7</a:t>
              </a:r>
            </a:p>
          </p:txBody>
        </p:sp>
        <p:sp>
          <p:nvSpPr>
            <p:cNvPr id="14389" name="Text Box 70"/>
            <p:cNvSpPr txBox="1">
              <a:spLocks noChangeArrowheads="1"/>
            </p:cNvSpPr>
            <p:nvPr/>
          </p:nvSpPr>
          <p:spPr bwMode="auto">
            <a:xfrm>
              <a:off x="2308" y="3258"/>
              <a:ext cx="2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14</a:t>
              </a:r>
            </a:p>
          </p:txBody>
        </p:sp>
        <p:sp>
          <p:nvSpPr>
            <p:cNvPr id="14390" name="Line 71"/>
            <p:cNvSpPr>
              <a:spLocks noChangeShapeType="1"/>
            </p:cNvSpPr>
            <p:nvPr/>
          </p:nvSpPr>
          <p:spPr bwMode="auto">
            <a:xfrm flipV="1">
              <a:off x="2363" y="3117"/>
              <a:ext cx="181" cy="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1" name="Line 72"/>
            <p:cNvSpPr>
              <a:spLocks noChangeShapeType="1"/>
            </p:cNvSpPr>
            <p:nvPr/>
          </p:nvSpPr>
          <p:spPr bwMode="auto">
            <a:xfrm flipV="1">
              <a:off x="2363" y="3308"/>
              <a:ext cx="181" cy="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2" name="Text Box 74"/>
            <p:cNvSpPr txBox="1">
              <a:spLocks noChangeArrowheads="1"/>
            </p:cNvSpPr>
            <p:nvPr/>
          </p:nvSpPr>
          <p:spPr bwMode="auto">
            <a:xfrm>
              <a:off x="2516" y="3022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600"/>
                <a:t>1</a:t>
              </a:r>
            </a:p>
          </p:txBody>
        </p:sp>
        <p:sp>
          <p:nvSpPr>
            <p:cNvPr id="14393" name="Text Box 75"/>
            <p:cNvSpPr txBox="1">
              <a:spLocks noChangeArrowheads="1"/>
            </p:cNvSpPr>
            <p:nvPr/>
          </p:nvSpPr>
          <p:spPr bwMode="auto">
            <a:xfrm>
              <a:off x="2505" y="3354"/>
              <a:ext cx="19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600"/>
                <a:t>2</a:t>
              </a:r>
            </a:p>
          </p:txBody>
        </p:sp>
        <p:sp>
          <p:nvSpPr>
            <p:cNvPr id="14394" name="Text Box 76"/>
            <p:cNvSpPr txBox="1">
              <a:spLocks noChangeArrowheads="1"/>
            </p:cNvSpPr>
            <p:nvPr/>
          </p:nvSpPr>
          <p:spPr bwMode="auto">
            <a:xfrm>
              <a:off x="1973" y="3620"/>
              <a:ext cx="3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y = </a:t>
              </a:r>
            </a:p>
          </p:txBody>
        </p:sp>
        <p:sp>
          <p:nvSpPr>
            <p:cNvPr id="14395" name="Line 77"/>
            <p:cNvSpPr>
              <a:spLocks noChangeShapeType="1"/>
            </p:cNvSpPr>
            <p:nvPr/>
          </p:nvSpPr>
          <p:spPr bwMode="auto">
            <a:xfrm>
              <a:off x="2336" y="3752"/>
              <a:ext cx="2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96" name="Text Box 78"/>
            <p:cNvSpPr txBox="1">
              <a:spLocks noChangeArrowheads="1"/>
            </p:cNvSpPr>
            <p:nvPr/>
          </p:nvSpPr>
          <p:spPr bwMode="auto">
            <a:xfrm>
              <a:off x="2357" y="355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1</a:t>
              </a:r>
            </a:p>
          </p:txBody>
        </p:sp>
        <p:sp>
          <p:nvSpPr>
            <p:cNvPr id="14397" name="Text Box 79"/>
            <p:cNvSpPr txBox="1">
              <a:spLocks noChangeArrowheads="1"/>
            </p:cNvSpPr>
            <p:nvPr/>
          </p:nvSpPr>
          <p:spPr bwMode="auto">
            <a:xfrm>
              <a:off x="2345" y="374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2</a:t>
              </a:r>
            </a:p>
          </p:txBody>
        </p:sp>
        <p:sp>
          <p:nvSpPr>
            <p:cNvPr id="14398" name="Rectangle 84"/>
            <p:cNvSpPr>
              <a:spLocks noChangeArrowheads="1"/>
            </p:cNvSpPr>
            <p:nvPr/>
          </p:nvSpPr>
          <p:spPr bwMode="auto">
            <a:xfrm>
              <a:off x="1945" y="3548"/>
              <a:ext cx="680" cy="40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</p:grpSp>
      <p:grpSp>
        <p:nvGrpSpPr>
          <p:cNvPr id="71800" name="Group 120"/>
          <p:cNvGrpSpPr>
            <a:grpSpLocks/>
          </p:cNvGrpSpPr>
          <p:nvPr/>
        </p:nvGrpSpPr>
        <p:grpSpPr bwMode="auto">
          <a:xfrm>
            <a:off x="5272088" y="2190750"/>
            <a:ext cx="1495425" cy="2822575"/>
            <a:chOff x="3321" y="1380"/>
            <a:chExt cx="942" cy="1778"/>
          </a:xfrm>
        </p:grpSpPr>
        <p:sp>
          <p:nvSpPr>
            <p:cNvPr id="14356" name="Text Box 92"/>
            <p:cNvSpPr txBox="1">
              <a:spLocks noChangeArrowheads="1"/>
            </p:cNvSpPr>
            <p:nvPr/>
          </p:nvSpPr>
          <p:spPr bwMode="auto">
            <a:xfrm>
              <a:off x="3321" y="1434"/>
              <a:ext cx="79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       - </a:t>
              </a:r>
            </a:p>
          </p:txBody>
        </p:sp>
        <p:sp>
          <p:nvSpPr>
            <p:cNvPr id="14357" name="Line 93"/>
            <p:cNvSpPr>
              <a:spLocks noChangeShapeType="1"/>
            </p:cNvSpPr>
            <p:nvPr/>
          </p:nvSpPr>
          <p:spPr bwMode="auto">
            <a:xfrm>
              <a:off x="3670" y="1575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58" name="Text Box 94"/>
            <p:cNvSpPr txBox="1">
              <a:spLocks noChangeArrowheads="1"/>
            </p:cNvSpPr>
            <p:nvPr/>
          </p:nvSpPr>
          <p:spPr bwMode="auto">
            <a:xfrm>
              <a:off x="3661" y="138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5</a:t>
              </a:r>
            </a:p>
          </p:txBody>
        </p:sp>
        <p:sp>
          <p:nvSpPr>
            <p:cNvPr id="14359" name="Text Box 95"/>
            <p:cNvSpPr txBox="1">
              <a:spLocks noChangeArrowheads="1"/>
            </p:cNvSpPr>
            <p:nvPr/>
          </p:nvSpPr>
          <p:spPr bwMode="auto">
            <a:xfrm>
              <a:off x="3661" y="156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6</a:t>
              </a:r>
            </a:p>
          </p:txBody>
        </p:sp>
        <p:sp>
          <p:nvSpPr>
            <p:cNvPr id="14360" name="Line 96"/>
            <p:cNvSpPr>
              <a:spLocks noChangeShapeType="1"/>
            </p:cNvSpPr>
            <p:nvPr/>
          </p:nvSpPr>
          <p:spPr bwMode="auto">
            <a:xfrm>
              <a:off x="4068" y="1580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61" name="Text Box 97"/>
            <p:cNvSpPr txBox="1">
              <a:spLocks noChangeArrowheads="1"/>
            </p:cNvSpPr>
            <p:nvPr/>
          </p:nvSpPr>
          <p:spPr bwMode="auto">
            <a:xfrm>
              <a:off x="4059" y="138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1</a:t>
              </a:r>
            </a:p>
          </p:txBody>
        </p:sp>
        <p:sp>
          <p:nvSpPr>
            <p:cNvPr id="14362" name="Text Box 98"/>
            <p:cNvSpPr txBox="1">
              <a:spLocks noChangeArrowheads="1"/>
            </p:cNvSpPr>
            <p:nvPr/>
          </p:nvSpPr>
          <p:spPr bwMode="auto">
            <a:xfrm>
              <a:off x="4059" y="157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2</a:t>
              </a:r>
            </a:p>
          </p:txBody>
        </p:sp>
        <p:sp>
          <p:nvSpPr>
            <p:cNvPr id="14363" name="Text Box 99"/>
            <p:cNvSpPr txBox="1">
              <a:spLocks noChangeArrowheads="1"/>
            </p:cNvSpPr>
            <p:nvPr/>
          </p:nvSpPr>
          <p:spPr bwMode="auto">
            <a:xfrm>
              <a:off x="3334" y="1842"/>
              <a:ext cx="3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</a:t>
              </a:r>
            </a:p>
          </p:txBody>
        </p:sp>
        <p:sp>
          <p:nvSpPr>
            <p:cNvPr id="14364" name="Line 100"/>
            <p:cNvSpPr>
              <a:spLocks noChangeShapeType="1"/>
            </p:cNvSpPr>
            <p:nvPr/>
          </p:nvSpPr>
          <p:spPr bwMode="auto">
            <a:xfrm>
              <a:off x="3683" y="1983"/>
              <a:ext cx="46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65" name="Text Box 101"/>
            <p:cNvSpPr txBox="1">
              <a:spLocks noChangeArrowheads="1"/>
            </p:cNvSpPr>
            <p:nvPr/>
          </p:nvSpPr>
          <p:spPr bwMode="auto">
            <a:xfrm>
              <a:off x="3674" y="1792"/>
              <a:ext cx="4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5 - 3</a:t>
              </a:r>
            </a:p>
          </p:txBody>
        </p:sp>
        <p:sp>
          <p:nvSpPr>
            <p:cNvPr id="14366" name="Text Box 102"/>
            <p:cNvSpPr txBox="1">
              <a:spLocks noChangeArrowheads="1"/>
            </p:cNvSpPr>
            <p:nvPr/>
          </p:nvSpPr>
          <p:spPr bwMode="auto">
            <a:xfrm>
              <a:off x="3787" y="197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6</a:t>
              </a:r>
            </a:p>
          </p:txBody>
        </p:sp>
        <p:sp>
          <p:nvSpPr>
            <p:cNvPr id="14367" name="Text Box 103"/>
            <p:cNvSpPr txBox="1">
              <a:spLocks noChangeArrowheads="1"/>
            </p:cNvSpPr>
            <p:nvPr/>
          </p:nvSpPr>
          <p:spPr bwMode="auto">
            <a:xfrm>
              <a:off x="3357" y="2251"/>
              <a:ext cx="3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</a:t>
              </a:r>
            </a:p>
          </p:txBody>
        </p:sp>
        <p:sp>
          <p:nvSpPr>
            <p:cNvPr id="14368" name="Line 107"/>
            <p:cNvSpPr>
              <a:spLocks noChangeShapeType="1"/>
            </p:cNvSpPr>
            <p:nvPr/>
          </p:nvSpPr>
          <p:spPr bwMode="auto">
            <a:xfrm>
              <a:off x="3728" y="2392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69" name="Text Box 108"/>
            <p:cNvSpPr txBox="1">
              <a:spLocks noChangeArrowheads="1"/>
            </p:cNvSpPr>
            <p:nvPr/>
          </p:nvSpPr>
          <p:spPr bwMode="auto">
            <a:xfrm>
              <a:off x="3719" y="220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2</a:t>
              </a:r>
            </a:p>
          </p:txBody>
        </p:sp>
        <p:sp>
          <p:nvSpPr>
            <p:cNvPr id="14370" name="Text Box 109"/>
            <p:cNvSpPr txBox="1">
              <a:spLocks noChangeArrowheads="1"/>
            </p:cNvSpPr>
            <p:nvPr/>
          </p:nvSpPr>
          <p:spPr bwMode="auto">
            <a:xfrm>
              <a:off x="3719" y="238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6</a:t>
              </a:r>
            </a:p>
          </p:txBody>
        </p:sp>
        <p:sp>
          <p:nvSpPr>
            <p:cNvPr id="14371" name="Text Box 110"/>
            <p:cNvSpPr txBox="1">
              <a:spLocks noChangeArrowheads="1"/>
            </p:cNvSpPr>
            <p:nvPr/>
          </p:nvSpPr>
          <p:spPr bwMode="auto">
            <a:xfrm>
              <a:off x="3539" y="2795"/>
              <a:ext cx="3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/>
                <a:t>x =</a:t>
              </a:r>
            </a:p>
          </p:txBody>
        </p:sp>
        <p:sp>
          <p:nvSpPr>
            <p:cNvPr id="14372" name="Line 111"/>
            <p:cNvSpPr>
              <a:spLocks noChangeShapeType="1"/>
            </p:cNvSpPr>
            <p:nvPr/>
          </p:nvSpPr>
          <p:spPr bwMode="auto">
            <a:xfrm>
              <a:off x="3910" y="2936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73" name="Text Box 112"/>
            <p:cNvSpPr txBox="1">
              <a:spLocks noChangeArrowheads="1"/>
            </p:cNvSpPr>
            <p:nvPr/>
          </p:nvSpPr>
          <p:spPr bwMode="auto">
            <a:xfrm>
              <a:off x="3901" y="2745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1</a:t>
              </a:r>
            </a:p>
          </p:txBody>
        </p:sp>
        <p:sp>
          <p:nvSpPr>
            <p:cNvPr id="14374" name="Text Box 113"/>
            <p:cNvSpPr txBox="1">
              <a:spLocks noChangeArrowheads="1"/>
            </p:cNvSpPr>
            <p:nvPr/>
          </p:nvSpPr>
          <p:spPr bwMode="auto">
            <a:xfrm>
              <a:off x="3901" y="292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3</a:t>
              </a:r>
            </a:p>
          </p:txBody>
        </p:sp>
        <p:sp>
          <p:nvSpPr>
            <p:cNvPr id="14375" name="Line 114"/>
            <p:cNvSpPr>
              <a:spLocks noChangeShapeType="1"/>
            </p:cNvSpPr>
            <p:nvPr/>
          </p:nvSpPr>
          <p:spPr bwMode="auto">
            <a:xfrm flipV="1">
              <a:off x="3742" y="2255"/>
              <a:ext cx="181" cy="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76" name="Line 115"/>
            <p:cNvSpPr>
              <a:spLocks noChangeShapeType="1"/>
            </p:cNvSpPr>
            <p:nvPr/>
          </p:nvSpPr>
          <p:spPr bwMode="auto">
            <a:xfrm flipV="1">
              <a:off x="3742" y="2446"/>
              <a:ext cx="181" cy="1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77" name="Text Box 116"/>
            <p:cNvSpPr txBox="1">
              <a:spLocks noChangeArrowheads="1"/>
            </p:cNvSpPr>
            <p:nvPr/>
          </p:nvSpPr>
          <p:spPr bwMode="auto">
            <a:xfrm>
              <a:off x="3895" y="2160"/>
              <a:ext cx="1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600"/>
                <a:t>1</a:t>
              </a:r>
            </a:p>
          </p:txBody>
        </p:sp>
        <p:sp>
          <p:nvSpPr>
            <p:cNvPr id="14378" name="Text Box 117"/>
            <p:cNvSpPr txBox="1">
              <a:spLocks noChangeArrowheads="1"/>
            </p:cNvSpPr>
            <p:nvPr/>
          </p:nvSpPr>
          <p:spPr bwMode="auto">
            <a:xfrm>
              <a:off x="3884" y="2492"/>
              <a:ext cx="19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600"/>
                <a:t>3</a:t>
              </a:r>
            </a:p>
          </p:txBody>
        </p:sp>
        <p:sp>
          <p:nvSpPr>
            <p:cNvPr id="14379" name="Rectangle 118"/>
            <p:cNvSpPr>
              <a:spLocks noChangeArrowheads="1"/>
            </p:cNvSpPr>
            <p:nvPr/>
          </p:nvSpPr>
          <p:spPr bwMode="auto">
            <a:xfrm>
              <a:off x="3515" y="2750"/>
              <a:ext cx="680" cy="40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charset="0"/>
              </a:endParaRPr>
            </a:p>
          </p:txBody>
        </p:sp>
      </p:grpSp>
      <p:grpSp>
        <p:nvGrpSpPr>
          <p:cNvPr id="71817" name="Group 137"/>
          <p:cNvGrpSpPr>
            <a:grpSpLocks/>
          </p:cNvGrpSpPr>
          <p:nvPr/>
        </p:nvGrpSpPr>
        <p:grpSpPr bwMode="auto">
          <a:xfrm>
            <a:off x="6011863" y="5373688"/>
            <a:ext cx="2486026" cy="762000"/>
            <a:chOff x="3787" y="3385"/>
            <a:chExt cx="1566" cy="480"/>
          </a:xfrm>
        </p:grpSpPr>
        <p:sp>
          <p:nvSpPr>
            <p:cNvPr id="14347" name="Text Box 127"/>
            <p:cNvSpPr txBox="1">
              <a:spLocks noChangeArrowheads="1"/>
            </p:cNvSpPr>
            <p:nvPr/>
          </p:nvSpPr>
          <p:spPr bwMode="auto">
            <a:xfrm>
              <a:off x="4568" y="3385"/>
              <a:ext cx="785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hr-HR" altLang="sr-Latn-RS" sz="4400">
                  <a:latin typeface="Agency FB" pitchFamily="34" charset="0"/>
                </a:rPr>
                <a:t>(       )</a:t>
              </a:r>
              <a:endParaRPr lang="hr-HR" altLang="sr-Latn-RS" sz="1800">
                <a:latin typeface="Arial" charset="0"/>
              </a:endParaRPr>
            </a:p>
          </p:txBody>
        </p:sp>
        <p:sp>
          <p:nvSpPr>
            <p:cNvPr id="14348" name="Line 128"/>
            <p:cNvSpPr>
              <a:spLocks noChangeShapeType="1"/>
            </p:cNvSpPr>
            <p:nvPr/>
          </p:nvSpPr>
          <p:spPr bwMode="auto">
            <a:xfrm>
              <a:off x="4740" y="362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49" name="Text Box 129"/>
            <p:cNvSpPr txBox="1">
              <a:spLocks noChangeArrowheads="1"/>
            </p:cNvSpPr>
            <p:nvPr/>
          </p:nvSpPr>
          <p:spPr bwMode="auto">
            <a:xfrm>
              <a:off x="4734" y="343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1</a:t>
              </a:r>
            </a:p>
          </p:txBody>
        </p:sp>
        <p:sp>
          <p:nvSpPr>
            <p:cNvPr id="14350" name="Text Box 130"/>
            <p:cNvSpPr txBox="1">
              <a:spLocks noChangeArrowheads="1"/>
            </p:cNvSpPr>
            <p:nvPr/>
          </p:nvSpPr>
          <p:spPr bwMode="auto">
            <a:xfrm>
              <a:off x="4722" y="361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3</a:t>
              </a:r>
            </a:p>
          </p:txBody>
        </p:sp>
        <p:sp>
          <p:nvSpPr>
            <p:cNvPr id="14351" name="Line 132"/>
            <p:cNvSpPr>
              <a:spLocks noChangeShapeType="1"/>
            </p:cNvSpPr>
            <p:nvPr/>
          </p:nvSpPr>
          <p:spPr bwMode="auto">
            <a:xfrm>
              <a:off x="5035" y="362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52" name="Text Box 133"/>
            <p:cNvSpPr txBox="1">
              <a:spLocks noChangeArrowheads="1"/>
            </p:cNvSpPr>
            <p:nvPr/>
          </p:nvSpPr>
          <p:spPr bwMode="auto">
            <a:xfrm>
              <a:off x="5029" y="3430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1</a:t>
              </a:r>
            </a:p>
          </p:txBody>
        </p:sp>
        <p:sp>
          <p:nvSpPr>
            <p:cNvPr id="14353" name="Text Box 134"/>
            <p:cNvSpPr txBox="1">
              <a:spLocks noChangeArrowheads="1"/>
            </p:cNvSpPr>
            <p:nvPr/>
          </p:nvSpPr>
          <p:spPr bwMode="auto">
            <a:xfrm>
              <a:off x="5017" y="361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2</a:t>
              </a:r>
            </a:p>
          </p:txBody>
        </p:sp>
        <p:sp>
          <p:nvSpPr>
            <p:cNvPr id="14354" name="Text Box 135"/>
            <p:cNvSpPr txBox="1">
              <a:spLocks noChangeArrowheads="1"/>
            </p:cNvSpPr>
            <p:nvPr/>
          </p:nvSpPr>
          <p:spPr bwMode="auto">
            <a:xfrm>
              <a:off x="3787" y="3521"/>
              <a:ext cx="1415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 dirty="0" smtClean="0"/>
                <a:t>Megoldás: </a:t>
              </a:r>
              <a:endParaRPr lang="hr-HR" altLang="sr-Latn-RS" sz="2000" dirty="0"/>
            </a:p>
          </p:txBody>
        </p:sp>
        <p:sp>
          <p:nvSpPr>
            <p:cNvPr id="14355" name="Text Box 136"/>
            <p:cNvSpPr txBox="1">
              <a:spLocks noChangeArrowheads="1"/>
            </p:cNvSpPr>
            <p:nvPr/>
          </p:nvSpPr>
          <p:spPr bwMode="auto">
            <a:xfrm>
              <a:off x="4858" y="3450"/>
              <a:ext cx="1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latin typeface="Times New Roman" pitchFamily="18" charset="0"/>
                </a:rPr>
                <a:t>,</a:t>
              </a:r>
            </a:p>
          </p:txBody>
        </p:sp>
      </p:grp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7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7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7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7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71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114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3.példa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874838" y="260350"/>
            <a:ext cx="49215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Melyik egyenletből fejezzük ki az x-et?</a:t>
            </a:r>
            <a:endParaRPr lang="hr-HR" altLang="sr-Latn-RS" sz="2000" dirty="0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139825" y="1114425"/>
            <a:ext cx="1609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1349375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 x - 7y = -1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 x - 5y = -3	 </a:t>
            </a: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3131840" y="1268413"/>
            <a:ext cx="604203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Mindegy!</a:t>
            </a:r>
            <a:endParaRPr lang="hr-HR" altLang="sr-Latn-RS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Ha az x-et az első egyenletből fejezzük ki,</a:t>
            </a:r>
            <a:br>
              <a:rPr lang="hr-HR" altLang="sr-Latn-RS" sz="2000" dirty="0" smtClean="0"/>
            </a:br>
            <a:r>
              <a:rPr lang="hr-HR" altLang="sr-Latn-RS" sz="2000" dirty="0" smtClean="0"/>
              <a:t>akkor a másodikba helyettesítsük vissza.</a:t>
            </a:r>
            <a:endParaRPr lang="hr-HR" altLang="sr-Latn-RS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Ha pedig az x-et a második egyenletből </a:t>
            </a:r>
            <a:br>
              <a:rPr lang="hr-HR" altLang="sr-Latn-RS" sz="2000" dirty="0" smtClean="0"/>
            </a:br>
            <a:r>
              <a:rPr lang="hr-HR" altLang="sr-Latn-RS" sz="2000" dirty="0" smtClean="0"/>
              <a:t>fejezzük ki, akkor az elsőbe helyettesítjük </a:t>
            </a:r>
            <a:br>
              <a:rPr lang="hr-HR" altLang="sr-Latn-RS" sz="2000" dirty="0" smtClean="0"/>
            </a:br>
            <a:r>
              <a:rPr lang="hr-HR" altLang="sr-Latn-RS" sz="2000" dirty="0" smtClean="0"/>
              <a:t>vissza.</a:t>
            </a:r>
            <a:endParaRPr lang="hr-HR" altLang="sr-Latn-RS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Mindkét esetben ugyan azt az eredményt kapjuk.</a:t>
            </a:r>
            <a:endParaRPr lang="hr-HR" altLang="sr-Latn-RS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20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Oldd meg mind a kétféle képpen.</a:t>
            </a:r>
            <a:endParaRPr lang="hr-HR" altLang="sr-Latn-RS" sz="2000" dirty="0"/>
          </a:p>
        </p:txBody>
      </p:sp>
      <p:sp>
        <p:nvSpPr>
          <p:cNvPr id="73763" name="Text Box 35"/>
          <p:cNvSpPr txBox="1">
            <a:spLocks noChangeArrowheads="1"/>
          </p:cNvSpPr>
          <p:nvPr/>
        </p:nvSpPr>
        <p:spPr bwMode="auto">
          <a:xfrm>
            <a:off x="2627784" y="4545013"/>
            <a:ext cx="21705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Megoldás:</a:t>
            </a:r>
            <a:endParaRPr lang="hr-HR" altLang="sr-Latn-RS" sz="2000" dirty="0"/>
          </a:p>
        </p:txBody>
      </p:sp>
      <p:sp>
        <p:nvSpPr>
          <p:cNvPr id="73764" name="Text Box 36"/>
          <p:cNvSpPr txBox="1">
            <a:spLocks noChangeArrowheads="1"/>
          </p:cNvSpPr>
          <p:nvPr/>
        </p:nvSpPr>
        <p:spPr bwMode="auto">
          <a:xfrm>
            <a:off x="3856038" y="4535488"/>
            <a:ext cx="1076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/>
              <a:t> (-8, -1)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7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7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/>
      <p:bldP spid="73733" grpId="0"/>
      <p:bldP spid="73744" grpId="0"/>
      <p:bldP spid="73763" grpId="0"/>
      <p:bldP spid="737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395288" y="980728"/>
            <a:ext cx="856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1779588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2301875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2824163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334645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38036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42608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47180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51752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0" indent="0" eaLnBrk="1" hangingPunct="1">
              <a:buNone/>
            </a:pPr>
            <a:r>
              <a:rPr lang="hr-HR" altLang="sr-Latn-RS" sz="1800" dirty="0"/>
              <a:t>Oldd meg az egyenletrendszereket helyettesítési módszerrel!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hr-HR" altLang="sr-Latn-RS" sz="1000" dirty="0"/>
          </a:p>
        </p:txBody>
      </p:sp>
      <p:grpSp>
        <p:nvGrpSpPr>
          <p:cNvPr id="75810" name="Group 34"/>
          <p:cNvGrpSpPr>
            <a:grpSpLocks/>
          </p:cNvGrpSpPr>
          <p:nvPr/>
        </p:nvGrpSpPr>
        <p:grpSpPr bwMode="auto">
          <a:xfrm>
            <a:off x="611188" y="1436341"/>
            <a:ext cx="2016125" cy="4241800"/>
            <a:chOff x="385" y="1449"/>
            <a:chExt cx="1270" cy="2672"/>
          </a:xfrm>
        </p:grpSpPr>
        <p:sp>
          <p:nvSpPr>
            <p:cNvPr id="16401" name="Text Box 4"/>
            <p:cNvSpPr txBox="1">
              <a:spLocks noChangeArrowheads="1"/>
            </p:cNvSpPr>
            <p:nvPr/>
          </p:nvSpPr>
          <p:spPr bwMode="auto">
            <a:xfrm>
              <a:off x="385" y="1449"/>
              <a:ext cx="1270" cy="2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1779588" indent="-34290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2301875" indent="-3429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2824163" indent="-3429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3346450" indent="-3429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3803650" indent="-3429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4260850" indent="-3429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4718050" indent="-3429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5175250" indent="-3429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tabLst>
                  <a:tab pos="1698625" algn="l"/>
                </a:tabLst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a)	-2x - 3y = -19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	</a:t>
              </a:r>
              <a:r>
                <a:rPr lang="hr-HR" altLang="sr-Latn-RS" sz="1800" u="sng"/>
                <a:t>   x - 2y = -1	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hr-HR" altLang="sr-Latn-RS" sz="180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b)	- x - 3y = 2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	</a:t>
              </a:r>
              <a:r>
                <a:rPr lang="hr-HR" altLang="sr-Latn-RS" sz="1800" u="sng"/>
                <a:t>   x + y = 6	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hr-HR" altLang="sr-Latn-RS" sz="180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c)	 x + y = 0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	</a:t>
              </a:r>
              <a:r>
                <a:rPr lang="hr-HR" altLang="sr-Latn-RS" sz="1800" u="sng"/>
                <a:t>2x + y = -1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hr-HR" altLang="sr-Latn-RS" sz="180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d)	2x + 3y =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000"/>
                <a:t>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	</a:t>
              </a:r>
              <a:r>
                <a:rPr lang="hr-HR" altLang="sr-Latn-RS" sz="1800" u="sng"/>
                <a:t> x - y = -1	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hr-HR" altLang="sr-Latn-RS" sz="1800"/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e)	    x + y = -4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000"/>
                <a:t> 	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	</a:t>
              </a:r>
              <a:r>
                <a:rPr lang="hr-HR" altLang="sr-Latn-RS" sz="1800" u="sng"/>
                <a:t>   x - 5y = 0	</a:t>
              </a:r>
              <a:endParaRPr lang="en-US" altLang="sr-Latn-RS" sz="1800" u="sng"/>
            </a:p>
          </p:txBody>
        </p:sp>
        <p:sp>
          <p:nvSpPr>
            <p:cNvPr id="16402" name="Line 7"/>
            <p:cNvSpPr>
              <a:spLocks noChangeShapeType="1"/>
            </p:cNvSpPr>
            <p:nvPr/>
          </p:nvSpPr>
          <p:spPr bwMode="auto">
            <a:xfrm>
              <a:off x="1326" y="3122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403" name="Text Box 8"/>
            <p:cNvSpPr txBox="1">
              <a:spLocks noChangeArrowheads="1"/>
            </p:cNvSpPr>
            <p:nvPr/>
          </p:nvSpPr>
          <p:spPr bwMode="auto">
            <a:xfrm>
              <a:off x="1311" y="292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1</a:t>
              </a:r>
            </a:p>
          </p:txBody>
        </p:sp>
        <p:sp>
          <p:nvSpPr>
            <p:cNvPr id="16404" name="Text Box 9"/>
            <p:cNvSpPr txBox="1">
              <a:spLocks noChangeArrowheads="1"/>
            </p:cNvSpPr>
            <p:nvPr/>
          </p:nvSpPr>
          <p:spPr bwMode="auto">
            <a:xfrm>
              <a:off x="1308" y="311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2</a:t>
              </a:r>
            </a:p>
          </p:txBody>
        </p:sp>
        <p:sp>
          <p:nvSpPr>
            <p:cNvPr id="16405" name="Line 10"/>
            <p:cNvSpPr>
              <a:spLocks noChangeShapeType="1"/>
            </p:cNvSpPr>
            <p:nvPr/>
          </p:nvSpPr>
          <p:spPr bwMode="auto">
            <a:xfrm>
              <a:off x="662" y="3743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406" name="Text Box 11"/>
            <p:cNvSpPr txBox="1">
              <a:spLocks noChangeArrowheads="1"/>
            </p:cNvSpPr>
            <p:nvPr/>
          </p:nvSpPr>
          <p:spPr bwMode="auto">
            <a:xfrm>
              <a:off x="635" y="354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3</a:t>
              </a:r>
            </a:p>
          </p:txBody>
        </p:sp>
        <p:sp>
          <p:nvSpPr>
            <p:cNvPr id="16407" name="Text Box 12"/>
            <p:cNvSpPr txBox="1">
              <a:spLocks noChangeArrowheads="1"/>
            </p:cNvSpPr>
            <p:nvPr/>
          </p:nvSpPr>
          <p:spPr bwMode="auto">
            <a:xfrm>
              <a:off x="644" y="373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1800"/>
                <a:t>5</a:t>
              </a:r>
            </a:p>
          </p:txBody>
        </p:sp>
      </p:grp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2987675" y="1485553"/>
            <a:ext cx="27352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1779588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2301875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2824163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3346450" indent="-3429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38036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42608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47180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517525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2147888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f)	 </a:t>
            </a:r>
            <a:r>
              <a:rPr lang="hr-HR" altLang="sr-Latn-RS" sz="1800" dirty="0" smtClean="0"/>
              <a:t>0</a:t>
            </a:r>
            <a:r>
              <a:rPr lang="en-US" altLang="sr-Latn-RS" sz="1800" dirty="0" smtClean="0"/>
              <a:t>,</a:t>
            </a:r>
            <a:r>
              <a:rPr lang="hr-HR" altLang="sr-Latn-RS" sz="1800" dirty="0" smtClean="0"/>
              <a:t>2x </a:t>
            </a:r>
            <a:r>
              <a:rPr lang="hr-HR" altLang="sr-Latn-RS" sz="1800" dirty="0"/>
              <a:t>+ 3y = </a:t>
            </a:r>
            <a:r>
              <a:rPr lang="hr-HR" altLang="sr-Latn-RS" sz="1800" dirty="0" smtClean="0"/>
              <a:t>0</a:t>
            </a:r>
            <a:r>
              <a:rPr lang="en-US" altLang="sr-Latn-RS" sz="1800" dirty="0" smtClean="0"/>
              <a:t>,</a:t>
            </a:r>
            <a:r>
              <a:rPr lang="hr-HR" altLang="sr-Latn-RS" sz="1800" dirty="0" smtClean="0"/>
              <a:t>66</a:t>
            </a:r>
            <a:endParaRPr lang="hr-HR" altLang="sr-Latn-RS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/>
              <a:t>	</a:t>
            </a:r>
            <a:r>
              <a:rPr lang="hr-HR" altLang="sr-Latn-RS" sz="1800" u="sng" dirty="0"/>
              <a:t>    x - 2y = -</a:t>
            </a:r>
            <a:r>
              <a:rPr lang="hr-HR" altLang="sr-Latn-RS" sz="1800" u="sng" dirty="0" smtClean="0"/>
              <a:t>0</a:t>
            </a:r>
            <a:r>
              <a:rPr lang="en-US" altLang="sr-Latn-RS" sz="1800" u="sng" smtClean="0"/>
              <a:t>,</a:t>
            </a:r>
            <a:r>
              <a:rPr lang="hr-HR" altLang="sr-Latn-RS" sz="1800" u="sng" smtClean="0"/>
              <a:t>1</a:t>
            </a:r>
            <a:r>
              <a:rPr lang="hr-HR" altLang="sr-Latn-RS" sz="1800" u="sng" dirty="0"/>
              <a:t>	</a:t>
            </a:r>
            <a:endParaRPr lang="hr-HR" altLang="sr-Latn-RS" sz="1800" dirty="0"/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796136" y="2640960"/>
            <a:ext cx="2801863" cy="2588240"/>
          </a:xfrm>
        </p:spPr>
        <p:txBody>
          <a:bodyPr/>
          <a:lstStyle/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a)	(5,3)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b)	(10,-4)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c)	(-1,1)</a:t>
            </a:r>
          </a:p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d</a:t>
            </a:r>
            <a:r>
              <a:rPr lang="hr-HR" altLang="sr-Latn-RS" sz="2000" dirty="0">
                <a:latin typeface="Comic Sans MS" pitchFamily="66" charset="0"/>
              </a:rPr>
              <a:t>)	</a:t>
            </a:r>
            <a:r>
              <a:rPr lang="hr-HR" altLang="sr-Latn-RS" sz="2000" dirty="0" smtClean="0">
                <a:latin typeface="Comic Sans MS" pitchFamily="66" charset="0"/>
              </a:rPr>
              <a:t>(-0,5</a:t>
            </a:r>
            <a:r>
              <a:rPr lang="sr-Latn-CS" altLang="sr-Latn-RS" sz="2000" dirty="0">
                <a:latin typeface="Comic Sans MS" pitchFamily="66" charset="0"/>
              </a:rPr>
              <a:t>;</a:t>
            </a:r>
            <a:r>
              <a:rPr lang="hr-HR" altLang="sr-Latn-RS" sz="2000" dirty="0" smtClean="0">
                <a:latin typeface="Comic Sans MS" pitchFamily="66" charset="0"/>
              </a:rPr>
              <a:t>0, 5</a:t>
            </a:r>
            <a:r>
              <a:rPr lang="hr-HR" altLang="sr-Latn-RS" sz="2000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e)	</a:t>
            </a:r>
            <a:r>
              <a:rPr lang="hr-HR" altLang="sr-Latn-RS" sz="2000" dirty="0" smtClean="0">
                <a:latin typeface="Comic Sans MS" pitchFamily="66" charset="0"/>
              </a:rPr>
              <a:t>(-5,-1)</a:t>
            </a:r>
            <a:endParaRPr lang="hr-HR" altLang="sr-Latn-RS" sz="2000" dirty="0">
              <a:latin typeface="Comic Sans MS" pitchFamily="66" charset="0"/>
            </a:endParaRP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f)	</a:t>
            </a:r>
            <a:r>
              <a:rPr lang="hr-HR" altLang="sr-Latn-RS" sz="2000" dirty="0" smtClean="0">
                <a:latin typeface="Comic Sans MS" pitchFamily="66" charset="0"/>
              </a:rPr>
              <a:t>(0,3</a:t>
            </a:r>
            <a:r>
              <a:rPr lang="sr-Latn-CS" altLang="sr-Latn-RS" sz="2000" dirty="0" smtClean="0">
                <a:latin typeface="Comic Sans MS" pitchFamily="66" charset="0"/>
              </a:rPr>
              <a:t>;</a:t>
            </a:r>
            <a:r>
              <a:rPr lang="hr-HR" altLang="sr-Latn-RS" sz="2000" dirty="0" smtClean="0">
                <a:latin typeface="Comic Sans MS" pitchFamily="66" charset="0"/>
              </a:rPr>
              <a:t>0, 2)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6084168" y="2132856"/>
            <a:ext cx="2016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Megoldások: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75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/>
      <p:bldP spid="75809" grpId="0"/>
      <p:bldP spid="24" grpId="0" build="p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2499861"/>
            <a:ext cx="8496944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Köszönöm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az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együttműködéseteket</a:t>
            </a: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en-US" sz="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136" y="1196752"/>
            <a:ext cx="680526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>
                <a:effectLst/>
              </a:rPr>
              <a:t>Tilos ezen oktatási anyag átdolgozása, amennyiben nyilvános előadáson</a:t>
            </a:r>
            <a:r>
              <a:rPr lang="hu-HU" sz="2400">
                <a:effectLst/>
              </a:rPr>
              <a:t>, </a:t>
            </a:r>
            <a:r>
              <a:rPr lang="hu-HU" sz="2400" smtClean="0">
                <a:effectLst/>
              </a:rPr>
              <a:t/>
            </a:r>
            <a:br>
              <a:rPr lang="hu-HU" sz="2400" smtClean="0">
                <a:effectLst/>
              </a:rPr>
            </a:br>
            <a:r>
              <a:rPr lang="hu-HU" sz="2400" smtClean="0">
                <a:effectLst/>
              </a:rPr>
              <a:t>vagy</a:t>
            </a:r>
            <a:r>
              <a:rPr lang="hu-HU" sz="2400">
                <a:effectLst/>
              </a:rPr>
              <a:t>  más formában jelenítik meg.</a:t>
            </a:r>
            <a:endParaRPr lang="hu-HU" sz="2400" smtClean="0">
              <a:effectLst/>
            </a:endParaRPr>
          </a:p>
          <a:p>
            <a:pPr algn="ctr"/>
            <a:endParaRPr lang="hu-HU" sz="2400">
              <a:effectLst/>
            </a:endParaRPr>
          </a:p>
          <a:p>
            <a:pPr marL="0" indent="0" algn="ctr">
              <a:buNone/>
            </a:pPr>
            <a:r>
              <a:rPr lang="hu-HU" sz="2400">
                <a:effectLst/>
              </a:rPr>
              <a:t>Iskolai foglalkozás keretében tetszőleges módosításokat bátran végezhetnek rajta.</a:t>
            </a:r>
            <a:r>
              <a:rPr lang="hu-HU" sz="2400"/>
              <a:t>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</a:t>
            </a:r>
            <a:r>
              <a:rPr lang="hr-HR" altLang="sr-Latn-R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Matematika 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3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/>
          <a:lstStyle/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Rađeno </a:t>
            </a:r>
            <a:endParaRPr lang="hu-H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 dozvolu i prema Power Point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rezentaciji</a:t>
            </a:r>
            <a:r>
              <a:rPr lang="vi-VN" sz="2200" b="1" dirty="0" smtClean="0"/>
              <a:t> </a:t>
            </a:r>
            <a:endParaRPr lang="hu-HU" sz="22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na dlanu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hlinkClick r:id="rId2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Prevela na mađarski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uredila: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-Belovai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Zrenjaninu, 18.03.2017.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Objavljeno: </a:t>
            </a: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ožuj</a:t>
            </a:r>
            <a:r>
              <a:rPr lang="hr-H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600" y="548680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engedélyével,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Power Point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p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rezent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ációja alapján.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Magyarra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fordította és szerkesztette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Mezei</a:t>
            </a: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Nagybecskerek, 2017.03.18.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2020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márciusában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395288" y="565845"/>
            <a:ext cx="2376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>
                <a:solidFill>
                  <a:srgbClr val="FFFF00"/>
                </a:solidFill>
              </a:rPr>
              <a:t>EGYÜTTHATÓ</a:t>
            </a:r>
            <a:endParaRPr lang="hr-HR" altLang="sr-Latn-RS" sz="2000" dirty="0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395288" y="1052513"/>
            <a:ext cx="7921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Soroljuk fel az alábbi egyenletrendszer együtthatóit!</a:t>
            </a:r>
            <a:endParaRPr lang="hr-HR" altLang="sr-Latn-RS" sz="2000" dirty="0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611188" y="1573213"/>
            <a:ext cx="21605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	7x - 3y = 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	</a:t>
            </a:r>
            <a:r>
              <a:rPr lang="hr-HR" altLang="sr-Latn-RS" sz="2000" u="sng"/>
              <a:t>-2x + 6y = 1</a:t>
            </a:r>
            <a:endParaRPr lang="hr-HR" altLang="sr-Latn-RS" sz="2000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936228" y="2330450"/>
            <a:ext cx="47879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Az együtthatók a következő számok:</a:t>
            </a:r>
            <a:endParaRPr lang="hr-HR" altLang="sr-Latn-RS" sz="2000" dirty="0"/>
          </a:p>
        </p:txBody>
      </p:sp>
      <p:sp>
        <p:nvSpPr>
          <p:cNvPr id="58375" name="Oval 7"/>
          <p:cNvSpPr>
            <a:spLocks noChangeArrowheads="1"/>
          </p:cNvSpPr>
          <p:nvPr/>
        </p:nvSpPr>
        <p:spPr bwMode="auto">
          <a:xfrm>
            <a:off x="971550" y="1609725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508104" y="233045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7,</a:t>
            </a:r>
          </a:p>
        </p:txBody>
      </p:sp>
      <p:sp>
        <p:nvSpPr>
          <p:cNvPr id="58377" name="Oval 9"/>
          <p:cNvSpPr>
            <a:spLocks noChangeArrowheads="1"/>
          </p:cNvSpPr>
          <p:nvPr/>
        </p:nvSpPr>
        <p:spPr bwMode="auto">
          <a:xfrm>
            <a:off x="1492250" y="1595438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868466" y="233045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-3,</a:t>
            </a:r>
          </a:p>
        </p:txBody>
      </p:sp>
      <p:sp>
        <p:nvSpPr>
          <p:cNvPr id="58379" name="Oval 11"/>
          <p:cNvSpPr>
            <a:spLocks noChangeArrowheads="1"/>
          </p:cNvSpPr>
          <p:nvPr/>
        </p:nvSpPr>
        <p:spPr bwMode="auto">
          <a:xfrm>
            <a:off x="1058863" y="1905000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6371704" y="2330450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-2, </a:t>
            </a:r>
          </a:p>
        </p:txBody>
      </p:sp>
      <p:sp>
        <p:nvSpPr>
          <p:cNvPr id="58381" name="Oval 13"/>
          <p:cNvSpPr>
            <a:spLocks noChangeArrowheads="1"/>
          </p:cNvSpPr>
          <p:nvPr/>
        </p:nvSpPr>
        <p:spPr bwMode="auto">
          <a:xfrm>
            <a:off x="1565275" y="1890713"/>
            <a:ext cx="4873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82" name="Text Box 14"/>
          <p:cNvSpPr txBox="1">
            <a:spLocks noChangeArrowheads="1"/>
          </p:cNvSpPr>
          <p:nvPr/>
        </p:nvSpPr>
        <p:spPr bwMode="auto">
          <a:xfrm>
            <a:off x="6876529" y="233045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6 .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116013" y="2762250"/>
            <a:ext cx="6335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A </a:t>
            </a:r>
            <a:r>
              <a:rPr lang="hr-HR" altLang="sr-Latn-RS" sz="2000" dirty="0">
                <a:solidFill>
                  <a:srgbClr val="FFFF00"/>
                </a:solidFill>
              </a:rPr>
              <a:t>4</a:t>
            </a:r>
            <a:r>
              <a:rPr lang="hr-HR" altLang="sr-Latn-RS" sz="2000" dirty="0"/>
              <a:t> </a:t>
            </a:r>
            <a:r>
              <a:rPr lang="hr-HR" altLang="sr-Latn-RS" sz="2000" dirty="0" smtClean="0"/>
              <a:t>és az </a:t>
            </a:r>
            <a:r>
              <a:rPr lang="hr-HR" altLang="sr-Latn-RS" sz="2000" dirty="0">
                <a:solidFill>
                  <a:srgbClr val="FFFF00"/>
                </a:solidFill>
              </a:rPr>
              <a:t>1</a:t>
            </a:r>
            <a:r>
              <a:rPr lang="hr-HR" altLang="sr-Latn-RS" sz="2000" dirty="0"/>
              <a:t> </a:t>
            </a:r>
            <a:r>
              <a:rPr lang="hr-HR" altLang="sr-Latn-RS" sz="2000" dirty="0" smtClean="0">
                <a:solidFill>
                  <a:srgbClr val="FFFF00"/>
                </a:solidFill>
              </a:rPr>
              <a:t>SZABAD TAGOK</a:t>
            </a:r>
            <a:r>
              <a:rPr lang="hr-HR" altLang="sr-Latn-RS" sz="2000" dirty="0" smtClean="0"/>
              <a:t>.</a:t>
            </a:r>
            <a:endParaRPr lang="hr-HR" altLang="sr-Latn-RS" sz="2000" dirty="0"/>
          </a:p>
        </p:txBody>
      </p:sp>
      <p:sp>
        <p:nvSpPr>
          <p:cNvPr id="58384" name="Oval 16"/>
          <p:cNvSpPr>
            <a:spLocks noChangeArrowheads="1"/>
          </p:cNvSpPr>
          <p:nvPr/>
        </p:nvSpPr>
        <p:spPr bwMode="auto">
          <a:xfrm>
            <a:off x="2195513" y="1595438"/>
            <a:ext cx="3444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85" name="Oval 17"/>
          <p:cNvSpPr>
            <a:spLocks noChangeArrowheads="1"/>
          </p:cNvSpPr>
          <p:nvPr/>
        </p:nvSpPr>
        <p:spPr bwMode="auto">
          <a:xfrm>
            <a:off x="2282825" y="1890713"/>
            <a:ext cx="34448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611188" y="3479800"/>
            <a:ext cx="21605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b)	-2x +  y = 9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	</a:t>
            </a:r>
            <a:r>
              <a:rPr lang="hr-HR" altLang="sr-Latn-RS" sz="2000" u="sng"/>
              <a:t>5x -  y  =  -3</a:t>
            </a:r>
            <a:endParaRPr lang="hr-HR" altLang="sr-Latn-RS" sz="2000"/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971550" y="4237038"/>
            <a:ext cx="45365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Az együtthatók a következő számok:</a:t>
            </a:r>
            <a:endParaRPr lang="hr-HR" altLang="sr-Latn-RS" sz="2000" dirty="0"/>
          </a:p>
        </p:txBody>
      </p:sp>
      <p:sp>
        <p:nvSpPr>
          <p:cNvPr id="58388" name="Oval 20"/>
          <p:cNvSpPr>
            <a:spLocks noChangeArrowheads="1"/>
          </p:cNvSpPr>
          <p:nvPr/>
        </p:nvSpPr>
        <p:spPr bwMode="auto">
          <a:xfrm>
            <a:off x="1028700" y="3516313"/>
            <a:ext cx="415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5508079" y="4237038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>
                <a:solidFill>
                  <a:srgbClr val="FFFF00"/>
                </a:solidFill>
              </a:rPr>
              <a:t>-2,</a:t>
            </a:r>
          </a:p>
        </p:txBody>
      </p:sp>
      <p:sp>
        <p:nvSpPr>
          <p:cNvPr id="58390" name="Oval 22"/>
          <p:cNvSpPr>
            <a:spLocks noChangeArrowheads="1"/>
          </p:cNvSpPr>
          <p:nvPr/>
        </p:nvSpPr>
        <p:spPr bwMode="auto">
          <a:xfrm>
            <a:off x="1563688" y="3502025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6012904" y="4237038"/>
            <a:ext cx="503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1,</a:t>
            </a:r>
          </a:p>
        </p:txBody>
      </p:sp>
      <p:sp>
        <p:nvSpPr>
          <p:cNvPr id="58392" name="Oval 24"/>
          <p:cNvSpPr>
            <a:spLocks noChangeArrowheads="1"/>
          </p:cNvSpPr>
          <p:nvPr/>
        </p:nvSpPr>
        <p:spPr bwMode="auto">
          <a:xfrm>
            <a:off x="1058863" y="3811588"/>
            <a:ext cx="27305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6300241" y="4237038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5, </a:t>
            </a:r>
          </a:p>
        </p:txBody>
      </p:sp>
      <p:sp>
        <p:nvSpPr>
          <p:cNvPr id="58394" name="Oval 26"/>
          <p:cNvSpPr>
            <a:spLocks noChangeArrowheads="1"/>
          </p:cNvSpPr>
          <p:nvPr/>
        </p:nvSpPr>
        <p:spPr bwMode="auto">
          <a:xfrm>
            <a:off x="1420813" y="3797300"/>
            <a:ext cx="4143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6660604" y="4237038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-1 .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971600" y="4616450"/>
            <a:ext cx="2663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A szabad tagok:</a:t>
            </a:r>
            <a:endParaRPr lang="hr-HR" altLang="sr-Latn-RS" sz="2000" dirty="0"/>
          </a:p>
        </p:txBody>
      </p:sp>
      <p:sp>
        <p:nvSpPr>
          <p:cNvPr id="58397" name="Oval 29"/>
          <p:cNvSpPr>
            <a:spLocks noChangeArrowheads="1"/>
          </p:cNvSpPr>
          <p:nvPr/>
        </p:nvSpPr>
        <p:spPr bwMode="auto">
          <a:xfrm>
            <a:off x="2224088" y="3502025"/>
            <a:ext cx="3444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98" name="Oval 30"/>
          <p:cNvSpPr>
            <a:spLocks noChangeArrowheads="1"/>
          </p:cNvSpPr>
          <p:nvPr/>
        </p:nvSpPr>
        <p:spPr bwMode="auto">
          <a:xfrm>
            <a:off x="2282825" y="3797300"/>
            <a:ext cx="417513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395288" y="580618"/>
            <a:ext cx="79216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>
                <a:solidFill>
                  <a:srgbClr val="FFFF00"/>
                </a:solidFill>
              </a:rPr>
              <a:t>                           </a:t>
            </a:r>
            <a:r>
              <a:rPr lang="hr-HR" altLang="sr-Latn-RS" sz="2000" dirty="0" smtClean="0"/>
              <a:t>a szám amely szorozza az ismeretlent.</a:t>
            </a:r>
            <a:endParaRPr lang="hr-HR" altLang="sr-Latn-RS" sz="2000" dirty="0"/>
          </a:p>
        </p:txBody>
      </p:sp>
      <p:grpSp>
        <p:nvGrpSpPr>
          <p:cNvPr id="58400" name="Group 32"/>
          <p:cNvGrpSpPr>
            <a:grpSpLocks/>
          </p:cNvGrpSpPr>
          <p:nvPr/>
        </p:nvGrpSpPr>
        <p:grpSpPr bwMode="auto">
          <a:xfrm flipH="1" flipV="1">
            <a:off x="1835150" y="3338513"/>
            <a:ext cx="936625" cy="212725"/>
            <a:chOff x="249" y="2024"/>
            <a:chExt cx="182" cy="136"/>
          </a:xfrm>
        </p:grpSpPr>
        <p:sp>
          <p:nvSpPr>
            <p:cNvPr id="5169" name="Line 33"/>
            <p:cNvSpPr>
              <a:spLocks noChangeShapeType="1"/>
            </p:cNvSpPr>
            <p:nvPr/>
          </p:nvSpPr>
          <p:spPr bwMode="auto">
            <a:xfrm flipH="1" flipV="1">
              <a:off x="249" y="2160"/>
              <a:ext cx="18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Line 34"/>
            <p:cNvSpPr>
              <a:spLocks noChangeShapeType="1"/>
            </p:cNvSpPr>
            <p:nvPr/>
          </p:nvSpPr>
          <p:spPr bwMode="auto">
            <a:xfrm>
              <a:off x="431" y="2024"/>
              <a:ext cx="0" cy="1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8403" name="Text Box 35"/>
          <p:cNvSpPr txBox="1">
            <a:spLocks noChangeArrowheads="1"/>
          </p:cNvSpPr>
          <p:nvPr/>
        </p:nvSpPr>
        <p:spPr bwMode="auto">
          <a:xfrm>
            <a:off x="2843213" y="3157538"/>
            <a:ext cx="56880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 smtClean="0"/>
              <a:t>Mennyi az együttható, ha nincs kiírva?</a:t>
            </a:r>
            <a:endParaRPr lang="hr-HR" altLang="sr-Latn-RS" sz="1800" dirty="0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2843213" y="3475038"/>
            <a:ext cx="56880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 smtClean="0"/>
              <a:t>Az együttható </a:t>
            </a:r>
            <a:r>
              <a:rPr lang="hr-HR" altLang="sr-Latn-RS" sz="1800" dirty="0" smtClean="0">
                <a:solidFill>
                  <a:srgbClr val="FFFF00"/>
                </a:solidFill>
              </a:rPr>
              <a:t>1</a:t>
            </a:r>
            <a:r>
              <a:rPr lang="hr-HR" altLang="sr-Latn-RS" sz="1800" dirty="0" smtClean="0"/>
              <a:t>,</a:t>
            </a:r>
            <a:endParaRPr lang="hr-HR" altLang="sr-Latn-RS" sz="18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 smtClean="0"/>
              <a:t>mert  </a:t>
            </a:r>
            <a:r>
              <a:rPr lang="hr-HR" altLang="sr-Latn-RS" sz="1800" dirty="0"/>
              <a:t>y = </a:t>
            </a:r>
            <a:r>
              <a:rPr lang="hr-HR" altLang="sr-Latn-RS" sz="1800" dirty="0">
                <a:solidFill>
                  <a:srgbClr val="FFFF00"/>
                </a:solidFill>
              </a:rPr>
              <a:t>1</a:t>
            </a:r>
            <a:r>
              <a:rPr lang="hr-HR" altLang="sr-Latn-RS" sz="1800" dirty="0"/>
              <a:t>y .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3059832" y="4616450"/>
            <a:ext cx="1008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9, -3 .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611188" y="5208588"/>
            <a:ext cx="21605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tabLst>
                <a:tab pos="449263" algn="l"/>
              </a:tabLst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c)	-x + y = 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	</a:t>
            </a:r>
            <a:r>
              <a:rPr lang="hr-HR" altLang="sr-Latn-RS" sz="2000" u="sng"/>
              <a:t>-9x     = 10</a:t>
            </a:r>
            <a:endParaRPr lang="hr-HR" altLang="sr-Latn-RS" sz="2000"/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1116013" y="5965825"/>
            <a:ext cx="2160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Az együtthatók:</a:t>
            </a:r>
            <a:endParaRPr lang="hr-HR" altLang="sr-Latn-RS" sz="2000" dirty="0"/>
          </a:p>
        </p:txBody>
      </p:sp>
      <p:sp>
        <p:nvSpPr>
          <p:cNvPr id="58408" name="Oval 40"/>
          <p:cNvSpPr>
            <a:spLocks noChangeArrowheads="1"/>
          </p:cNvSpPr>
          <p:nvPr/>
        </p:nvSpPr>
        <p:spPr bwMode="auto">
          <a:xfrm>
            <a:off x="971550" y="5245100"/>
            <a:ext cx="360363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3202806" y="5965825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-1,</a:t>
            </a:r>
          </a:p>
        </p:txBody>
      </p:sp>
      <p:sp>
        <p:nvSpPr>
          <p:cNvPr id="58410" name="Oval 42"/>
          <p:cNvSpPr>
            <a:spLocks noChangeArrowheads="1"/>
          </p:cNvSpPr>
          <p:nvPr/>
        </p:nvSpPr>
        <p:spPr bwMode="auto">
          <a:xfrm>
            <a:off x="1403350" y="5230813"/>
            <a:ext cx="28892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3636193" y="5965825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1,</a:t>
            </a:r>
          </a:p>
        </p:txBody>
      </p:sp>
      <p:sp>
        <p:nvSpPr>
          <p:cNvPr id="58412" name="Oval 44"/>
          <p:cNvSpPr>
            <a:spLocks noChangeArrowheads="1"/>
          </p:cNvSpPr>
          <p:nvPr/>
        </p:nvSpPr>
        <p:spPr bwMode="auto">
          <a:xfrm>
            <a:off x="1058863" y="5540375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3923531" y="5965825"/>
            <a:ext cx="720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-9, 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4428356" y="5965825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0 .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1116013" y="6345238"/>
            <a:ext cx="27003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A szabad tagok:</a:t>
            </a:r>
            <a:endParaRPr lang="hr-HR" altLang="sr-Latn-RS" sz="2000" dirty="0"/>
          </a:p>
        </p:txBody>
      </p:sp>
      <p:sp>
        <p:nvSpPr>
          <p:cNvPr id="58416" name="Oval 48"/>
          <p:cNvSpPr>
            <a:spLocks noChangeArrowheads="1"/>
          </p:cNvSpPr>
          <p:nvPr/>
        </p:nvSpPr>
        <p:spPr bwMode="auto">
          <a:xfrm>
            <a:off x="1995488" y="5230813"/>
            <a:ext cx="3444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417" name="Oval 49"/>
          <p:cNvSpPr>
            <a:spLocks noChangeArrowheads="1"/>
          </p:cNvSpPr>
          <p:nvPr/>
        </p:nvSpPr>
        <p:spPr bwMode="auto">
          <a:xfrm>
            <a:off x="2051050" y="5526088"/>
            <a:ext cx="43338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3276352" y="6345238"/>
            <a:ext cx="86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7, 10.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1619250" y="549910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5288" y="116632"/>
            <a:ext cx="3240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EMLÉKEZTETŐ:</a:t>
            </a:r>
            <a:endParaRPr lang="en-GB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8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8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10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9" dur="10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1000"/>
                                        <p:tgtEl>
                                          <p:spTgt spid="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7" dur="10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58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10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8" dur="10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58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8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5" dur="10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9" dur="5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2" dur="500"/>
                                        <p:tgtEl>
                                          <p:spTgt spid="58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5" dur="5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1" dur="10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1000"/>
                                        <p:tgtEl>
                                          <p:spTgt spid="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58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9" dur="1000"/>
                                        <p:tgtEl>
                                          <p:spTgt spid="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58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500" fill="hold"/>
                                        <p:tgtEl>
                                          <p:spTgt spid="58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58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58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9" dur="500"/>
                                        <p:tgtEl>
                                          <p:spTgt spid="584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5" dur="10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58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58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58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58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5" dur="500"/>
                                        <p:tgtEl>
                                          <p:spTgt spid="58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 nodeType="clickPar">
                      <p:stCondLst>
                        <p:cond delay="indefinite"/>
                      </p:stCondLst>
                      <p:childTnLst>
                        <p:par>
                          <p:cTn id="3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1" dur="1000"/>
                                        <p:tgtEl>
                                          <p:spTgt spid="5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3" dur="500"/>
                                        <p:tgtEl>
                                          <p:spTgt spid="58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 nodeType="clickPar">
                      <p:stCondLst>
                        <p:cond delay="indefinite"/>
                      </p:stCondLst>
                      <p:childTnLst>
                        <p:par>
                          <p:cTn id="3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7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58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58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500" fill="hold"/>
                                        <p:tgtEl>
                                          <p:spTgt spid="58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58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7" dur="1000"/>
                                        <p:tgtEl>
                                          <p:spTgt spid="5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2" dur="1000"/>
                                        <p:tgtEl>
                                          <p:spTgt spid="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4" dur="500"/>
                                        <p:tgtEl>
                                          <p:spTgt spid="58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0" dur="1000"/>
                                        <p:tgtEl>
                                          <p:spTgt spid="5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58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/>
      <p:bldP spid="58372" grpId="0"/>
      <p:bldP spid="58373" grpId="0"/>
      <p:bldP spid="58374" grpId="0"/>
      <p:bldP spid="58375" grpId="0" animBg="1"/>
      <p:bldP spid="58375" grpId="1" animBg="1"/>
      <p:bldP spid="58376" grpId="0"/>
      <p:bldP spid="58377" grpId="0" animBg="1"/>
      <p:bldP spid="58377" grpId="1" animBg="1"/>
      <p:bldP spid="58378" grpId="0"/>
      <p:bldP spid="58379" grpId="0" animBg="1"/>
      <p:bldP spid="58379" grpId="1" animBg="1"/>
      <p:bldP spid="58380" grpId="0"/>
      <p:bldP spid="58381" grpId="0" animBg="1"/>
      <p:bldP spid="58381" grpId="1" animBg="1"/>
      <p:bldP spid="58382" grpId="0"/>
      <p:bldP spid="58383" grpId="0"/>
      <p:bldP spid="58384" grpId="0" animBg="1"/>
      <p:bldP spid="58384" grpId="1" animBg="1"/>
      <p:bldP spid="58385" grpId="0" animBg="1"/>
      <p:bldP spid="58385" grpId="1" animBg="1"/>
      <p:bldP spid="58386" grpId="0"/>
      <p:bldP spid="58387" grpId="0"/>
      <p:bldP spid="58388" grpId="0" animBg="1"/>
      <p:bldP spid="58388" grpId="1" animBg="1"/>
      <p:bldP spid="58389" grpId="0"/>
      <p:bldP spid="58390" grpId="0" animBg="1"/>
      <p:bldP spid="58390" grpId="1" animBg="1"/>
      <p:bldP spid="58391" grpId="0"/>
      <p:bldP spid="58392" grpId="0" animBg="1"/>
      <p:bldP spid="58392" grpId="1" animBg="1"/>
      <p:bldP spid="58393" grpId="0"/>
      <p:bldP spid="58394" grpId="0" animBg="1"/>
      <p:bldP spid="58394" grpId="1" animBg="1"/>
      <p:bldP spid="58395" grpId="0"/>
      <p:bldP spid="58396" grpId="0"/>
      <p:bldP spid="58397" grpId="0" animBg="1"/>
      <p:bldP spid="58397" grpId="1" animBg="1"/>
      <p:bldP spid="58398" grpId="0" animBg="1"/>
      <p:bldP spid="58398" grpId="1" animBg="1"/>
      <p:bldP spid="58399" grpId="0"/>
      <p:bldP spid="58403" grpId="0"/>
      <p:bldP spid="58403" grpId="1"/>
      <p:bldP spid="58404" grpId="0"/>
      <p:bldP spid="58404" grpId="1"/>
      <p:bldP spid="58405" grpId="0"/>
      <p:bldP spid="58406" grpId="0"/>
      <p:bldP spid="58407" grpId="0"/>
      <p:bldP spid="58408" grpId="0" animBg="1"/>
      <p:bldP spid="58408" grpId="1" animBg="1"/>
      <p:bldP spid="58409" grpId="0"/>
      <p:bldP spid="58410" grpId="0" animBg="1"/>
      <p:bldP spid="58410" grpId="1" animBg="1"/>
      <p:bldP spid="58411" grpId="0"/>
      <p:bldP spid="58412" grpId="0" animBg="1"/>
      <p:bldP spid="58412" grpId="1" animBg="1"/>
      <p:bldP spid="58413" grpId="0"/>
      <p:bldP spid="58414" grpId="0"/>
      <p:bldP spid="58415" grpId="0"/>
      <p:bldP spid="58416" grpId="0" animBg="1"/>
      <p:bldP spid="58417" grpId="0" animBg="1"/>
      <p:bldP spid="58418" grpId="0"/>
      <p:bldP spid="58419" grpId="0"/>
      <p:bldP spid="5841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466725" y="2781300"/>
            <a:ext cx="7921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Mehetünk tovább...</a:t>
            </a:r>
            <a:endParaRPr lang="hr-HR" altLang="sr-Latn-R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1.példa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3x - 2y = 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 x + 3y = 13 </a:t>
            </a:r>
          </a:p>
        </p:txBody>
      </p:sp>
      <p:grpSp>
        <p:nvGrpSpPr>
          <p:cNvPr id="32774" name="Group 6"/>
          <p:cNvGrpSpPr>
            <a:grpSpLocks/>
          </p:cNvGrpSpPr>
          <p:nvPr/>
        </p:nvGrpSpPr>
        <p:grpSpPr bwMode="auto">
          <a:xfrm>
            <a:off x="3322638" y="1268413"/>
            <a:ext cx="312737" cy="96837"/>
            <a:chOff x="1927" y="648"/>
            <a:chExt cx="242" cy="75"/>
          </a:xfrm>
        </p:grpSpPr>
        <p:sp>
          <p:nvSpPr>
            <p:cNvPr id="7187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833" name="Oval 65"/>
          <p:cNvSpPr>
            <a:spLocks noChangeArrowheads="1"/>
          </p:cNvSpPr>
          <p:nvPr/>
        </p:nvSpPr>
        <p:spPr bwMode="auto">
          <a:xfrm>
            <a:off x="1116013" y="865188"/>
            <a:ext cx="3603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2838" name="Oval 70"/>
          <p:cNvSpPr>
            <a:spLocks noChangeArrowheads="1"/>
          </p:cNvSpPr>
          <p:nvPr/>
        </p:nvSpPr>
        <p:spPr bwMode="auto">
          <a:xfrm>
            <a:off x="1042988" y="1196975"/>
            <a:ext cx="50323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32839" name="Text Box 71"/>
          <p:cNvSpPr txBox="1">
            <a:spLocks noChangeArrowheads="1"/>
          </p:cNvSpPr>
          <p:nvPr/>
        </p:nvSpPr>
        <p:spPr bwMode="auto">
          <a:xfrm>
            <a:off x="4398963" y="11255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32840" name="Text Box 72"/>
          <p:cNvSpPr txBox="1">
            <a:spLocks noChangeArrowheads="1"/>
          </p:cNvSpPr>
          <p:nvPr/>
        </p:nvSpPr>
        <p:spPr bwMode="auto">
          <a:xfrm>
            <a:off x="4689475" y="1125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32841" name="Text Box 73"/>
          <p:cNvSpPr txBox="1">
            <a:spLocks noChangeArrowheads="1"/>
          </p:cNvSpPr>
          <p:nvPr/>
        </p:nvSpPr>
        <p:spPr bwMode="auto">
          <a:xfrm>
            <a:off x="4951413" y="11255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32842" name="Text Box 74"/>
          <p:cNvSpPr txBox="1">
            <a:spLocks noChangeArrowheads="1"/>
          </p:cNvSpPr>
          <p:nvPr/>
        </p:nvSpPr>
        <p:spPr bwMode="auto">
          <a:xfrm>
            <a:off x="5305425" y="1125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- 3y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28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28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32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32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1000"/>
                                        <p:tgtEl>
                                          <p:spTgt spid="3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3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2" grpId="0"/>
      <p:bldP spid="32773" grpId="0"/>
      <p:bldP spid="32833" grpId="0" animBg="1"/>
      <p:bldP spid="32833" grpId="1" animBg="1"/>
      <p:bldP spid="32838" grpId="0" animBg="1"/>
      <p:bldP spid="32838" grpId="1" animBg="1"/>
      <p:bldP spid="32839" grpId="0"/>
      <p:bldP spid="32840" grpId="0"/>
      <p:bldP spid="32841" grpId="0"/>
      <p:bldP spid="328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1.példa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3x - 2y = 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 x + 3y = 13 </a:t>
            </a:r>
          </a:p>
        </p:txBody>
      </p:sp>
      <p:sp>
        <p:nvSpPr>
          <p:cNvPr id="64535" name="Text Box 23"/>
          <p:cNvSpPr txBox="1">
            <a:spLocks noChangeArrowheads="1"/>
          </p:cNvSpPr>
          <p:nvPr/>
        </p:nvSpPr>
        <p:spPr bwMode="auto">
          <a:xfrm>
            <a:off x="515938" y="2017713"/>
            <a:ext cx="76161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 smtClean="0">
                <a:cs typeface="Times New Roman" pitchFamily="18" charset="0"/>
              </a:rPr>
              <a:t>Mivel az x-et a </a:t>
            </a:r>
            <a:r>
              <a:rPr lang="hr-HR" altLang="sr-Latn-RS" sz="1800" dirty="0" smtClean="0">
                <a:solidFill>
                  <a:srgbClr val="FFFF00"/>
                </a:solidFill>
                <a:cs typeface="Times New Roman" pitchFamily="18" charset="0"/>
              </a:rPr>
              <a:t>második </a:t>
            </a:r>
            <a:r>
              <a:rPr lang="hr-HR" altLang="sr-Latn-RS" sz="1800" dirty="0" smtClean="0">
                <a:cs typeface="Times New Roman" pitchFamily="18" charset="0"/>
              </a:rPr>
              <a:t>egyenletből fejeztük ki, a 13 – 3y kifejezést </a:t>
            </a:r>
            <a:endParaRPr lang="en-US" altLang="sr-Latn-RS" sz="1800" dirty="0">
              <a:cs typeface="Times New Roman" pitchFamily="18" charset="0"/>
            </a:endParaRPr>
          </a:p>
        </p:txBody>
      </p:sp>
      <p:sp>
        <p:nvSpPr>
          <p:cNvPr id="64536" name="Text Box 24"/>
          <p:cNvSpPr txBox="1">
            <a:spLocks noChangeArrowheads="1"/>
          </p:cNvSpPr>
          <p:nvPr/>
        </p:nvSpPr>
        <p:spPr bwMode="auto">
          <a:xfrm>
            <a:off x="515938" y="2420888"/>
            <a:ext cx="41601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 smtClean="0">
                <a:cs typeface="Times New Roman" pitchFamily="18" charset="0"/>
              </a:rPr>
              <a:t>az </a:t>
            </a:r>
            <a:r>
              <a:rPr lang="hr-HR" altLang="sr-Latn-RS" sz="1800" dirty="0" smtClean="0">
                <a:solidFill>
                  <a:srgbClr val="FFFF00"/>
                </a:solidFill>
                <a:cs typeface="Times New Roman" pitchFamily="18" charset="0"/>
              </a:rPr>
              <a:t>első </a:t>
            </a:r>
            <a:r>
              <a:rPr lang="hr-HR" altLang="sr-Latn-RS" sz="1800" dirty="0" smtClean="0">
                <a:cs typeface="Times New Roman" pitchFamily="18" charset="0"/>
              </a:rPr>
              <a:t>egyenletbe helyettesítjük be.</a:t>
            </a:r>
            <a:endParaRPr lang="hr-HR" altLang="sr-Latn-RS" sz="1800" dirty="0">
              <a:cs typeface="Times New Roman" pitchFamily="18" charset="0"/>
            </a:endParaRP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39750" y="2852936"/>
            <a:ext cx="78501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1800" dirty="0" smtClean="0"/>
              <a:t>Az </a:t>
            </a:r>
            <a:r>
              <a:rPr lang="hr-HR" altLang="sr-Latn-RS" sz="1800" u="sng" dirty="0" smtClean="0"/>
              <a:t>első</a:t>
            </a:r>
            <a:r>
              <a:rPr lang="hr-HR" altLang="sr-Latn-RS" sz="1800" dirty="0" smtClean="0"/>
              <a:t> egyenletet átírjuk, miközben az </a:t>
            </a:r>
            <a:r>
              <a:rPr lang="hr-HR" altLang="sr-Latn-RS" sz="1800" dirty="0">
                <a:solidFill>
                  <a:srgbClr val="FFFF00"/>
                </a:solidFill>
              </a:rPr>
              <a:t>x</a:t>
            </a:r>
            <a:r>
              <a:rPr lang="hr-HR" altLang="sr-Latn-RS" sz="1800" dirty="0"/>
              <a:t> </a:t>
            </a:r>
            <a:r>
              <a:rPr lang="hr-HR" altLang="sr-Latn-RS" sz="1800" dirty="0" smtClean="0"/>
              <a:t>helyett </a:t>
            </a:r>
            <a:r>
              <a:rPr lang="hr-HR" altLang="sr-Latn-RS" sz="1800" dirty="0" smtClean="0">
                <a:solidFill>
                  <a:srgbClr val="FFFF00"/>
                </a:solidFill>
              </a:rPr>
              <a:t>13-3y </a:t>
            </a:r>
            <a:r>
              <a:rPr lang="hr-HR" altLang="sr-Latn-RS" sz="1800" dirty="0" smtClean="0"/>
              <a:t>–t írunk.</a:t>
            </a:r>
            <a:endParaRPr lang="hr-HR" altLang="sr-Latn-RS" sz="1800" dirty="0"/>
          </a:p>
        </p:txBody>
      </p:sp>
      <p:grpSp>
        <p:nvGrpSpPr>
          <p:cNvPr id="8201" name="Group 26"/>
          <p:cNvGrpSpPr>
            <a:grpSpLocks/>
          </p:cNvGrpSpPr>
          <p:nvPr/>
        </p:nvGrpSpPr>
        <p:grpSpPr bwMode="auto">
          <a:xfrm>
            <a:off x="3322638" y="1268413"/>
            <a:ext cx="312737" cy="96837"/>
            <a:chOff x="1927" y="648"/>
            <a:chExt cx="242" cy="75"/>
          </a:xfrm>
        </p:grpSpPr>
        <p:sp>
          <p:nvSpPr>
            <p:cNvPr id="8206" name="Line 2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7" name="Line 2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8" name="Line 2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09" name="Line 3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02" name="Text Box 31"/>
          <p:cNvSpPr txBox="1">
            <a:spLocks noChangeArrowheads="1"/>
          </p:cNvSpPr>
          <p:nvPr/>
        </p:nvSpPr>
        <p:spPr bwMode="auto">
          <a:xfrm>
            <a:off x="4398963" y="11255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8203" name="Text Box 32"/>
          <p:cNvSpPr txBox="1">
            <a:spLocks noChangeArrowheads="1"/>
          </p:cNvSpPr>
          <p:nvPr/>
        </p:nvSpPr>
        <p:spPr bwMode="auto">
          <a:xfrm>
            <a:off x="4689475" y="1125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8204" name="Text Box 33"/>
          <p:cNvSpPr txBox="1">
            <a:spLocks noChangeArrowheads="1"/>
          </p:cNvSpPr>
          <p:nvPr/>
        </p:nvSpPr>
        <p:spPr bwMode="auto">
          <a:xfrm>
            <a:off x="4951413" y="11255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8205" name="Text Box 34"/>
          <p:cNvSpPr txBox="1">
            <a:spLocks noChangeArrowheads="1"/>
          </p:cNvSpPr>
          <p:nvPr/>
        </p:nvSpPr>
        <p:spPr bwMode="auto">
          <a:xfrm>
            <a:off x="5305425" y="1125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4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64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64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35" grpId="0"/>
      <p:bldP spid="64536" grpId="0"/>
      <p:bldP spid="645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1.példa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3x - 2y = 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 x + 3y = 13 </a:t>
            </a:r>
          </a:p>
        </p:txBody>
      </p:sp>
      <p:sp>
        <p:nvSpPr>
          <p:cNvPr id="9222" name="Text Box 11"/>
          <p:cNvSpPr txBox="1">
            <a:spLocks noChangeArrowheads="1"/>
          </p:cNvSpPr>
          <p:nvPr/>
        </p:nvSpPr>
        <p:spPr bwMode="auto">
          <a:xfrm>
            <a:off x="4398963" y="11255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9223" name="Text Box 12"/>
          <p:cNvSpPr txBox="1">
            <a:spLocks noChangeArrowheads="1"/>
          </p:cNvSpPr>
          <p:nvPr/>
        </p:nvSpPr>
        <p:spPr bwMode="auto">
          <a:xfrm>
            <a:off x="4689475" y="1125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4951413" y="11255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5305425" y="1125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- 3y</a:t>
            </a:r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1144588" y="836613"/>
            <a:ext cx="2873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1362075" y="163195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grpSp>
        <p:nvGrpSpPr>
          <p:cNvPr id="66580" name="Group 20"/>
          <p:cNvGrpSpPr>
            <a:grpSpLocks/>
          </p:cNvGrpSpPr>
          <p:nvPr/>
        </p:nvGrpSpPr>
        <p:grpSpPr bwMode="auto">
          <a:xfrm>
            <a:off x="1116013" y="1125538"/>
            <a:ext cx="287337" cy="142875"/>
            <a:chOff x="249" y="2024"/>
            <a:chExt cx="182" cy="136"/>
          </a:xfrm>
        </p:grpSpPr>
        <p:sp>
          <p:nvSpPr>
            <p:cNvPr id="9283" name="Line 21"/>
            <p:cNvSpPr>
              <a:spLocks noChangeShapeType="1"/>
            </p:cNvSpPr>
            <p:nvPr/>
          </p:nvSpPr>
          <p:spPr bwMode="auto">
            <a:xfrm>
              <a:off x="249" y="2160"/>
              <a:ext cx="18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Line 22"/>
            <p:cNvSpPr>
              <a:spLocks noChangeShapeType="1"/>
            </p:cNvSpPr>
            <p:nvPr/>
          </p:nvSpPr>
          <p:spPr bwMode="auto">
            <a:xfrm>
              <a:off x="431" y="2024"/>
              <a:ext cx="0" cy="13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6585" name="Oval 25"/>
          <p:cNvSpPr>
            <a:spLocks noChangeArrowheads="1"/>
          </p:cNvSpPr>
          <p:nvPr/>
        </p:nvSpPr>
        <p:spPr bwMode="auto">
          <a:xfrm>
            <a:off x="1331913" y="836613"/>
            <a:ext cx="2873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6586" name="Oval 26"/>
          <p:cNvSpPr>
            <a:spLocks noChangeArrowheads="1"/>
          </p:cNvSpPr>
          <p:nvPr/>
        </p:nvSpPr>
        <p:spPr bwMode="auto">
          <a:xfrm>
            <a:off x="4283075" y="1125538"/>
            <a:ext cx="1843088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6588" name="Text Box 28"/>
          <p:cNvSpPr txBox="1">
            <a:spLocks noChangeArrowheads="1"/>
          </p:cNvSpPr>
          <p:nvPr/>
        </p:nvSpPr>
        <p:spPr bwMode="auto">
          <a:xfrm>
            <a:off x="1476375" y="1628775"/>
            <a:ext cx="133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( 13 - 3y )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589" name="Oval 29"/>
          <p:cNvSpPr>
            <a:spLocks noChangeArrowheads="1"/>
          </p:cNvSpPr>
          <p:nvPr/>
        </p:nvSpPr>
        <p:spPr bwMode="auto">
          <a:xfrm>
            <a:off x="1547813" y="879475"/>
            <a:ext cx="11525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1187450" y="16287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</a:t>
            </a:r>
          </a:p>
        </p:txBody>
      </p:sp>
      <p:grpSp>
        <p:nvGrpSpPr>
          <p:cNvPr id="66592" name="Group 32"/>
          <p:cNvGrpSpPr>
            <a:grpSpLocks/>
          </p:cNvGrpSpPr>
          <p:nvPr/>
        </p:nvGrpSpPr>
        <p:grpSpPr bwMode="auto">
          <a:xfrm>
            <a:off x="2700338" y="1592263"/>
            <a:ext cx="1160462" cy="396875"/>
            <a:chOff x="1701" y="1003"/>
            <a:chExt cx="731" cy="250"/>
          </a:xfrm>
        </p:grpSpPr>
        <p:sp>
          <p:nvSpPr>
            <p:cNvPr id="9280" name="Text Box 33"/>
            <p:cNvSpPr txBox="1">
              <a:spLocks noChangeArrowheads="1"/>
            </p:cNvSpPr>
            <p:nvPr/>
          </p:nvSpPr>
          <p:spPr bwMode="auto">
            <a:xfrm>
              <a:off x="1701" y="1003"/>
              <a:ext cx="4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- 2y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9281" name="Text Box 34"/>
            <p:cNvSpPr txBox="1">
              <a:spLocks noChangeArrowheads="1"/>
            </p:cNvSpPr>
            <p:nvPr/>
          </p:nvSpPr>
          <p:spPr bwMode="auto">
            <a:xfrm>
              <a:off x="1973" y="100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=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9282" name="Text Box 35"/>
            <p:cNvSpPr txBox="1">
              <a:spLocks noChangeArrowheads="1"/>
            </p:cNvSpPr>
            <p:nvPr/>
          </p:nvSpPr>
          <p:spPr bwMode="auto">
            <a:xfrm>
              <a:off x="2122" y="1003"/>
              <a:ext cx="3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6</a:t>
              </a:r>
              <a:endParaRPr lang="en-US" altLang="sr-Latn-RS" sz="2000">
                <a:cs typeface="Times New Roman" pitchFamily="18" charset="0"/>
              </a:endParaRPr>
            </a:p>
          </p:txBody>
        </p:sp>
      </p:grpSp>
      <p:sp>
        <p:nvSpPr>
          <p:cNvPr id="66597" name="Text Box 37"/>
          <p:cNvSpPr txBox="1">
            <a:spLocks noChangeArrowheads="1"/>
          </p:cNvSpPr>
          <p:nvPr/>
        </p:nvSpPr>
        <p:spPr bwMode="auto">
          <a:xfrm>
            <a:off x="869950" y="1052513"/>
            <a:ext cx="317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66598" name="Arc 38"/>
          <p:cNvSpPr>
            <a:spLocks/>
          </p:cNvSpPr>
          <p:nvPr/>
        </p:nvSpPr>
        <p:spPr bwMode="auto">
          <a:xfrm>
            <a:off x="1403350" y="1989138"/>
            <a:ext cx="504825" cy="71437"/>
          </a:xfrm>
          <a:custGeom>
            <a:avLst/>
            <a:gdLst>
              <a:gd name="T0" fmla="*/ 5900905 w 43188"/>
              <a:gd name="T1" fmla="*/ 4452 h 21600"/>
              <a:gd name="T2" fmla="*/ 0 w 43188"/>
              <a:gd name="T3" fmla="*/ 6386 h 21600"/>
              <a:gd name="T4" fmla="*/ 295017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99" name="Arc 39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24201156 w 43188"/>
              <a:gd name="T1" fmla="*/ 11717 h 21600"/>
              <a:gd name="T2" fmla="*/ 0 w 43188"/>
              <a:gd name="T3" fmla="*/ 16809 h 21600"/>
              <a:gd name="T4" fmla="*/ 12099465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600" name="Text Box 40"/>
          <p:cNvSpPr txBox="1">
            <a:spLocks noChangeArrowheads="1"/>
          </p:cNvSpPr>
          <p:nvPr/>
        </p:nvSpPr>
        <p:spPr bwMode="auto">
          <a:xfrm>
            <a:off x="1258888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39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01" name="Text Box 41"/>
          <p:cNvSpPr txBox="1">
            <a:spLocks noChangeArrowheads="1"/>
          </p:cNvSpPr>
          <p:nvPr/>
        </p:nvSpPr>
        <p:spPr bwMode="auto">
          <a:xfrm>
            <a:off x="16192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- 9y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02" name="Text Box 42"/>
          <p:cNvSpPr txBox="1">
            <a:spLocks noChangeArrowheads="1"/>
          </p:cNvSpPr>
          <p:nvPr/>
        </p:nvSpPr>
        <p:spPr bwMode="auto">
          <a:xfrm>
            <a:off x="2189163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- 2y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03" name="Text Box 43"/>
          <p:cNvSpPr txBox="1">
            <a:spLocks noChangeArrowheads="1"/>
          </p:cNvSpPr>
          <p:nvPr/>
        </p:nvSpPr>
        <p:spPr bwMode="auto">
          <a:xfrm>
            <a:off x="28178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04" name="Text Box 44"/>
          <p:cNvSpPr txBox="1">
            <a:spLocks noChangeArrowheads="1"/>
          </p:cNvSpPr>
          <p:nvPr/>
        </p:nvSpPr>
        <p:spPr bwMode="auto">
          <a:xfrm>
            <a:off x="3152775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05" name="Line 45"/>
          <p:cNvSpPr>
            <a:spLocks noChangeShapeType="1"/>
          </p:cNvSpPr>
          <p:nvPr/>
        </p:nvSpPr>
        <p:spPr bwMode="auto">
          <a:xfrm>
            <a:off x="16922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606" name="Line 46"/>
          <p:cNvSpPr>
            <a:spLocks noChangeShapeType="1"/>
          </p:cNvSpPr>
          <p:nvPr/>
        </p:nvSpPr>
        <p:spPr bwMode="auto">
          <a:xfrm>
            <a:off x="2268538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607" name="Text Box 47"/>
          <p:cNvSpPr txBox="1">
            <a:spLocks noChangeArrowheads="1"/>
          </p:cNvSpPr>
          <p:nvPr/>
        </p:nvSpPr>
        <p:spPr bwMode="auto">
          <a:xfrm>
            <a:off x="16192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- 9y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08" name="Text Box 48"/>
          <p:cNvSpPr txBox="1">
            <a:spLocks noChangeArrowheads="1"/>
          </p:cNvSpPr>
          <p:nvPr/>
        </p:nvSpPr>
        <p:spPr bwMode="auto">
          <a:xfrm>
            <a:off x="2189163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- 2y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09" name="Text Box 49"/>
          <p:cNvSpPr txBox="1">
            <a:spLocks noChangeArrowheads="1"/>
          </p:cNvSpPr>
          <p:nvPr/>
        </p:nvSpPr>
        <p:spPr bwMode="auto">
          <a:xfrm>
            <a:off x="2771775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0" name="Text Box 50"/>
          <p:cNvSpPr txBox="1">
            <a:spLocks noChangeArrowheads="1"/>
          </p:cNvSpPr>
          <p:nvPr/>
        </p:nvSpPr>
        <p:spPr bwMode="auto">
          <a:xfrm>
            <a:off x="3060700" y="26717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1" name="Text Box 51"/>
          <p:cNvSpPr txBox="1">
            <a:spLocks noChangeArrowheads="1"/>
          </p:cNvSpPr>
          <p:nvPr/>
        </p:nvSpPr>
        <p:spPr bwMode="auto">
          <a:xfrm>
            <a:off x="3276600" y="26717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- 39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2" name="Text Box 52"/>
          <p:cNvSpPr txBox="1">
            <a:spLocks noChangeArrowheads="1"/>
          </p:cNvSpPr>
          <p:nvPr/>
        </p:nvSpPr>
        <p:spPr bwMode="auto">
          <a:xfrm>
            <a:off x="2044700" y="3141663"/>
            <a:ext cx="72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- 11y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3" name="Text Box 53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4" name="Text Box 54"/>
          <p:cNvSpPr txBox="1">
            <a:spLocks noChangeArrowheads="1"/>
          </p:cNvSpPr>
          <p:nvPr/>
        </p:nvSpPr>
        <p:spPr bwMode="auto">
          <a:xfrm>
            <a:off x="2987675" y="31416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- 33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5" name="Text Box 55"/>
          <p:cNvSpPr txBox="1">
            <a:spLocks noChangeArrowheads="1"/>
          </p:cNvSpPr>
          <p:nvPr/>
        </p:nvSpPr>
        <p:spPr bwMode="auto">
          <a:xfrm>
            <a:off x="3857625" y="3141663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: (-11)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6" name="Text Box 56"/>
          <p:cNvSpPr txBox="1">
            <a:spLocks noChangeArrowheads="1"/>
          </p:cNvSpPr>
          <p:nvPr/>
        </p:nvSpPr>
        <p:spPr bwMode="auto">
          <a:xfrm>
            <a:off x="24606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y  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7" name="Text Box 57"/>
          <p:cNvSpPr txBox="1">
            <a:spLocks noChangeArrowheads="1"/>
          </p:cNvSpPr>
          <p:nvPr/>
        </p:nvSpPr>
        <p:spPr bwMode="auto">
          <a:xfrm>
            <a:off x="3041650" y="368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6618" name="Rectangle 58"/>
          <p:cNvSpPr>
            <a:spLocks noChangeArrowheads="1"/>
          </p:cNvSpPr>
          <p:nvPr/>
        </p:nvSpPr>
        <p:spPr bwMode="auto">
          <a:xfrm>
            <a:off x="23828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6619" name="Line 59"/>
          <p:cNvSpPr>
            <a:spLocks noChangeShapeType="1"/>
          </p:cNvSpPr>
          <p:nvPr/>
        </p:nvSpPr>
        <p:spPr bwMode="auto">
          <a:xfrm flipH="1">
            <a:off x="3779838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620" name="Text Box 60"/>
          <p:cNvSpPr txBox="1">
            <a:spLocks noChangeArrowheads="1"/>
          </p:cNvSpPr>
          <p:nvPr/>
        </p:nvSpPr>
        <p:spPr bwMode="auto">
          <a:xfrm>
            <a:off x="4375150" y="1593850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66621" name="Text Box 61"/>
          <p:cNvSpPr txBox="1">
            <a:spLocks noChangeArrowheads="1"/>
          </p:cNvSpPr>
          <p:nvPr/>
        </p:nvSpPr>
        <p:spPr bwMode="auto">
          <a:xfrm>
            <a:off x="4665663" y="15938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66622" name="Text Box 62"/>
          <p:cNvSpPr txBox="1">
            <a:spLocks noChangeArrowheads="1"/>
          </p:cNvSpPr>
          <p:nvPr/>
        </p:nvSpPr>
        <p:spPr bwMode="auto">
          <a:xfrm>
            <a:off x="4951413" y="159385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66623" name="Text Box 63"/>
          <p:cNvSpPr txBox="1">
            <a:spLocks noChangeArrowheads="1"/>
          </p:cNvSpPr>
          <p:nvPr/>
        </p:nvSpPr>
        <p:spPr bwMode="auto">
          <a:xfrm>
            <a:off x="5311775" y="159385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</a:t>
            </a:r>
          </a:p>
        </p:txBody>
      </p:sp>
      <p:sp>
        <p:nvSpPr>
          <p:cNvPr id="66624" name="Text Box 64"/>
          <p:cNvSpPr txBox="1">
            <a:spLocks noChangeArrowheads="1"/>
          </p:cNvSpPr>
          <p:nvPr/>
        </p:nvSpPr>
        <p:spPr bwMode="auto">
          <a:xfrm>
            <a:off x="5743575" y="1590675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66625" name="Text Box 65"/>
          <p:cNvSpPr txBox="1">
            <a:spLocks noChangeArrowheads="1"/>
          </p:cNvSpPr>
          <p:nvPr/>
        </p:nvSpPr>
        <p:spPr bwMode="auto">
          <a:xfrm>
            <a:off x="5888038" y="15938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</a:t>
            </a:r>
          </a:p>
        </p:txBody>
      </p:sp>
      <p:sp>
        <p:nvSpPr>
          <p:cNvPr id="66626" name="Line 66"/>
          <p:cNvSpPr>
            <a:spLocks noChangeShapeType="1"/>
          </p:cNvSpPr>
          <p:nvPr/>
        </p:nvSpPr>
        <p:spPr bwMode="auto">
          <a:xfrm>
            <a:off x="5364163" y="19907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6627" name="Text Box 67"/>
          <p:cNvSpPr txBox="1">
            <a:spLocks noChangeArrowheads="1"/>
          </p:cNvSpPr>
          <p:nvPr/>
        </p:nvSpPr>
        <p:spPr bwMode="auto">
          <a:xfrm>
            <a:off x="4375150" y="20256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66628" name="Text Box 68"/>
          <p:cNvSpPr txBox="1">
            <a:spLocks noChangeArrowheads="1"/>
          </p:cNvSpPr>
          <p:nvPr/>
        </p:nvSpPr>
        <p:spPr bwMode="auto">
          <a:xfrm>
            <a:off x="4879975" y="202565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66629" name="Text Box 69"/>
          <p:cNvSpPr txBox="1">
            <a:spLocks noChangeArrowheads="1"/>
          </p:cNvSpPr>
          <p:nvPr/>
        </p:nvSpPr>
        <p:spPr bwMode="auto">
          <a:xfrm>
            <a:off x="5240338" y="2025650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- 9</a:t>
            </a:r>
          </a:p>
        </p:txBody>
      </p:sp>
      <p:sp>
        <p:nvSpPr>
          <p:cNvPr id="66630" name="Text Box 70"/>
          <p:cNvSpPr txBox="1">
            <a:spLocks noChangeArrowheads="1"/>
          </p:cNvSpPr>
          <p:nvPr/>
        </p:nvSpPr>
        <p:spPr bwMode="auto">
          <a:xfrm>
            <a:off x="4375150" y="24574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66631" name="Text Box 71"/>
          <p:cNvSpPr txBox="1">
            <a:spLocks noChangeArrowheads="1"/>
          </p:cNvSpPr>
          <p:nvPr/>
        </p:nvSpPr>
        <p:spPr bwMode="auto">
          <a:xfrm>
            <a:off x="4879975" y="24574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4</a:t>
            </a:r>
          </a:p>
        </p:txBody>
      </p:sp>
      <p:sp>
        <p:nvSpPr>
          <p:cNvPr id="66632" name="Rectangle 72"/>
          <p:cNvSpPr>
            <a:spLocks noChangeArrowheads="1"/>
          </p:cNvSpPr>
          <p:nvPr/>
        </p:nvSpPr>
        <p:spPr bwMode="auto">
          <a:xfrm>
            <a:off x="4303713" y="2451100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6633" name="Text Box 73"/>
          <p:cNvSpPr txBox="1">
            <a:spLocks noChangeArrowheads="1"/>
          </p:cNvSpPr>
          <p:nvPr/>
        </p:nvSpPr>
        <p:spPr bwMode="auto">
          <a:xfrm>
            <a:off x="5390852" y="3357563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Megoldás: </a:t>
            </a:r>
            <a:endParaRPr lang="hr-HR" altLang="sr-Latn-RS" sz="2000" dirty="0"/>
          </a:p>
        </p:txBody>
      </p:sp>
      <p:sp>
        <p:nvSpPr>
          <p:cNvPr id="66634" name="Text Box 74"/>
          <p:cNvSpPr txBox="1">
            <a:spLocks noChangeArrowheads="1"/>
          </p:cNvSpPr>
          <p:nvPr/>
        </p:nvSpPr>
        <p:spPr bwMode="auto">
          <a:xfrm>
            <a:off x="6615261" y="3357563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( 4, 3 )</a:t>
            </a:r>
          </a:p>
        </p:txBody>
      </p:sp>
      <p:grpSp>
        <p:nvGrpSpPr>
          <p:cNvPr id="9275" name="Group 76"/>
          <p:cNvGrpSpPr>
            <a:grpSpLocks/>
          </p:cNvGrpSpPr>
          <p:nvPr/>
        </p:nvGrpSpPr>
        <p:grpSpPr bwMode="auto">
          <a:xfrm>
            <a:off x="3322638" y="1268413"/>
            <a:ext cx="312737" cy="96837"/>
            <a:chOff x="1927" y="648"/>
            <a:chExt cx="242" cy="75"/>
          </a:xfrm>
        </p:grpSpPr>
        <p:sp>
          <p:nvSpPr>
            <p:cNvPr id="9276" name="Line 7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Line 7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Line 7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9" name="Line 8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66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10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6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6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66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10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66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1000"/>
                                        <p:tgtEl>
                                          <p:spTgt spid="6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65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66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1000"/>
                                        <p:tgtEl>
                                          <p:spTgt spid="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1000"/>
                                        <p:tgtEl>
                                          <p:spTgt spid="66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66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1000"/>
                                        <p:tgtEl>
                                          <p:spTgt spid="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1000"/>
                                        <p:tgtEl>
                                          <p:spTgt spid="66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6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66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1000"/>
                                        <p:tgtEl>
                                          <p:spTgt spid="66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1000"/>
                                        <p:tgtEl>
                                          <p:spTgt spid="6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1000"/>
                                        <p:tgtEl>
                                          <p:spTgt spid="6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1000"/>
                                        <p:tgtEl>
                                          <p:spTgt spid="6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1000"/>
                                        <p:tgtEl>
                                          <p:spTgt spid="66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1000"/>
                                        <p:tgtEl>
                                          <p:spTgt spid="66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1000"/>
                                        <p:tgtEl>
                                          <p:spTgt spid="6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1" dur="1000"/>
                                        <p:tgtEl>
                                          <p:spTgt spid="6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1000"/>
                                        <p:tgtEl>
                                          <p:spTgt spid="66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1000"/>
                                        <p:tgtEl>
                                          <p:spTgt spid="66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6" dur="1000"/>
                                        <p:tgtEl>
                                          <p:spTgt spid="66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1000"/>
                                        <p:tgtEl>
                                          <p:spTgt spid="6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1000"/>
                                        <p:tgtEl>
                                          <p:spTgt spid="66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1" dur="1000"/>
                                        <p:tgtEl>
                                          <p:spTgt spid="66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1000"/>
                                        <p:tgtEl>
                                          <p:spTgt spid="66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1000"/>
                                        <p:tgtEl>
                                          <p:spTgt spid="6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6" dur="1000"/>
                                        <p:tgtEl>
                                          <p:spTgt spid="6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1000"/>
                                        <p:tgtEl>
                                          <p:spTgt spid="6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1000"/>
                                        <p:tgtEl>
                                          <p:spTgt spid="6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 nodeType="clickPar">
                      <p:stCondLst>
                        <p:cond delay="indefinite"/>
                      </p:stCondLst>
                      <p:childTnLst>
                        <p:par>
                          <p:cTn id="2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1000"/>
                                        <p:tgtEl>
                                          <p:spTgt spid="6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1000"/>
                                        <p:tgtEl>
                                          <p:spTgt spid="6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1" dur="1000"/>
                                        <p:tgtEl>
                                          <p:spTgt spid="6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 nodeType="clickPar">
                      <p:stCondLst>
                        <p:cond delay="indefinite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6" dur="1000"/>
                                        <p:tgtEl>
                                          <p:spTgt spid="6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1" dur="1000"/>
                                        <p:tgtEl>
                                          <p:spTgt spid="6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6" dur="1000"/>
                                        <p:tgtEl>
                                          <p:spTgt spid="6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1" dur="1000"/>
                                        <p:tgtEl>
                                          <p:spTgt spid="6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6" dur="1000"/>
                                        <p:tgtEl>
                                          <p:spTgt spid="6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1" dur="1000"/>
                                        <p:tgtEl>
                                          <p:spTgt spid="6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8" grpId="0" animBg="1"/>
      <p:bldP spid="66578" grpId="1" animBg="1"/>
      <p:bldP spid="66579" grpId="0"/>
      <p:bldP spid="66585" grpId="0" animBg="1"/>
      <p:bldP spid="66585" grpId="1" animBg="1"/>
      <p:bldP spid="66586" grpId="0" animBg="1"/>
      <p:bldP spid="66586" grpId="1" animBg="1"/>
      <p:bldP spid="66588" grpId="0"/>
      <p:bldP spid="66589" grpId="0" animBg="1"/>
      <p:bldP spid="66589" grpId="1" animBg="1"/>
      <p:bldP spid="66591" grpId="0"/>
      <p:bldP spid="66597" grpId="0"/>
      <p:bldP spid="66597" grpId="1"/>
      <p:bldP spid="66598" grpId="0" animBg="1"/>
      <p:bldP spid="66599" grpId="0" animBg="1"/>
      <p:bldP spid="66600" grpId="0"/>
      <p:bldP spid="66601" grpId="0"/>
      <p:bldP spid="66602" grpId="0"/>
      <p:bldP spid="66603" grpId="0"/>
      <p:bldP spid="66604" grpId="0"/>
      <p:bldP spid="66605" grpId="0" animBg="1"/>
      <p:bldP spid="66606" grpId="0" animBg="1"/>
      <p:bldP spid="66607" grpId="0"/>
      <p:bldP spid="66608" grpId="0"/>
      <p:bldP spid="66609" grpId="0"/>
      <p:bldP spid="66610" grpId="0"/>
      <p:bldP spid="66611" grpId="0"/>
      <p:bldP spid="66612" grpId="0"/>
      <p:bldP spid="66613" grpId="0"/>
      <p:bldP spid="66614" grpId="0"/>
      <p:bldP spid="66615" grpId="0"/>
      <p:bldP spid="66616" grpId="0"/>
      <p:bldP spid="66617" grpId="0"/>
      <p:bldP spid="66618" grpId="0" animBg="1"/>
      <p:bldP spid="66619" grpId="0" animBg="1"/>
      <p:bldP spid="66620" grpId="0"/>
      <p:bldP spid="66621" grpId="0"/>
      <p:bldP spid="66622" grpId="0"/>
      <p:bldP spid="66623" grpId="0"/>
      <p:bldP spid="66624" grpId="0"/>
      <p:bldP spid="66625" grpId="0"/>
      <p:bldP spid="66626" grpId="0" animBg="1"/>
      <p:bldP spid="66627" grpId="0"/>
      <p:bldP spid="66628" grpId="0"/>
      <p:bldP spid="66629" grpId="0"/>
      <p:bldP spid="66630" grpId="0"/>
      <p:bldP spid="66631" grpId="0"/>
      <p:bldP spid="66632" grpId="0" animBg="1"/>
      <p:bldP spid="66633" grpId="0"/>
      <p:bldP spid="666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1.példa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3x - 2y = 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 x + 3y = 13 </a:t>
            </a:r>
          </a:p>
        </p:txBody>
      </p:sp>
      <p:sp>
        <p:nvSpPr>
          <p:cNvPr id="10246" name="Text Box 16"/>
          <p:cNvSpPr txBox="1">
            <a:spLocks noChangeArrowheads="1"/>
          </p:cNvSpPr>
          <p:nvPr/>
        </p:nvSpPr>
        <p:spPr bwMode="auto">
          <a:xfrm>
            <a:off x="1362075" y="163195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0247" name="Text Box 22"/>
          <p:cNvSpPr txBox="1">
            <a:spLocks noChangeArrowheads="1"/>
          </p:cNvSpPr>
          <p:nvPr/>
        </p:nvSpPr>
        <p:spPr bwMode="auto">
          <a:xfrm>
            <a:off x="1476375" y="1628775"/>
            <a:ext cx="133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( 13 - 3y )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48" name="Text Box 24"/>
          <p:cNvSpPr txBox="1">
            <a:spLocks noChangeArrowheads="1"/>
          </p:cNvSpPr>
          <p:nvPr/>
        </p:nvSpPr>
        <p:spPr bwMode="auto">
          <a:xfrm>
            <a:off x="1187450" y="16287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</a:t>
            </a:r>
          </a:p>
        </p:txBody>
      </p:sp>
      <p:grpSp>
        <p:nvGrpSpPr>
          <p:cNvPr id="10249" name="Group 25"/>
          <p:cNvGrpSpPr>
            <a:grpSpLocks/>
          </p:cNvGrpSpPr>
          <p:nvPr/>
        </p:nvGrpSpPr>
        <p:grpSpPr bwMode="auto">
          <a:xfrm>
            <a:off x="2700338" y="1592263"/>
            <a:ext cx="1160462" cy="396875"/>
            <a:chOff x="1701" y="1003"/>
            <a:chExt cx="731" cy="250"/>
          </a:xfrm>
        </p:grpSpPr>
        <p:sp>
          <p:nvSpPr>
            <p:cNvPr id="10319" name="Text Box 26"/>
            <p:cNvSpPr txBox="1">
              <a:spLocks noChangeArrowheads="1"/>
            </p:cNvSpPr>
            <p:nvPr/>
          </p:nvSpPr>
          <p:spPr bwMode="auto">
            <a:xfrm>
              <a:off x="1701" y="1003"/>
              <a:ext cx="4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- 2y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0320" name="Text Box 27"/>
            <p:cNvSpPr txBox="1">
              <a:spLocks noChangeArrowheads="1"/>
            </p:cNvSpPr>
            <p:nvPr/>
          </p:nvSpPr>
          <p:spPr bwMode="auto">
            <a:xfrm>
              <a:off x="1973" y="100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=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0321" name="Text Box 28"/>
            <p:cNvSpPr txBox="1">
              <a:spLocks noChangeArrowheads="1"/>
            </p:cNvSpPr>
            <p:nvPr/>
          </p:nvSpPr>
          <p:spPr bwMode="auto">
            <a:xfrm>
              <a:off x="2122" y="1003"/>
              <a:ext cx="3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6</a:t>
              </a:r>
              <a:endParaRPr lang="en-US" altLang="sr-Latn-RS" sz="2000">
                <a:cs typeface="Times New Roman" pitchFamily="18" charset="0"/>
              </a:endParaRPr>
            </a:p>
          </p:txBody>
        </p:sp>
      </p:grpSp>
      <p:sp>
        <p:nvSpPr>
          <p:cNvPr id="10250" name="Arc 31"/>
          <p:cNvSpPr>
            <a:spLocks/>
          </p:cNvSpPr>
          <p:nvPr/>
        </p:nvSpPr>
        <p:spPr bwMode="auto">
          <a:xfrm>
            <a:off x="1403350" y="1989138"/>
            <a:ext cx="504825" cy="71437"/>
          </a:xfrm>
          <a:custGeom>
            <a:avLst/>
            <a:gdLst>
              <a:gd name="T0" fmla="*/ 5900905 w 43188"/>
              <a:gd name="T1" fmla="*/ 4452 h 21600"/>
              <a:gd name="T2" fmla="*/ 0 w 43188"/>
              <a:gd name="T3" fmla="*/ 6386 h 21600"/>
              <a:gd name="T4" fmla="*/ 295017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51" name="Arc 32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24201156 w 43188"/>
              <a:gd name="T1" fmla="*/ 11717 h 21600"/>
              <a:gd name="T2" fmla="*/ 0 w 43188"/>
              <a:gd name="T3" fmla="*/ 16809 h 21600"/>
              <a:gd name="T4" fmla="*/ 12099465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52" name="Text Box 33"/>
          <p:cNvSpPr txBox="1">
            <a:spLocks noChangeArrowheads="1"/>
          </p:cNvSpPr>
          <p:nvPr/>
        </p:nvSpPr>
        <p:spPr bwMode="auto">
          <a:xfrm>
            <a:off x="1258888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39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53" name="Text Box 34"/>
          <p:cNvSpPr txBox="1">
            <a:spLocks noChangeArrowheads="1"/>
          </p:cNvSpPr>
          <p:nvPr/>
        </p:nvSpPr>
        <p:spPr bwMode="auto">
          <a:xfrm>
            <a:off x="16192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- 9y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54" name="Text Box 35"/>
          <p:cNvSpPr txBox="1">
            <a:spLocks noChangeArrowheads="1"/>
          </p:cNvSpPr>
          <p:nvPr/>
        </p:nvSpPr>
        <p:spPr bwMode="auto">
          <a:xfrm>
            <a:off x="2189163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- 2y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55" name="Text Box 36"/>
          <p:cNvSpPr txBox="1">
            <a:spLocks noChangeArrowheads="1"/>
          </p:cNvSpPr>
          <p:nvPr/>
        </p:nvSpPr>
        <p:spPr bwMode="auto">
          <a:xfrm>
            <a:off x="28178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56" name="Text Box 37"/>
          <p:cNvSpPr txBox="1">
            <a:spLocks noChangeArrowheads="1"/>
          </p:cNvSpPr>
          <p:nvPr/>
        </p:nvSpPr>
        <p:spPr bwMode="auto">
          <a:xfrm>
            <a:off x="3152775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57" name="Line 38"/>
          <p:cNvSpPr>
            <a:spLocks noChangeShapeType="1"/>
          </p:cNvSpPr>
          <p:nvPr/>
        </p:nvSpPr>
        <p:spPr bwMode="auto">
          <a:xfrm>
            <a:off x="16922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59" name="Text Box 40"/>
          <p:cNvSpPr txBox="1">
            <a:spLocks noChangeArrowheads="1"/>
          </p:cNvSpPr>
          <p:nvPr/>
        </p:nvSpPr>
        <p:spPr bwMode="auto">
          <a:xfrm>
            <a:off x="16192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- 9y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0" name="Text Box 41"/>
          <p:cNvSpPr txBox="1">
            <a:spLocks noChangeArrowheads="1"/>
          </p:cNvSpPr>
          <p:nvPr/>
        </p:nvSpPr>
        <p:spPr bwMode="auto">
          <a:xfrm>
            <a:off x="2189163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- 2y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1" name="Text Box 42"/>
          <p:cNvSpPr txBox="1">
            <a:spLocks noChangeArrowheads="1"/>
          </p:cNvSpPr>
          <p:nvPr/>
        </p:nvSpPr>
        <p:spPr bwMode="auto">
          <a:xfrm>
            <a:off x="2771775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2" name="Text Box 43"/>
          <p:cNvSpPr txBox="1">
            <a:spLocks noChangeArrowheads="1"/>
          </p:cNvSpPr>
          <p:nvPr/>
        </p:nvSpPr>
        <p:spPr bwMode="auto">
          <a:xfrm>
            <a:off x="3060700" y="26717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3" name="Text Box 44"/>
          <p:cNvSpPr txBox="1">
            <a:spLocks noChangeArrowheads="1"/>
          </p:cNvSpPr>
          <p:nvPr/>
        </p:nvSpPr>
        <p:spPr bwMode="auto">
          <a:xfrm>
            <a:off x="3276600" y="26717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- 39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4" name="Text Box 45"/>
          <p:cNvSpPr txBox="1">
            <a:spLocks noChangeArrowheads="1"/>
          </p:cNvSpPr>
          <p:nvPr/>
        </p:nvSpPr>
        <p:spPr bwMode="auto">
          <a:xfrm>
            <a:off x="2044700" y="3141663"/>
            <a:ext cx="72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- 11y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5" name="Text Box 46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6" name="Text Box 47"/>
          <p:cNvSpPr txBox="1">
            <a:spLocks noChangeArrowheads="1"/>
          </p:cNvSpPr>
          <p:nvPr/>
        </p:nvSpPr>
        <p:spPr bwMode="auto">
          <a:xfrm>
            <a:off x="2987675" y="31416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- 33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7" name="Text Box 48"/>
          <p:cNvSpPr txBox="1">
            <a:spLocks noChangeArrowheads="1"/>
          </p:cNvSpPr>
          <p:nvPr/>
        </p:nvSpPr>
        <p:spPr bwMode="auto">
          <a:xfrm>
            <a:off x="3857625" y="3141663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: (-11)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8" name="Text Box 49"/>
          <p:cNvSpPr txBox="1">
            <a:spLocks noChangeArrowheads="1"/>
          </p:cNvSpPr>
          <p:nvPr/>
        </p:nvSpPr>
        <p:spPr bwMode="auto">
          <a:xfrm>
            <a:off x="24606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y  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69" name="Text Box 50"/>
          <p:cNvSpPr txBox="1">
            <a:spLocks noChangeArrowheads="1"/>
          </p:cNvSpPr>
          <p:nvPr/>
        </p:nvSpPr>
        <p:spPr bwMode="auto">
          <a:xfrm>
            <a:off x="3041650" y="368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0270" name="Rectangle 51"/>
          <p:cNvSpPr>
            <a:spLocks noChangeArrowheads="1"/>
          </p:cNvSpPr>
          <p:nvPr/>
        </p:nvSpPr>
        <p:spPr bwMode="auto">
          <a:xfrm>
            <a:off x="23828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0271" name="Line 52"/>
          <p:cNvSpPr>
            <a:spLocks noChangeShapeType="1"/>
          </p:cNvSpPr>
          <p:nvPr/>
        </p:nvSpPr>
        <p:spPr bwMode="auto">
          <a:xfrm flipH="1">
            <a:off x="3779838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73" name="Text Box 67"/>
          <p:cNvSpPr txBox="1">
            <a:spLocks noChangeArrowheads="1"/>
          </p:cNvSpPr>
          <p:nvPr/>
        </p:nvSpPr>
        <p:spPr bwMode="auto">
          <a:xfrm>
            <a:off x="6614740" y="3357563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( 4, 3 )</a:t>
            </a:r>
          </a:p>
        </p:txBody>
      </p:sp>
      <p:sp>
        <p:nvSpPr>
          <p:cNvPr id="10274" name="Text Box 69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</a:t>
            </a:r>
          </a:p>
        </p:txBody>
      </p:sp>
      <p:sp>
        <p:nvSpPr>
          <p:cNvPr id="67654" name="Text Box 70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>
                <a:cs typeface="Times New Roman" pitchFamily="18" charset="0"/>
              </a:rPr>
              <a:t>Ellenőrzés:</a:t>
            </a:r>
            <a:endParaRPr lang="en-US" altLang="sr-Latn-RS" sz="2000" dirty="0">
              <a:cs typeface="Times New Roman" pitchFamily="18" charset="0"/>
            </a:endParaRPr>
          </a:p>
        </p:txBody>
      </p:sp>
      <p:sp>
        <p:nvSpPr>
          <p:cNvPr id="67655" name="Oval 71"/>
          <p:cNvSpPr>
            <a:spLocks noChangeArrowheads="1"/>
          </p:cNvSpPr>
          <p:nvPr/>
        </p:nvSpPr>
        <p:spPr bwMode="auto">
          <a:xfrm>
            <a:off x="1144588" y="879475"/>
            <a:ext cx="4032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7656" name="Oval 72"/>
          <p:cNvSpPr>
            <a:spLocks noChangeArrowheads="1"/>
          </p:cNvSpPr>
          <p:nvPr/>
        </p:nvSpPr>
        <p:spPr bwMode="auto">
          <a:xfrm>
            <a:off x="4313238" y="2478088"/>
            <a:ext cx="10080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7657" name="Text Box 73"/>
          <p:cNvSpPr txBox="1">
            <a:spLocks noChangeArrowheads="1"/>
          </p:cNvSpPr>
          <p:nvPr/>
        </p:nvSpPr>
        <p:spPr bwMode="auto">
          <a:xfrm>
            <a:off x="3205163" y="4797425"/>
            <a:ext cx="71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cs typeface="Times New Roman" pitchFamily="18" charset="0"/>
              </a:rPr>
              <a:t> 4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58" name="Oval 74"/>
          <p:cNvSpPr>
            <a:spLocks noChangeArrowheads="1"/>
          </p:cNvSpPr>
          <p:nvPr/>
        </p:nvSpPr>
        <p:spPr bwMode="auto">
          <a:xfrm>
            <a:off x="1533525" y="879475"/>
            <a:ext cx="28733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7659" name="Text Box 75"/>
          <p:cNvSpPr txBox="1">
            <a:spLocks noChangeArrowheads="1"/>
          </p:cNvSpPr>
          <p:nvPr/>
        </p:nvSpPr>
        <p:spPr bwMode="auto">
          <a:xfrm>
            <a:off x="3851275" y="4797425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60" name="Oval 76"/>
          <p:cNvSpPr>
            <a:spLocks noChangeArrowheads="1"/>
          </p:cNvSpPr>
          <p:nvPr/>
        </p:nvSpPr>
        <p:spPr bwMode="auto">
          <a:xfrm>
            <a:off x="1763713" y="879475"/>
            <a:ext cx="387350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7661" name="Text Box 77"/>
          <p:cNvSpPr txBox="1">
            <a:spLocks noChangeArrowheads="1"/>
          </p:cNvSpPr>
          <p:nvPr/>
        </p:nvSpPr>
        <p:spPr bwMode="auto">
          <a:xfrm>
            <a:off x="4089400" y="4797425"/>
            <a:ext cx="69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altLang="sr-Latn-RS" sz="2000">
                <a:cs typeface="Times New Roman" pitchFamily="18" charset="0"/>
              </a:rPr>
              <a:t>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62" name="Oval 78"/>
          <p:cNvSpPr>
            <a:spLocks noChangeArrowheads="1"/>
          </p:cNvSpPr>
          <p:nvPr/>
        </p:nvSpPr>
        <p:spPr bwMode="auto">
          <a:xfrm>
            <a:off x="2411413" y="3716338"/>
            <a:ext cx="1008062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7663" name="Oval 79"/>
          <p:cNvSpPr>
            <a:spLocks noChangeArrowheads="1"/>
          </p:cNvSpPr>
          <p:nvPr/>
        </p:nvSpPr>
        <p:spPr bwMode="auto">
          <a:xfrm>
            <a:off x="2081213" y="893763"/>
            <a:ext cx="28733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7664" name="Text Box 80"/>
          <p:cNvSpPr txBox="1">
            <a:spLocks noChangeArrowheads="1"/>
          </p:cNvSpPr>
          <p:nvPr/>
        </p:nvSpPr>
        <p:spPr bwMode="auto">
          <a:xfrm>
            <a:off x="4787900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66" name="Text Box 82"/>
          <p:cNvSpPr txBox="1">
            <a:spLocks noChangeArrowheads="1"/>
          </p:cNvSpPr>
          <p:nvPr/>
        </p:nvSpPr>
        <p:spPr bwMode="auto">
          <a:xfrm>
            <a:off x="5026025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12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67" name="Text Box 83"/>
          <p:cNvSpPr txBox="1">
            <a:spLocks noChangeArrowheads="1"/>
          </p:cNvSpPr>
          <p:nvPr/>
        </p:nvSpPr>
        <p:spPr bwMode="auto">
          <a:xfrm>
            <a:off x="5362575" y="47974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68" name="Text Box 84"/>
          <p:cNvSpPr txBox="1">
            <a:spLocks noChangeArrowheads="1"/>
          </p:cNvSpPr>
          <p:nvPr/>
        </p:nvSpPr>
        <p:spPr bwMode="auto">
          <a:xfrm>
            <a:off x="5813425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69" name="Text Box 85"/>
          <p:cNvSpPr txBox="1">
            <a:spLocks noChangeArrowheads="1"/>
          </p:cNvSpPr>
          <p:nvPr/>
        </p:nvSpPr>
        <p:spPr bwMode="auto">
          <a:xfrm>
            <a:off x="6100763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7670" name="Oval 86"/>
          <p:cNvSpPr>
            <a:spLocks noChangeArrowheads="1"/>
          </p:cNvSpPr>
          <p:nvPr/>
        </p:nvSpPr>
        <p:spPr bwMode="auto">
          <a:xfrm>
            <a:off x="2268538" y="865188"/>
            <a:ext cx="3571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7671" name="Oval 87"/>
          <p:cNvSpPr>
            <a:spLocks noChangeArrowheads="1"/>
          </p:cNvSpPr>
          <p:nvPr/>
        </p:nvSpPr>
        <p:spPr bwMode="auto">
          <a:xfrm>
            <a:off x="6057900" y="4797425"/>
            <a:ext cx="458788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0297" name="Text Box 92"/>
          <p:cNvSpPr txBox="1">
            <a:spLocks noChangeArrowheads="1"/>
          </p:cNvSpPr>
          <p:nvPr/>
        </p:nvSpPr>
        <p:spPr bwMode="auto">
          <a:xfrm>
            <a:off x="4398963" y="11255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10298" name="Text Box 93"/>
          <p:cNvSpPr txBox="1">
            <a:spLocks noChangeArrowheads="1"/>
          </p:cNvSpPr>
          <p:nvPr/>
        </p:nvSpPr>
        <p:spPr bwMode="auto">
          <a:xfrm>
            <a:off x="4689475" y="1125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10299" name="Text Box 94"/>
          <p:cNvSpPr txBox="1">
            <a:spLocks noChangeArrowheads="1"/>
          </p:cNvSpPr>
          <p:nvPr/>
        </p:nvSpPr>
        <p:spPr bwMode="auto">
          <a:xfrm>
            <a:off x="4951413" y="11255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10300" name="Text Box 95"/>
          <p:cNvSpPr txBox="1">
            <a:spLocks noChangeArrowheads="1"/>
          </p:cNvSpPr>
          <p:nvPr/>
        </p:nvSpPr>
        <p:spPr bwMode="auto">
          <a:xfrm>
            <a:off x="5305425" y="1125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- 3y</a:t>
            </a:r>
          </a:p>
        </p:txBody>
      </p:sp>
      <p:sp>
        <p:nvSpPr>
          <p:cNvPr id="10301" name="Text Box 97"/>
          <p:cNvSpPr txBox="1">
            <a:spLocks noChangeArrowheads="1"/>
          </p:cNvSpPr>
          <p:nvPr/>
        </p:nvSpPr>
        <p:spPr bwMode="auto">
          <a:xfrm>
            <a:off x="4375150" y="1593850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10302" name="Text Box 98"/>
          <p:cNvSpPr txBox="1">
            <a:spLocks noChangeArrowheads="1"/>
          </p:cNvSpPr>
          <p:nvPr/>
        </p:nvSpPr>
        <p:spPr bwMode="auto">
          <a:xfrm>
            <a:off x="4665663" y="15938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10303" name="Text Box 99"/>
          <p:cNvSpPr txBox="1">
            <a:spLocks noChangeArrowheads="1"/>
          </p:cNvSpPr>
          <p:nvPr/>
        </p:nvSpPr>
        <p:spPr bwMode="auto">
          <a:xfrm>
            <a:off x="4951413" y="159385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10304" name="Text Box 100"/>
          <p:cNvSpPr txBox="1">
            <a:spLocks noChangeArrowheads="1"/>
          </p:cNvSpPr>
          <p:nvPr/>
        </p:nvSpPr>
        <p:spPr bwMode="auto">
          <a:xfrm>
            <a:off x="5311775" y="159385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</a:t>
            </a:r>
          </a:p>
        </p:txBody>
      </p:sp>
      <p:sp>
        <p:nvSpPr>
          <p:cNvPr id="10305" name="Text Box 101"/>
          <p:cNvSpPr txBox="1">
            <a:spLocks noChangeArrowheads="1"/>
          </p:cNvSpPr>
          <p:nvPr/>
        </p:nvSpPr>
        <p:spPr bwMode="auto">
          <a:xfrm>
            <a:off x="5743575" y="1590675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0306" name="Text Box 102"/>
          <p:cNvSpPr txBox="1">
            <a:spLocks noChangeArrowheads="1"/>
          </p:cNvSpPr>
          <p:nvPr/>
        </p:nvSpPr>
        <p:spPr bwMode="auto">
          <a:xfrm>
            <a:off x="5888038" y="15938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</a:t>
            </a:r>
          </a:p>
        </p:txBody>
      </p:sp>
      <p:sp>
        <p:nvSpPr>
          <p:cNvPr id="10307" name="Line 103"/>
          <p:cNvSpPr>
            <a:spLocks noChangeShapeType="1"/>
          </p:cNvSpPr>
          <p:nvPr/>
        </p:nvSpPr>
        <p:spPr bwMode="auto">
          <a:xfrm>
            <a:off x="5364163" y="19907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08" name="Text Box 104"/>
          <p:cNvSpPr txBox="1">
            <a:spLocks noChangeArrowheads="1"/>
          </p:cNvSpPr>
          <p:nvPr/>
        </p:nvSpPr>
        <p:spPr bwMode="auto">
          <a:xfrm>
            <a:off x="4375150" y="20256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10309" name="Text Box 105"/>
          <p:cNvSpPr txBox="1">
            <a:spLocks noChangeArrowheads="1"/>
          </p:cNvSpPr>
          <p:nvPr/>
        </p:nvSpPr>
        <p:spPr bwMode="auto">
          <a:xfrm>
            <a:off x="4879975" y="202565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10310" name="Text Box 106"/>
          <p:cNvSpPr txBox="1">
            <a:spLocks noChangeArrowheads="1"/>
          </p:cNvSpPr>
          <p:nvPr/>
        </p:nvSpPr>
        <p:spPr bwMode="auto">
          <a:xfrm>
            <a:off x="5240338" y="2025650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- 9</a:t>
            </a:r>
          </a:p>
        </p:txBody>
      </p:sp>
      <p:sp>
        <p:nvSpPr>
          <p:cNvPr id="10311" name="Text Box 107"/>
          <p:cNvSpPr txBox="1">
            <a:spLocks noChangeArrowheads="1"/>
          </p:cNvSpPr>
          <p:nvPr/>
        </p:nvSpPr>
        <p:spPr bwMode="auto">
          <a:xfrm>
            <a:off x="4375150" y="24574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10312" name="Text Box 108"/>
          <p:cNvSpPr txBox="1">
            <a:spLocks noChangeArrowheads="1"/>
          </p:cNvSpPr>
          <p:nvPr/>
        </p:nvSpPr>
        <p:spPr bwMode="auto">
          <a:xfrm>
            <a:off x="4879975" y="24574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4</a:t>
            </a:r>
          </a:p>
        </p:txBody>
      </p:sp>
      <p:sp>
        <p:nvSpPr>
          <p:cNvPr id="10313" name="Rectangle 109"/>
          <p:cNvSpPr>
            <a:spLocks noChangeArrowheads="1"/>
          </p:cNvSpPr>
          <p:nvPr/>
        </p:nvSpPr>
        <p:spPr bwMode="auto">
          <a:xfrm>
            <a:off x="4303713" y="2451100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grpSp>
        <p:nvGrpSpPr>
          <p:cNvPr id="10314" name="Group 110"/>
          <p:cNvGrpSpPr>
            <a:grpSpLocks/>
          </p:cNvGrpSpPr>
          <p:nvPr/>
        </p:nvGrpSpPr>
        <p:grpSpPr bwMode="auto">
          <a:xfrm>
            <a:off x="3322638" y="1268413"/>
            <a:ext cx="312737" cy="96837"/>
            <a:chOff x="1927" y="648"/>
            <a:chExt cx="242" cy="75"/>
          </a:xfrm>
        </p:grpSpPr>
        <p:sp>
          <p:nvSpPr>
            <p:cNvPr id="10315" name="Line 111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6" name="Line 112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7" name="Line 113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18" name="Line 114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6" name="Line 46"/>
          <p:cNvSpPr>
            <a:spLocks noChangeShapeType="1"/>
          </p:cNvSpPr>
          <p:nvPr/>
        </p:nvSpPr>
        <p:spPr bwMode="auto">
          <a:xfrm>
            <a:off x="2268538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Line 71"/>
          <p:cNvSpPr>
            <a:spLocks noChangeShapeType="1"/>
          </p:cNvSpPr>
          <p:nvPr/>
        </p:nvSpPr>
        <p:spPr bwMode="auto">
          <a:xfrm>
            <a:off x="3938588" y="5156200"/>
            <a:ext cx="793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0" name="Line 81"/>
          <p:cNvSpPr>
            <a:spLocks noChangeShapeType="1"/>
          </p:cNvSpPr>
          <p:nvPr/>
        </p:nvSpPr>
        <p:spPr bwMode="auto">
          <a:xfrm>
            <a:off x="3276600" y="5157788"/>
            <a:ext cx="574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1" name="Text Box 73"/>
          <p:cNvSpPr txBox="1">
            <a:spLocks noChangeArrowheads="1"/>
          </p:cNvSpPr>
          <p:nvPr/>
        </p:nvSpPr>
        <p:spPr bwMode="auto">
          <a:xfrm>
            <a:off x="5390852" y="3357563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Megoldás: </a:t>
            </a:r>
            <a:endParaRPr lang="hr-HR" altLang="sr-Latn-R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6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67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6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67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6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7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6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7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6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1000"/>
                                        <p:tgtEl>
                                          <p:spTgt spid="6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1000"/>
                                        <p:tgtEl>
                                          <p:spTgt spid="6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1000"/>
                                        <p:tgtEl>
                                          <p:spTgt spid="6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7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7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54" grpId="0"/>
      <p:bldP spid="67655" grpId="0" animBg="1"/>
      <p:bldP spid="67655" grpId="1" animBg="1"/>
      <p:bldP spid="67656" grpId="0" animBg="1"/>
      <p:bldP spid="67656" grpId="1" animBg="1"/>
      <p:bldP spid="67657" grpId="0"/>
      <p:bldP spid="67658" grpId="0" animBg="1"/>
      <p:bldP spid="67658" grpId="1" animBg="1"/>
      <p:bldP spid="67659" grpId="0"/>
      <p:bldP spid="67660" grpId="0" animBg="1"/>
      <p:bldP spid="67660" grpId="1" animBg="1"/>
      <p:bldP spid="67661" grpId="0"/>
      <p:bldP spid="67662" grpId="0" animBg="1"/>
      <p:bldP spid="67662" grpId="1" animBg="1"/>
      <p:bldP spid="67663" grpId="0" animBg="1"/>
      <p:bldP spid="67663" grpId="1" animBg="1"/>
      <p:bldP spid="67664" grpId="0"/>
      <p:bldP spid="67666" grpId="0"/>
      <p:bldP spid="67667" grpId="0"/>
      <p:bldP spid="67668" grpId="0"/>
      <p:bldP spid="67669" grpId="0"/>
      <p:bldP spid="67670" grpId="0" animBg="1"/>
      <p:bldP spid="67670" grpId="1" animBg="1"/>
      <p:bldP spid="67671" grpId="0" animBg="1"/>
      <p:bldP spid="67671" grpId="1" animBg="1"/>
      <p:bldP spid="79" grpId="0" animBg="1"/>
      <p:bldP spid="8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 dirty="0" smtClean="0"/>
              <a:t>1.példa</a:t>
            </a:r>
            <a:r>
              <a:rPr lang="hr-HR" altLang="sr-Latn-RS" sz="2000" dirty="0" smtClean="0"/>
              <a:t>:</a:t>
            </a:r>
            <a:endParaRPr lang="hr-HR" altLang="sr-Latn-RS" sz="2000" dirty="0"/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3x - 2y = 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u="sng"/>
              <a:t> x + 3y = 13 </a:t>
            </a:r>
          </a:p>
        </p:txBody>
      </p:sp>
      <p:sp>
        <p:nvSpPr>
          <p:cNvPr id="11269" name="Text Box 15"/>
          <p:cNvSpPr txBox="1">
            <a:spLocks noChangeArrowheads="1"/>
          </p:cNvSpPr>
          <p:nvPr/>
        </p:nvSpPr>
        <p:spPr bwMode="auto">
          <a:xfrm>
            <a:off x="1362075" y="163195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1270" name="Text Box 16"/>
          <p:cNvSpPr txBox="1">
            <a:spLocks noChangeArrowheads="1"/>
          </p:cNvSpPr>
          <p:nvPr/>
        </p:nvSpPr>
        <p:spPr bwMode="auto">
          <a:xfrm>
            <a:off x="1476375" y="1628775"/>
            <a:ext cx="1339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( 13 - 3y )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71" name="Text Box 17"/>
          <p:cNvSpPr txBox="1">
            <a:spLocks noChangeArrowheads="1"/>
          </p:cNvSpPr>
          <p:nvPr/>
        </p:nvSpPr>
        <p:spPr bwMode="auto">
          <a:xfrm>
            <a:off x="1187450" y="16287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</a:t>
            </a:r>
          </a:p>
        </p:txBody>
      </p:sp>
      <p:grpSp>
        <p:nvGrpSpPr>
          <p:cNvPr id="11272" name="Group 18"/>
          <p:cNvGrpSpPr>
            <a:grpSpLocks/>
          </p:cNvGrpSpPr>
          <p:nvPr/>
        </p:nvGrpSpPr>
        <p:grpSpPr bwMode="auto">
          <a:xfrm>
            <a:off x="2700338" y="1592263"/>
            <a:ext cx="1160462" cy="396875"/>
            <a:chOff x="1701" y="1003"/>
            <a:chExt cx="731" cy="250"/>
          </a:xfrm>
        </p:grpSpPr>
        <p:sp>
          <p:nvSpPr>
            <p:cNvPr id="11351" name="Text Box 19"/>
            <p:cNvSpPr txBox="1">
              <a:spLocks noChangeArrowheads="1"/>
            </p:cNvSpPr>
            <p:nvPr/>
          </p:nvSpPr>
          <p:spPr bwMode="auto">
            <a:xfrm>
              <a:off x="1701" y="1003"/>
              <a:ext cx="4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- 2y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1352" name="Text Box 20"/>
            <p:cNvSpPr txBox="1">
              <a:spLocks noChangeArrowheads="1"/>
            </p:cNvSpPr>
            <p:nvPr/>
          </p:nvSpPr>
          <p:spPr bwMode="auto">
            <a:xfrm>
              <a:off x="1973" y="1003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=</a:t>
              </a:r>
              <a:endParaRPr lang="en-US" altLang="sr-Latn-RS" sz="2000">
                <a:cs typeface="Times New Roman" pitchFamily="18" charset="0"/>
              </a:endParaRPr>
            </a:p>
          </p:txBody>
        </p:sp>
        <p:sp>
          <p:nvSpPr>
            <p:cNvPr id="11353" name="Text Box 21"/>
            <p:cNvSpPr txBox="1">
              <a:spLocks noChangeArrowheads="1"/>
            </p:cNvSpPr>
            <p:nvPr/>
          </p:nvSpPr>
          <p:spPr bwMode="auto">
            <a:xfrm>
              <a:off x="2122" y="1003"/>
              <a:ext cx="3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hr-HR" altLang="sr-Latn-RS" sz="2000">
                  <a:cs typeface="Times New Roman" pitchFamily="18" charset="0"/>
                </a:rPr>
                <a:t>  6</a:t>
              </a:r>
              <a:endParaRPr lang="en-US" altLang="sr-Latn-RS" sz="2000">
                <a:cs typeface="Times New Roman" pitchFamily="18" charset="0"/>
              </a:endParaRPr>
            </a:p>
          </p:txBody>
        </p:sp>
      </p:grpSp>
      <p:sp>
        <p:nvSpPr>
          <p:cNvPr id="11273" name="Arc 22"/>
          <p:cNvSpPr>
            <a:spLocks/>
          </p:cNvSpPr>
          <p:nvPr/>
        </p:nvSpPr>
        <p:spPr bwMode="auto">
          <a:xfrm>
            <a:off x="1403350" y="1989138"/>
            <a:ext cx="504825" cy="71437"/>
          </a:xfrm>
          <a:custGeom>
            <a:avLst/>
            <a:gdLst>
              <a:gd name="T0" fmla="*/ 5900905 w 43188"/>
              <a:gd name="T1" fmla="*/ 4452 h 21600"/>
              <a:gd name="T2" fmla="*/ 0 w 43188"/>
              <a:gd name="T3" fmla="*/ 6386 h 21600"/>
              <a:gd name="T4" fmla="*/ 295017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4" name="Arc 23"/>
          <p:cNvSpPr>
            <a:spLocks/>
          </p:cNvSpPr>
          <p:nvPr/>
        </p:nvSpPr>
        <p:spPr bwMode="auto">
          <a:xfrm>
            <a:off x="1389063" y="2017713"/>
            <a:ext cx="1022350" cy="115887"/>
          </a:xfrm>
          <a:custGeom>
            <a:avLst/>
            <a:gdLst>
              <a:gd name="T0" fmla="*/ 24201156 w 43188"/>
              <a:gd name="T1" fmla="*/ 11717 h 21600"/>
              <a:gd name="T2" fmla="*/ 0 w 43188"/>
              <a:gd name="T3" fmla="*/ 16809 h 21600"/>
              <a:gd name="T4" fmla="*/ 12099465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5" name="Text Box 24"/>
          <p:cNvSpPr txBox="1">
            <a:spLocks noChangeArrowheads="1"/>
          </p:cNvSpPr>
          <p:nvPr/>
        </p:nvSpPr>
        <p:spPr bwMode="auto">
          <a:xfrm>
            <a:off x="1258888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39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76" name="Text Box 25"/>
          <p:cNvSpPr txBox="1">
            <a:spLocks noChangeArrowheads="1"/>
          </p:cNvSpPr>
          <p:nvPr/>
        </p:nvSpPr>
        <p:spPr bwMode="auto">
          <a:xfrm>
            <a:off x="1619250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- 9y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77" name="Text Box 26"/>
          <p:cNvSpPr txBox="1">
            <a:spLocks noChangeArrowheads="1"/>
          </p:cNvSpPr>
          <p:nvPr/>
        </p:nvSpPr>
        <p:spPr bwMode="auto">
          <a:xfrm>
            <a:off x="2189163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- 2y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78" name="Text Box 27"/>
          <p:cNvSpPr txBox="1">
            <a:spLocks noChangeArrowheads="1"/>
          </p:cNvSpPr>
          <p:nvPr/>
        </p:nvSpPr>
        <p:spPr bwMode="auto">
          <a:xfrm>
            <a:off x="2817813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79" name="Text Box 28"/>
          <p:cNvSpPr txBox="1">
            <a:spLocks noChangeArrowheads="1"/>
          </p:cNvSpPr>
          <p:nvPr/>
        </p:nvSpPr>
        <p:spPr bwMode="auto">
          <a:xfrm>
            <a:off x="3152775" y="22050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0" name="Line 29"/>
          <p:cNvSpPr>
            <a:spLocks noChangeShapeType="1"/>
          </p:cNvSpPr>
          <p:nvPr/>
        </p:nvSpPr>
        <p:spPr bwMode="auto">
          <a:xfrm>
            <a:off x="1692275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1" name="Line 30"/>
          <p:cNvSpPr>
            <a:spLocks noChangeShapeType="1"/>
          </p:cNvSpPr>
          <p:nvPr/>
        </p:nvSpPr>
        <p:spPr bwMode="auto">
          <a:xfrm>
            <a:off x="2268538" y="2565400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Text Box 31"/>
          <p:cNvSpPr txBox="1">
            <a:spLocks noChangeArrowheads="1"/>
          </p:cNvSpPr>
          <p:nvPr/>
        </p:nvSpPr>
        <p:spPr bwMode="auto">
          <a:xfrm>
            <a:off x="1619250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- 9y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3" name="Text Box 32"/>
          <p:cNvSpPr txBox="1">
            <a:spLocks noChangeArrowheads="1"/>
          </p:cNvSpPr>
          <p:nvPr/>
        </p:nvSpPr>
        <p:spPr bwMode="auto">
          <a:xfrm>
            <a:off x="2189163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- 2y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4" name="Text Box 33"/>
          <p:cNvSpPr txBox="1">
            <a:spLocks noChangeArrowheads="1"/>
          </p:cNvSpPr>
          <p:nvPr/>
        </p:nvSpPr>
        <p:spPr bwMode="auto">
          <a:xfrm>
            <a:off x="2771775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5" name="Text Box 34"/>
          <p:cNvSpPr txBox="1">
            <a:spLocks noChangeArrowheads="1"/>
          </p:cNvSpPr>
          <p:nvPr/>
        </p:nvSpPr>
        <p:spPr bwMode="auto">
          <a:xfrm>
            <a:off x="3060700" y="26717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6" name="Text Box 35"/>
          <p:cNvSpPr txBox="1">
            <a:spLocks noChangeArrowheads="1"/>
          </p:cNvSpPr>
          <p:nvPr/>
        </p:nvSpPr>
        <p:spPr bwMode="auto">
          <a:xfrm>
            <a:off x="3276600" y="26717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- 39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7" name="Text Box 36"/>
          <p:cNvSpPr txBox="1">
            <a:spLocks noChangeArrowheads="1"/>
          </p:cNvSpPr>
          <p:nvPr/>
        </p:nvSpPr>
        <p:spPr bwMode="auto">
          <a:xfrm>
            <a:off x="2044700" y="3141663"/>
            <a:ext cx="72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- 11y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8" name="Text Box 37"/>
          <p:cNvSpPr txBox="1">
            <a:spLocks noChangeArrowheads="1"/>
          </p:cNvSpPr>
          <p:nvPr/>
        </p:nvSpPr>
        <p:spPr bwMode="auto">
          <a:xfrm>
            <a:off x="2706688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89" name="Text Box 38"/>
          <p:cNvSpPr txBox="1">
            <a:spLocks noChangeArrowheads="1"/>
          </p:cNvSpPr>
          <p:nvPr/>
        </p:nvSpPr>
        <p:spPr bwMode="auto">
          <a:xfrm>
            <a:off x="2987675" y="31416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- 33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90" name="Text Box 39"/>
          <p:cNvSpPr txBox="1">
            <a:spLocks noChangeArrowheads="1"/>
          </p:cNvSpPr>
          <p:nvPr/>
        </p:nvSpPr>
        <p:spPr bwMode="auto">
          <a:xfrm>
            <a:off x="3857625" y="3141663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: (-11)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91" name="Text Box 40"/>
          <p:cNvSpPr txBox="1">
            <a:spLocks noChangeArrowheads="1"/>
          </p:cNvSpPr>
          <p:nvPr/>
        </p:nvSpPr>
        <p:spPr bwMode="auto">
          <a:xfrm>
            <a:off x="2460625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y  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92" name="Text Box 41"/>
          <p:cNvSpPr txBox="1">
            <a:spLocks noChangeArrowheads="1"/>
          </p:cNvSpPr>
          <p:nvPr/>
        </p:nvSpPr>
        <p:spPr bwMode="auto">
          <a:xfrm>
            <a:off x="3041650" y="368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93" name="Rectangle 42"/>
          <p:cNvSpPr>
            <a:spLocks noChangeArrowheads="1"/>
          </p:cNvSpPr>
          <p:nvPr/>
        </p:nvSpPr>
        <p:spPr bwMode="auto">
          <a:xfrm>
            <a:off x="23828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11294" name="Line 43"/>
          <p:cNvSpPr>
            <a:spLocks noChangeShapeType="1"/>
          </p:cNvSpPr>
          <p:nvPr/>
        </p:nvSpPr>
        <p:spPr bwMode="auto">
          <a:xfrm flipH="1">
            <a:off x="3779838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7" name="Text Box 60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>
                <a:cs typeface="Times New Roman" pitchFamily="18" charset="0"/>
              </a:rPr>
              <a:t>Ellenőrzés:</a:t>
            </a:r>
            <a:endParaRPr lang="en-US" altLang="sr-Latn-RS" sz="2000" dirty="0">
              <a:cs typeface="Times New Roman" pitchFamily="18" charset="0"/>
            </a:endParaRPr>
          </a:p>
        </p:txBody>
      </p:sp>
      <p:sp>
        <p:nvSpPr>
          <p:cNvPr id="11298" name="Text Box 63"/>
          <p:cNvSpPr txBox="1">
            <a:spLocks noChangeArrowheads="1"/>
          </p:cNvSpPr>
          <p:nvPr/>
        </p:nvSpPr>
        <p:spPr bwMode="auto">
          <a:xfrm>
            <a:off x="3205163" y="4797425"/>
            <a:ext cx="71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cs typeface="Times New Roman" pitchFamily="18" charset="0"/>
              </a:rPr>
              <a:t> 4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299" name="Text Box 65"/>
          <p:cNvSpPr txBox="1">
            <a:spLocks noChangeArrowheads="1"/>
          </p:cNvSpPr>
          <p:nvPr/>
        </p:nvSpPr>
        <p:spPr bwMode="auto">
          <a:xfrm>
            <a:off x="3851275" y="4797425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300" name="Text Box 67"/>
          <p:cNvSpPr txBox="1">
            <a:spLocks noChangeArrowheads="1"/>
          </p:cNvSpPr>
          <p:nvPr/>
        </p:nvSpPr>
        <p:spPr bwMode="auto">
          <a:xfrm>
            <a:off x="4089400" y="4797425"/>
            <a:ext cx="698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altLang="sr-Latn-RS" sz="2000">
                <a:cs typeface="Times New Roman" pitchFamily="18" charset="0"/>
              </a:rPr>
              <a:t>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301" name="Text Box 70"/>
          <p:cNvSpPr txBox="1">
            <a:spLocks noChangeArrowheads="1"/>
          </p:cNvSpPr>
          <p:nvPr/>
        </p:nvSpPr>
        <p:spPr bwMode="auto">
          <a:xfrm>
            <a:off x="4787900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302" name="Line 71"/>
          <p:cNvSpPr>
            <a:spLocks noChangeShapeType="1"/>
          </p:cNvSpPr>
          <p:nvPr/>
        </p:nvSpPr>
        <p:spPr bwMode="auto">
          <a:xfrm>
            <a:off x="3938588" y="5156200"/>
            <a:ext cx="793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03" name="Text Box 72"/>
          <p:cNvSpPr txBox="1">
            <a:spLocks noChangeArrowheads="1"/>
          </p:cNvSpPr>
          <p:nvPr/>
        </p:nvSpPr>
        <p:spPr bwMode="auto">
          <a:xfrm>
            <a:off x="5026025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12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304" name="Text Box 73"/>
          <p:cNvSpPr txBox="1">
            <a:spLocks noChangeArrowheads="1"/>
          </p:cNvSpPr>
          <p:nvPr/>
        </p:nvSpPr>
        <p:spPr bwMode="auto">
          <a:xfrm>
            <a:off x="5362575" y="4797425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- 6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305" name="Text Box 74"/>
          <p:cNvSpPr txBox="1">
            <a:spLocks noChangeArrowheads="1"/>
          </p:cNvSpPr>
          <p:nvPr/>
        </p:nvSpPr>
        <p:spPr bwMode="auto">
          <a:xfrm>
            <a:off x="5813425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306" name="Text Box 75"/>
          <p:cNvSpPr txBox="1">
            <a:spLocks noChangeArrowheads="1"/>
          </p:cNvSpPr>
          <p:nvPr/>
        </p:nvSpPr>
        <p:spPr bwMode="auto">
          <a:xfrm>
            <a:off x="6100763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6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11307" name="Line 81"/>
          <p:cNvSpPr>
            <a:spLocks noChangeShapeType="1"/>
          </p:cNvSpPr>
          <p:nvPr/>
        </p:nvSpPr>
        <p:spPr bwMode="auto">
          <a:xfrm>
            <a:off x="3276600" y="5157788"/>
            <a:ext cx="574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690" name="Oval 82"/>
          <p:cNvSpPr>
            <a:spLocks noChangeArrowheads="1"/>
          </p:cNvSpPr>
          <p:nvPr/>
        </p:nvSpPr>
        <p:spPr bwMode="auto">
          <a:xfrm>
            <a:off x="1173163" y="1201738"/>
            <a:ext cx="37465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691" name="Oval 83"/>
          <p:cNvSpPr>
            <a:spLocks noChangeArrowheads="1"/>
          </p:cNvSpPr>
          <p:nvPr/>
        </p:nvSpPr>
        <p:spPr bwMode="auto">
          <a:xfrm>
            <a:off x="4284663" y="2492375"/>
            <a:ext cx="1079500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692" name="Text Box 84"/>
          <p:cNvSpPr txBox="1">
            <a:spLocks noChangeArrowheads="1"/>
          </p:cNvSpPr>
          <p:nvPr/>
        </p:nvSpPr>
        <p:spPr bwMode="auto">
          <a:xfrm>
            <a:off x="3203575" y="53292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4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693" name="Oval 85"/>
          <p:cNvSpPr>
            <a:spLocks noChangeArrowheads="1"/>
          </p:cNvSpPr>
          <p:nvPr/>
        </p:nvSpPr>
        <p:spPr bwMode="auto">
          <a:xfrm>
            <a:off x="1447800" y="1201738"/>
            <a:ext cx="287338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694" name="Text Box 86"/>
          <p:cNvSpPr txBox="1">
            <a:spLocks noChangeArrowheads="1"/>
          </p:cNvSpPr>
          <p:nvPr/>
        </p:nvSpPr>
        <p:spPr bwMode="auto">
          <a:xfrm>
            <a:off x="3490913" y="5329238"/>
            <a:ext cx="306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+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695" name="Oval 87"/>
          <p:cNvSpPr>
            <a:spLocks noChangeArrowheads="1"/>
          </p:cNvSpPr>
          <p:nvPr/>
        </p:nvSpPr>
        <p:spPr bwMode="auto">
          <a:xfrm>
            <a:off x="1633538" y="1201738"/>
            <a:ext cx="476250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696" name="Text Box 88"/>
          <p:cNvSpPr txBox="1">
            <a:spLocks noChangeArrowheads="1"/>
          </p:cNvSpPr>
          <p:nvPr/>
        </p:nvSpPr>
        <p:spPr bwMode="auto">
          <a:xfrm>
            <a:off x="3779838" y="5329238"/>
            <a:ext cx="71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cs typeface="Times New Roman" pitchFamily="18" charset="0"/>
              </a:rPr>
              <a:t> 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697" name="Oval 89"/>
          <p:cNvSpPr>
            <a:spLocks noChangeArrowheads="1"/>
          </p:cNvSpPr>
          <p:nvPr/>
        </p:nvSpPr>
        <p:spPr bwMode="auto">
          <a:xfrm>
            <a:off x="2382838" y="3703638"/>
            <a:ext cx="1036637" cy="358775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698" name="Oval 90"/>
          <p:cNvSpPr>
            <a:spLocks noChangeArrowheads="1"/>
          </p:cNvSpPr>
          <p:nvPr/>
        </p:nvSpPr>
        <p:spPr bwMode="auto">
          <a:xfrm>
            <a:off x="2038350" y="1201738"/>
            <a:ext cx="244475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699" name="Text Box 91"/>
          <p:cNvSpPr txBox="1">
            <a:spLocks noChangeArrowheads="1"/>
          </p:cNvSpPr>
          <p:nvPr/>
        </p:nvSpPr>
        <p:spPr bwMode="auto">
          <a:xfrm>
            <a:off x="4491038" y="53292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700" name="Line 92"/>
          <p:cNvSpPr>
            <a:spLocks noChangeShapeType="1"/>
          </p:cNvSpPr>
          <p:nvPr/>
        </p:nvSpPr>
        <p:spPr bwMode="auto">
          <a:xfrm>
            <a:off x="3606800" y="5688013"/>
            <a:ext cx="78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701" name="Text Box 93"/>
          <p:cNvSpPr txBox="1">
            <a:spLocks noChangeArrowheads="1"/>
          </p:cNvSpPr>
          <p:nvPr/>
        </p:nvSpPr>
        <p:spPr bwMode="auto">
          <a:xfrm>
            <a:off x="4752975" y="53292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4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702" name="Text Box 94"/>
          <p:cNvSpPr txBox="1">
            <a:spLocks noChangeArrowheads="1"/>
          </p:cNvSpPr>
          <p:nvPr/>
        </p:nvSpPr>
        <p:spPr bwMode="auto">
          <a:xfrm>
            <a:off x="4995863" y="5329238"/>
            <a:ext cx="53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+ 9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703" name="Text Box 95"/>
          <p:cNvSpPr txBox="1">
            <a:spLocks noChangeArrowheads="1"/>
          </p:cNvSpPr>
          <p:nvPr/>
        </p:nvSpPr>
        <p:spPr bwMode="auto">
          <a:xfrm>
            <a:off x="5499100" y="53292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=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704" name="Text Box 96"/>
          <p:cNvSpPr txBox="1">
            <a:spLocks noChangeArrowheads="1"/>
          </p:cNvSpPr>
          <p:nvPr/>
        </p:nvSpPr>
        <p:spPr bwMode="auto">
          <a:xfrm>
            <a:off x="5835650" y="53292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>
                <a:cs typeface="Times New Roman" pitchFamily="18" charset="0"/>
              </a:rPr>
              <a:t>13</a:t>
            </a:r>
            <a:endParaRPr lang="en-US" altLang="sr-Latn-RS" sz="2000">
              <a:cs typeface="Times New Roman" pitchFamily="18" charset="0"/>
            </a:endParaRPr>
          </a:p>
        </p:txBody>
      </p:sp>
      <p:sp>
        <p:nvSpPr>
          <p:cNvPr id="68705" name="Oval 97"/>
          <p:cNvSpPr>
            <a:spLocks noChangeArrowheads="1"/>
          </p:cNvSpPr>
          <p:nvPr/>
        </p:nvSpPr>
        <p:spPr bwMode="auto">
          <a:xfrm>
            <a:off x="2239963" y="1187450"/>
            <a:ext cx="415925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706" name="Oval 98"/>
          <p:cNvSpPr>
            <a:spLocks noChangeArrowheads="1"/>
          </p:cNvSpPr>
          <p:nvPr/>
        </p:nvSpPr>
        <p:spPr bwMode="auto">
          <a:xfrm>
            <a:off x="5788025" y="5329238"/>
            <a:ext cx="6016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sp>
        <p:nvSpPr>
          <p:cNvPr id="68707" name="Text Box 99"/>
          <p:cNvSpPr txBox="1">
            <a:spLocks noChangeArrowheads="1"/>
          </p:cNvSpPr>
          <p:nvPr/>
        </p:nvSpPr>
        <p:spPr bwMode="auto">
          <a:xfrm>
            <a:off x="3203773" y="5786100"/>
            <a:ext cx="54006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buNone/>
            </a:pPr>
            <a:r>
              <a:rPr lang="hr-HR" altLang="sr-Latn-RS" sz="1800" dirty="0">
                <a:cs typeface="Times New Roman" pitchFamily="18" charset="0"/>
              </a:rPr>
              <a:t>Mindkét esetben igaz egyenlőségeket kaptunk. Tehát ennek az egyenletrendszernek a megoldása a </a:t>
            </a:r>
            <a:r>
              <a:rPr lang="hr-HR" altLang="sr-Latn-RS" sz="1800" dirty="0" smtClean="0">
                <a:cs typeface="Times New Roman" pitchFamily="18" charset="0"/>
              </a:rPr>
              <a:t>(</a:t>
            </a:r>
            <a:r>
              <a:rPr lang="en-US" altLang="sr-Latn-RS" sz="1800" dirty="0" smtClean="0">
                <a:cs typeface="Times New Roman" pitchFamily="18" charset="0"/>
              </a:rPr>
              <a:t>4</a:t>
            </a:r>
            <a:r>
              <a:rPr lang="hr-HR" altLang="sr-Latn-RS" sz="1800" dirty="0" smtClean="0">
                <a:cs typeface="Times New Roman" pitchFamily="18" charset="0"/>
              </a:rPr>
              <a:t>,</a:t>
            </a:r>
            <a:r>
              <a:rPr lang="en-US" altLang="sr-Latn-RS" sz="1800" dirty="0" smtClean="0">
                <a:cs typeface="Times New Roman" pitchFamily="18" charset="0"/>
              </a:rPr>
              <a:t>3</a:t>
            </a:r>
            <a:r>
              <a:rPr lang="hr-HR" altLang="sr-Latn-RS" sz="1800" dirty="0" smtClean="0">
                <a:cs typeface="Times New Roman" pitchFamily="18" charset="0"/>
              </a:rPr>
              <a:t>) </a:t>
            </a:r>
            <a:r>
              <a:rPr lang="hr-HR" altLang="sr-Latn-RS" sz="1800" dirty="0">
                <a:cs typeface="Times New Roman" pitchFamily="18" charset="0"/>
              </a:rPr>
              <a:t>rendezett pár.</a:t>
            </a:r>
            <a:endParaRPr lang="en-US" altLang="sr-Latn-RS" sz="1800" dirty="0">
              <a:cs typeface="Times New Roman" pitchFamily="18" charset="0"/>
            </a:endParaRPr>
          </a:p>
        </p:txBody>
      </p:sp>
      <p:sp>
        <p:nvSpPr>
          <p:cNvPr id="68708" name="Text Box 100"/>
          <p:cNvSpPr txBox="1">
            <a:spLocks noChangeArrowheads="1"/>
          </p:cNvSpPr>
          <p:nvPr/>
        </p:nvSpPr>
        <p:spPr bwMode="auto">
          <a:xfrm>
            <a:off x="6389688" y="5581650"/>
            <a:ext cx="423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400">
                <a:solidFill>
                  <a:srgbClr val="FFFF00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11328" name="Text Box 104"/>
          <p:cNvSpPr txBox="1">
            <a:spLocks noChangeArrowheads="1"/>
          </p:cNvSpPr>
          <p:nvPr/>
        </p:nvSpPr>
        <p:spPr bwMode="auto">
          <a:xfrm>
            <a:off x="4398963" y="11255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11329" name="Text Box 105"/>
          <p:cNvSpPr txBox="1">
            <a:spLocks noChangeArrowheads="1"/>
          </p:cNvSpPr>
          <p:nvPr/>
        </p:nvSpPr>
        <p:spPr bwMode="auto">
          <a:xfrm>
            <a:off x="4689475" y="1125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11330" name="Text Box 106"/>
          <p:cNvSpPr txBox="1">
            <a:spLocks noChangeArrowheads="1"/>
          </p:cNvSpPr>
          <p:nvPr/>
        </p:nvSpPr>
        <p:spPr bwMode="auto">
          <a:xfrm>
            <a:off x="4951413" y="11255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11331" name="Text Box 107"/>
          <p:cNvSpPr txBox="1">
            <a:spLocks noChangeArrowheads="1"/>
          </p:cNvSpPr>
          <p:nvPr/>
        </p:nvSpPr>
        <p:spPr bwMode="auto">
          <a:xfrm>
            <a:off x="5305425" y="1125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- 3y</a:t>
            </a:r>
          </a:p>
        </p:txBody>
      </p:sp>
      <p:sp>
        <p:nvSpPr>
          <p:cNvPr id="11332" name="Text Box 108"/>
          <p:cNvSpPr txBox="1">
            <a:spLocks noChangeArrowheads="1"/>
          </p:cNvSpPr>
          <p:nvPr/>
        </p:nvSpPr>
        <p:spPr bwMode="auto">
          <a:xfrm>
            <a:off x="4375150" y="1593850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</a:t>
            </a:r>
          </a:p>
        </p:txBody>
      </p:sp>
      <p:sp>
        <p:nvSpPr>
          <p:cNvPr id="11333" name="Text Box 109"/>
          <p:cNvSpPr txBox="1">
            <a:spLocks noChangeArrowheads="1"/>
          </p:cNvSpPr>
          <p:nvPr/>
        </p:nvSpPr>
        <p:spPr bwMode="auto">
          <a:xfrm>
            <a:off x="4665663" y="15938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=</a:t>
            </a:r>
          </a:p>
        </p:txBody>
      </p:sp>
      <p:sp>
        <p:nvSpPr>
          <p:cNvPr id="11334" name="Text Box 110"/>
          <p:cNvSpPr txBox="1">
            <a:spLocks noChangeArrowheads="1"/>
          </p:cNvSpPr>
          <p:nvPr/>
        </p:nvSpPr>
        <p:spPr bwMode="auto">
          <a:xfrm>
            <a:off x="4951413" y="159385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11335" name="Text Box 111"/>
          <p:cNvSpPr txBox="1">
            <a:spLocks noChangeArrowheads="1"/>
          </p:cNvSpPr>
          <p:nvPr/>
        </p:nvSpPr>
        <p:spPr bwMode="auto">
          <a:xfrm>
            <a:off x="5311775" y="1593850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- 3</a:t>
            </a:r>
          </a:p>
        </p:txBody>
      </p:sp>
      <p:sp>
        <p:nvSpPr>
          <p:cNvPr id="11336" name="Text Box 112"/>
          <p:cNvSpPr txBox="1">
            <a:spLocks noChangeArrowheads="1"/>
          </p:cNvSpPr>
          <p:nvPr/>
        </p:nvSpPr>
        <p:spPr bwMode="auto">
          <a:xfrm>
            <a:off x="5743575" y="1590675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1337" name="Text Box 113"/>
          <p:cNvSpPr txBox="1">
            <a:spLocks noChangeArrowheads="1"/>
          </p:cNvSpPr>
          <p:nvPr/>
        </p:nvSpPr>
        <p:spPr bwMode="auto">
          <a:xfrm>
            <a:off x="5888038" y="15938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3</a:t>
            </a:r>
          </a:p>
        </p:txBody>
      </p:sp>
      <p:sp>
        <p:nvSpPr>
          <p:cNvPr id="11338" name="Line 114"/>
          <p:cNvSpPr>
            <a:spLocks noChangeShapeType="1"/>
          </p:cNvSpPr>
          <p:nvPr/>
        </p:nvSpPr>
        <p:spPr bwMode="auto">
          <a:xfrm>
            <a:off x="5364163" y="1990725"/>
            <a:ext cx="7921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339" name="Text Box 115"/>
          <p:cNvSpPr txBox="1">
            <a:spLocks noChangeArrowheads="1"/>
          </p:cNvSpPr>
          <p:nvPr/>
        </p:nvSpPr>
        <p:spPr bwMode="auto">
          <a:xfrm>
            <a:off x="4375150" y="20256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11340" name="Text Box 116"/>
          <p:cNvSpPr txBox="1">
            <a:spLocks noChangeArrowheads="1"/>
          </p:cNvSpPr>
          <p:nvPr/>
        </p:nvSpPr>
        <p:spPr bwMode="auto">
          <a:xfrm>
            <a:off x="4879975" y="202565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13</a:t>
            </a:r>
          </a:p>
        </p:txBody>
      </p:sp>
      <p:sp>
        <p:nvSpPr>
          <p:cNvPr id="11341" name="Text Box 117"/>
          <p:cNvSpPr txBox="1">
            <a:spLocks noChangeArrowheads="1"/>
          </p:cNvSpPr>
          <p:nvPr/>
        </p:nvSpPr>
        <p:spPr bwMode="auto">
          <a:xfrm>
            <a:off x="5240338" y="2025650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- 9</a:t>
            </a:r>
          </a:p>
        </p:txBody>
      </p:sp>
      <p:sp>
        <p:nvSpPr>
          <p:cNvPr id="11342" name="Text Box 118"/>
          <p:cNvSpPr txBox="1">
            <a:spLocks noChangeArrowheads="1"/>
          </p:cNvSpPr>
          <p:nvPr/>
        </p:nvSpPr>
        <p:spPr bwMode="auto">
          <a:xfrm>
            <a:off x="4375150" y="24574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x =</a:t>
            </a:r>
          </a:p>
        </p:txBody>
      </p:sp>
      <p:sp>
        <p:nvSpPr>
          <p:cNvPr id="11343" name="Text Box 119"/>
          <p:cNvSpPr txBox="1">
            <a:spLocks noChangeArrowheads="1"/>
          </p:cNvSpPr>
          <p:nvPr/>
        </p:nvSpPr>
        <p:spPr bwMode="auto">
          <a:xfrm>
            <a:off x="4879975" y="24574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4</a:t>
            </a:r>
          </a:p>
        </p:txBody>
      </p:sp>
      <p:sp>
        <p:nvSpPr>
          <p:cNvPr id="11344" name="Rectangle 120"/>
          <p:cNvSpPr>
            <a:spLocks noChangeArrowheads="1"/>
          </p:cNvSpPr>
          <p:nvPr/>
        </p:nvSpPr>
        <p:spPr bwMode="auto">
          <a:xfrm>
            <a:off x="4303713" y="2451100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charset="0"/>
            </a:endParaRPr>
          </a:p>
        </p:txBody>
      </p:sp>
      <p:grpSp>
        <p:nvGrpSpPr>
          <p:cNvPr id="11345" name="Group 121"/>
          <p:cNvGrpSpPr>
            <a:grpSpLocks/>
          </p:cNvGrpSpPr>
          <p:nvPr/>
        </p:nvGrpSpPr>
        <p:grpSpPr bwMode="auto">
          <a:xfrm>
            <a:off x="3322638" y="1268413"/>
            <a:ext cx="312737" cy="96837"/>
            <a:chOff x="1927" y="648"/>
            <a:chExt cx="242" cy="75"/>
          </a:xfrm>
        </p:grpSpPr>
        <p:sp>
          <p:nvSpPr>
            <p:cNvPr id="11347" name="Line 122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8" name="Line 123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9" name="Line 124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0" name="Line 125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346" name="Text Box 126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a)</a:t>
            </a:r>
          </a:p>
        </p:txBody>
      </p:sp>
      <p:sp>
        <p:nvSpPr>
          <p:cNvPr id="88" name="Text Box 67"/>
          <p:cNvSpPr txBox="1">
            <a:spLocks noChangeArrowheads="1"/>
          </p:cNvSpPr>
          <p:nvPr/>
        </p:nvSpPr>
        <p:spPr bwMode="auto">
          <a:xfrm>
            <a:off x="6614740" y="3357563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/>
              <a:t>( 4, 3 )</a:t>
            </a:r>
          </a:p>
        </p:txBody>
      </p:sp>
      <p:sp>
        <p:nvSpPr>
          <p:cNvPr id="89" name="Text Box 73"/>
          <p:cNvSpPr txBox="1">
            <a:spLocks noChangeArrowheads="1"/>
          </p:cNvSpPr>
          <p:nvPr/>
        </p:nvSpPr>
        <p:spPr bwMode="auto">
          <a:xfrm>
            <a:off x="5390852" y="3357563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000" dirty="0" smtClean="0"/>
              <a:t>Megoldás: </a:t>
            </a:r>
            <a:endParaRPr lang="hr-HR" altLang="sr-Latn-R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6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8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1000"/>
                                        <p:tgtEl>
                                          <p:spTgt spid="6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686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6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68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8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8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6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68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6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1000"/>
                                        <p:tgtEl>
                                          <p:spTgt spid="6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1000"/>
                                        <p:tgtEl>
                                          <p:spTgt spid="6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1000"/>
                                        <p:tgtEl>
                                          <p:spTgt spid="6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1000"/>
                                        <p:tgtEl>
                                          <p:spTgt spid="6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8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8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8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8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8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8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8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1000"/>
                                        <p:tgtEl>
                                          <p:spTgt spid="6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68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68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68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8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8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 tmFilter="0,0; .5, 1; 1, 1"/>
                                        <p:tgtEl>
                                          <p:spTgt spid="6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90" grpId="0" animBg="1"/>
      <p:bldP spid="68690" grpId="1" animBg="1"/>
      <p:bldP spid="68691" grpId="0" animBg="1"/>
      <p:bldP spid="68691" grpId="1" animBg="1"/>
      <p:bldP spid="68692" grpId="0"/>
      <p:bldP spid="68693" grpId="0" animBg="1"/>
      <p:bldP spid="68693" grpId="1" animBg="1"/>
      <p:bldP spid="68694" grpId="0"/>
      <p:bldP spid="68695" grpId="0" animBg="1"/>
      <p:bldP spid="68695" grpId="1" animBg="1"/>
      <p:bldP spid="68696" grpId="0"/>
      <p:bldP spid="68697" grpId="0" animBg="1"/>
      <p:bldP spid="68697" grpId="1" animBg="1"/>
      <p:bldP spid="68698" grpId="0" animBg="1"/>
      <p:bldP spid="68698" grpId="1" animBg="1"/>
      <p:bldP spid="68699" grpId="0"/>
      <p:bldP spid="68700" grpId="0" animBg="1"/>
      <p:bldP spid="68701" grpId="0"/>
      <p:bldP spid="68702" grpId="0"/>
      <p:bldP spid="68703" grpId="0"/>
      <p:bldP spid="68704" grpId="0"/>
      <p:bldP spid="68705" grpId="0" animBg="1"/>
      <p:bldP spid="68705" grpId="1" animBg="1"/>
      <p:bldP spid="68706" grpId="0" animBg="1"/>
      <p:bldP spid="68706" grpId="1" animBg="1"/>
    </p:bldLst>
  </p:timing>
</p:sld>
</file>

<file path=ppt/theme/theme1.xml><?xml version="1.0" encoding="utf-8"?>
<a:theme xmlns:a="http://schemas.openxmlformats.org/drawingml/2006/main" name="Orbit">
  <a:themeElements>
    <a:clrScheme name="Orbit 3">
      <a:dk1>
        <a:srgbClr val="000066"/>
      </a:dk1>
      <a:lt1>
        <a:srgbClr val="FFFFFF"/>
      </a:lt1>
      <a:dk2>
        <a:srgbClr val="000099"/>
      </a:dk2>
      <a:lt2>
        <a:srgbClr val="9FBFFF"/>
      </a:lt2>
      <a:accent1>
        <a:srgbClr val="0099CC"/>
      </a:accent1>
      <a:accent2>
        <a:srgbClr val="00CC66"/>
      </a:accent2>
      <a:accent3>
        <a:srgbClr val="AAAACA"/>
      </a:accent3>
      <a:accent4>
        <a:srgbClr val="DADADA"/>
      </a:accent4>
      <a:accent5>
        <a:srgbClr val="AACAE2"/>
      </a:accent5>
      <a:accent6>
        <a:srgbClr val="00B95C"/>
      </a:accent6>
      <a:hlink>
        <a:srgbClr val="00FFFF"/>
      </a:hlink>
      <a:folHlink>
        <a:srgbClr val="CDE6FF"/>
      </a:folHlink>
    </a:clrScheme>
    <a:fontScheme name="Orbi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0">
        <a:dk1>
          <a:srgbClr val="000066"/>
        </a:dk1>
        <a:lt1>
          <a:srgbClr val="FFFFFF"/>
        </a:lt1>
        <a:dk2>
          <a:srgbClr val="0033CC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DE2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738</TotalTime>
  <Words>925</Words>
  <Application>Microsoft Office PowerPoint</Application>
  <PresentationFormat>Prikaz na zaslonu (4:3)</PresentationFormat>
  <Paragraphs>408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17" baseType="lpstr">
      <vt:lpstr>Orbit</vt:lpstr>
      <vt:lpstr>Egyenletrendszer megoldása helyettesítési módszerrel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supstitucije</dc:title>
  <dc:creator>Antonija</dc:creator>
  <cp:lastModifiedBy>Antonija Horvatek</cp:lastModifiedBy>
  <cp:revision>71</cp:revision>
  <dcterms:created xsi:type="dcterms:W3CDTF">2011-05-05T13:04:38Z</dcterms:created>
  <dcterms:modified xsi:type="dcterms:W3CDTF">2020-03-19T20:44:11Z</dcterms:modified>
</cp:coreProperties>
</file>