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304" r:id="rId3"/>
    <p:sldId id="284" r:id="rId4"/>
    <p:sldId id="286" r:id="rId5"/>
    <p:sldId id="287" r:id="rId6"/>
    <p:sldId id="290" r:id="rId7"/>
    <p:sldId id="291" r:id="rId8"/>
    <p:sldId id="292" r:id="rId9"/>
    <p:sldId id="293" r:id="rId10"/>
    <p:sldId id="294" r:id="rId11"/>
    <p:sldId id="295" r:id="rId12"/>
    <p:sldId id="297" r:id="rId13"/>
    <p:sldId id="298" r:id="rId14"/>
    <p:sldId id="299" r:id="rId15"/>
    <p:sldId id="300" r:id="rId16"/>
    <p:sldId id="301" r:id="rId17"/>
    <p:sldId id="302" r:id="rId18"/>
    <p:sldId id="305" r:id="rId19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853" y="-3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561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hr-HR" altLang="sr-Latn-RS" noProof="0" smtClean="0"/>
              <a:t>Click to edit Master title style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1696FB-6CAA-4FF7-8CA4-2BFB61C65DD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5301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B055C-249D-4E80-B29E-E4739451B3D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4609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DF3F5-1917-4988-AAF3-33BC079E3B3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823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1CFB5-21D3-40B7-82B2-6428E2D2629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794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B1820-8D00-4359-A44A-0A8B5F724D6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4286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1EE54-DB67-4CD9-8D15-FBA63959158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6987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53644-6990-4EFF-B0BC-D90EB95F0A7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054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516C1-7E6A-4F07-873C-8779FF8F517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978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9D931-A2DB-453E-ABCF-ADCFB1D6063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7097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78158-2310-4D5B-8DE9-A7BF106E788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8056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069DF-4679-4D57-AF8A-CDD1D854357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3178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6D731A0-8E36-482A-A97E-FFF2CDD000B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1555750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>
                <a:solidFill>
                  <a:srgbClr val="FFFF00"/>
                </a:solidFill>
              </a:rPr>
              <a:t>Egyenletrendszer megold</a:t>
            </a:r>
            <a:r>
              <a:rPr lang="hu-HU" altLang="sr-Latn-RS" dirty="0">
                <a:solidFill>
                  <a:srgbClr val="FFFF00"/>
                </a:solidFill>
              </a:rPr>
              <a:t>ása helyettesítési módszerrel</a:t>
            </a:r>
            <a:endParaRPr lang="hr-HR" altLang="sr-Latn-RS" dirty="0" smtClean="0">
              <a:solidFill>
                <a:srgbClr val="FFFF00"/>
              </a:solidFill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2302197"/>
            <a:ext cx="9144000" cy="76676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 smtClean="0">
                <a:solidFill>
                  <a:srgbClr val="FFFF00"/>
                </a:solidFill>
              </a:rPr>
              <a:t>3. rész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2899693"/>
            <a:ext cx="9143999" cy="1105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hr-HR" altLang="sr-Latn-RS" sz="2800" dirty="0" smtClean="0"/>
              <a:t>(az y-t fejezzük ki abból az egyenletből;</a:t>
            </a:r>
          </a:p>
          <a:p>
            <a:pPr>
              <a:defRPr/>
            </a:pPr>
            <a:r>
              <a:rPr lang="hr-HR" altLang="sr-Latn-RS" sz="2800" dirty="0"/>
              <a:t>m</a:t>
            </a:r>
            <a:r>
              <a:rPr lang="hr-HR" altLang="sr-Latn-RS" sz="2800" smtClean="0"/>
              <a:t>elyben </a:t>
            </a:r>
            <a:r>
              <a:rPr lang="hr-HR" altLang="sr-Latn-RS" sz="2800" dirty="0" smtClean="0"/>
              <a:t>az y együtthatója 1)</a:t>
            </a:r>
          </a:p>
        </p:txBody>
      </p:sp>
      <p:cxnSp>
        <p:nvCxnSpPr>
          <p:cNvPr id="5" name="Ravni poveznik 2"/>
          <p:cNvCxnSpPr/>
          <p:nvPr/>
        </p:nvCxnSpPr>
        <p:spPr>
          <a:xfrm>
            <a:off x="611560" y="4077072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3816994"/>
            <a:ext cx="7772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48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Metoda supstitucije</a:t>
            </a:r>
            <a:endParaRPr kumimoji="0" lang="hr-HR" altLang="sr-Latn-RS" sz="4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371600" y="5110509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r-HR" altLang="sr-Latn-R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3. dio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31913" y="5733256"/>
            <a:ext cx="6624637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hr-HR" altLang="sr-Latn-RS" sz="2800" dirty="0" smtClean="0"/>
              <a:t>(izražavamo y iz bilo koje jednadžbe;</a:t>
            </a:r>
          </a:p>
          <a:p>
            <a:pPr>
              <a:defRPr/>
            </a:pPr>
            <a:r>
              <a:rPr lang="hr-HR" altLang="sr-Latn-RS" sz="2800" dirty="0" smtClean="0"/>
              <a:t>barem jedan koeficijent jednak 1)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build="p"/>
      <p:bldP spid="2053" grpId="0"/>
      <p:bldP spid="6" grpId="0"/>
      <p:bldP spid="7" grpId="0" build="p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2.példa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874838" y="260350"/>
            <a:ext cx="62921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Önállóan oldd meg a feladatot, utána megnézheted </a:t>
            </a:r>
            <a:br>
              <a:rPr lang="hr-HR" altLang="sr-Latn-RS" sz="2000" dirty="0" smtClean="0">
                <a:latin typeface="Comic Sans MS" pitchFamily="66" charset="0"/>
              </a:rPr>
            </a:br>
            <a:r>
              <a:rPr lang="hr-HR" altLang="sr-Latn-RS" sz="2000" dirty="0" smtClean="0">
                <a:latin typeface="Comic Sans MS" pitchFamily="66" charset="0"/>
              </a:rPr>
              <a:t>a megoldás menetét.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9750" y="1095375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1139825" y="1114425"/>
            <a:ext cx="1958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349375" algn="l"/>
                <a:tab pos="16986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49375" algn="l"/>
                <a:tab pos="16986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49375" algn="l"/>
                <a:tab pos="16986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49375" algn="l"/>
                <a:tab pos="16986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49375" algn="l"/>
                <a:tab pos="16986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986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986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986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16986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- 2y = -13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3x + y = 2		 </a:t>
            </a:r>
          </a:p>
        </p:txBody>
      </p:sp>
      <p:grpSp>
        <p:nvGrpSpPr>
          <p:cNvPr id="75782" name="Group 6"/>
          <p:cNvGrpSpPr>
            <a:grpSpLocks/>
          </p:cNvGrpSpPr>
          <p:nvPr/>
        </p:nvGrpSpPr>
        <p:grpSpPr bwMode="auto">
          <a:xfrm>
            <a:off x="3624263" y="1412875"/>
            <a:ext cx="2532062" cy="396875"/>
            <a:chOff x="2093" y="709"/>
            <a:chExt cx="1595" cy="250"/>
          </a:xfrm>
        </p:grpSpPr>
        <p:grpSp>
          <p:nvGrpSpPr>
            <p:cNvPr id="13338" name="Group 7"/>
            <p:cNvGrpSpPr>
              <a:grpSpLocks/>
            </p:cNvGrpSpPr>
            <p:nvPr/>
          </p:nvGrpSpPr>
          <p:grpSpPr bwMode="auto">
            <a:xfrm>
              <a:off x="2093" y="799"/>
              <a:ext cx="197" cy="61"/>
              <a:chOff x="1927" y="648"/>
              <a:chExt cx="242" cy="75"/>
            </a:xfrm>
          </p:grpSpPr>
          <p:sp>
            <p:nvSpPr>
              <p:cNvPr id="13343" name="Line 8"/>
              <p:cNvSpPr>
                <a:spLocks noChangeShapeType="1"/>
              </p:cNvSpPr>
              <p:nvPr/>
            </p:nvSpPr>
            <p:spPr bwMode="auto">
              <a:xfrm>
                <a:off x="1927" y="663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" name="Line 9"/>
              <p:cNvSpPr>
                <a:spLocks noChangeShapeType="1"/>
              </p:cNvSpPr>
              <p:nvPr/>
            </p:nvSpPr>
            <p:spPr bwMode="auto">
              <a:xfrm>
                <a:off x="1927" y="709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" name="Line 10"/>
              <p:cNvSpPr>
                <a:spLocks noChangeShapeType="1"/>
              </p:cNvSpPr>
              <p:nvPr/>
            </p:nvSpPr>
            <p:spPr bwMode="auto">
              <a:xfrm rot="2340000">
                <a:off x="2043" y="648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" name="Line 11"/>
              <p:cNvSpPr>
                <a:spLocks noChangeShapeType="1"/>
              </p:cNvSpPr>
              <p:nvPr/>
            </p:nvSpPr>
            <p:spPr bwMode="auto">
              <a:xfrm rot="19200000" flipV="1">
                <a:off x="2044" y="723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339" name="Text Box 12"/>
            <p:cNvSpPr txBox="1">
              <a:spLocks noChangeArrowheads="1"/>
            </p:cNvSpPr>
            <p:nvPr/>
          </p:nvSpPr>
          <p:spPr bwMode="auto">
            <a:xfrm>
              <a:off x="2771" y="709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13340" name="Text Box 13"/>
            <p:cNvSpPr txBox="1">
              <a:spLocks noChangeArrowheads="1"/>
            </p:cNvSpPr>
            <p:nvPr/>
          </p:nvSpPr>
          <p:spPr bwMode="auto">
            <a:xfrm>
              <a:off x="2954" y="709"/>
              <a:ext cx="1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3341" name="Text Box 14"/>
            <p:cNvSpPr txBox="1">
              <a:spLocks noChangeArrowheads="1"/>
            </p:cNvSpPr>
            <p:nvPr/>
          </p:nvSpPr>
          <p:spPr bwMode="auto">
            <a:xfrm>
              <a:off x="3119" y="709"/>
              <a:ext cx="5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2 - 3x</a:t>
              </a:r>
            </a:p>
          </p:txBody>
        </p:sp>
        <p:sp>
          <p:nvSpPr>
            <p:cNvPr id="13342" name="Text Box 15"/>
            <p:cNvSpPr txBox="1">
              <a:spLocks noChangeArrowheads="1"/>
            </p:cNvSpPr>
            <p:nvPr/>
          </p:nvSpPr>
          <p:spPr bwMode="auto">
            <a:xfrm>
              <a:off x="3342" y="709"/>
              <a:ext cx="1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r-Latn-RS" altLang="sr-Latn-RS" sz="2000">
                <a:latin typeface="Comic Sans MS" pitchFamily="66" charset="0"/>
              </a:endParaRPr>
            </a:p>
          </p:txBody>
        </p:sp>
      </p:grp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1187450" y="1887538"/>
            <a:ext cx="2790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- 2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</a:rPr>
              <a:t> (2 - 3x) = -13</a:t>
            </a:r>
          </a:p>
        </p:txBody>
      </p:sp>
      <p:grpSp>
        <p:nvGrpSpPr>
          <p:cNvPr id="75812" name="Group 36"/>
          <p:cNvGrpSpPr>
            <a:grpSpLocks/>
          </p:cNvGrpSpPr>
          <p:nvPr/>
        </p:nvGrpSpPr>
        <p:grpSpPr bwMode="auto">
          <a:xfrm>
            <a:off x="1258888" y="2319338"/>
            <a:ext cx="3097212" cy="1901825"/>
            <a:chOff x="793" y="1461"/>
            <a:chExt cx="1951" cy="1198"/>
          </a:xfrm>
        </p:grpSpPr>
        <p:sp>
          <p:nvSpPr>
            <p:cNvPr id="13329" name="Text Box 18"/>
            <p:cNvSpPr txBox="1">
              <a:spLocks noChangeArrowheads="1"/>
            </p:cNvSpPr>
            <p:nvPr/>
          </p:nvSpPr>
          <p:spPr bwMode="auto">
            <a:xfrm>
              <a:off x="793" y="1461"/>
              <a:ext cx="14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-3x - 4 + 6x = -13</a:t>
              </a:r>
            </a:p>
          </p:txBody>
        </p:sp>
        <p:sp>
          <p:nvSpPr>
            <p:cNvPr id="13330" name="Text Box 19"/>
            <p:cNvSpPr txBox="1">
              <a:spLocks noChangeArrowheads="1"/>
            </p:cNvSpPr>
            <p:nvPr/>
          </p:nvSpPr>
          <p:spPr bwMode="auto">
            <a:xfrm>
              <a:off x="1066" y="1755"/>
              <a:ext cx="14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  <a:cs typeface="Times New Roman" pitchFamily="18" charset="0"/>
                </a:rPr>
                <a:t>-3x + 6x = -13 + 4</a:t>
              </a:r>
              <a:endParaRPr lang="en-US" altLang="sr-Latn-RS" sz="2000"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3331" name="Text Box 20"/>
            <p:cNvSpPr txBox="1">
              <a:spLocks noChangeArrowheads="1"/>
            </p:cNvSpPr>
            <p:nvPr/>
          </p:nvSpPr>
          <p:spPr bwMode="auto">
            <a:xfrm>
              <a:off x="1515" y="2051"/>
              <a:ext cx="6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  <a:cs typeface="Times New Roman" pitchFamily="18" charset="0"/>
                </a:rPr>
                <a:t>3x = -9 </a:t>
              </a:r>
              <a:endParaRPr lang="en-US" altLang="sr-Latn-RS" sz="2000"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3332" name="Text Box 21"/>
            <p:cNvSpPr txBox="1">
              <a:spLocks noChangeArrowheads="1"/>
            </p:cNvSpPr>
            <p:nvPr/>
          </p:nvSpPr>
          <p:spPr bwMode="auto">
            <a:xfrm>
              <a:off x="2434" y="2051"/>
              <a:ext cx="3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  <a:cs typeface="Times New Roman" pitchFamily="18" charset="0"/>
                </a:rPr>
                <a:t>: 3</a:t>
              </a:r>
              <a:endParaRPr lang="en-US" altLang="sr-Latn-RS" sz="2000">
                <a:latin typeface="Comic Sans MS" pitchFamily="66" charset="0"/>
                <a:cs typeface="Times New Roman" pitchFamily="18" charset="0"/>
              </a:endParaRPr>
            </a:p>
          </p:txBody>
        </p:sp>
        <p:grpSp>
          <p:nvGrpSpPr>
            <p:cNvPr id="13333" name="Group 22"/>
            <p:cNvGrpSpPr>
              <a:grpSpLocks/>
            </p:cNvGrpSpPr>
            <p:nvPr/>
          </p:nvGrpSpPr>
          <p:grpSpPr bwMode="auto">
            <a:xfrm>
              <a:off x="1582" y="2391"/>
              <a:ext cx="647" cy="250"/>
              <a:chOff x="1550" y="2228"/>
              <a:chExt cx="647" cy="250"/>
            </a:xfrm>
          </p:grpSpPr>
          <p:sp>
            <p:nvSpPr>
              <p:cNvPr id="13336" name="Text Box 23"/>
              <p:cNvSpPr txBox="1">
                <a:spLocks noChangeArrowheads="1"/>
              </p:cNvSpPr>
              <p:nvPr/>
            </p:nvSpPr>
            <p:spPr bwMode="auto">
              <a:xfrm>
                <a:off x="1550" y="2228"/>
                <a:ext cx="3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hr-HR" altLang="sr-Latn-RS" sz="2000">
                    <a:latin typeface="Comic Sans MS" pitchFamily="66" charset="0"/>
                    <a:cs typeface="Times New Roman" pitchFamily="18" charset="0"/>
                  </a:rPr>
                  <a:t>x  =</a:t>
                </a:r>
                <a:endParaRPr lang="en-US" altLang="sr-Latn-RS" sz="2000"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3337" name="Text Box 24"/>
              <p:cNvSpPr txBox="1">
                <a:spLocks noChangeArrowheads="1"/>
              </p:cNvSpPr>
              <p:nvPr/>
            </p:nvSpPr>
            <p:spPr bwMode="auto">
              <a:xfrm>
                <a:off x="1916" y="2228"/>
                <a:ext cx="28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hr-HR" altLang="sr-Latn-RS" sz="2000">
                    <a:latin typeface="Comic Sans MS" pitchFamily="66" charset="0"/>
                    <a:cs typeface="Times New Roman" pitchFamily="18" charset="0"/>
                  </a:rPr>
                  <a:t>-3</a:t>
                </a:r>
                <a:endParaRPr lang="en-US" altLang="sr-Latn-RS" sz="2000">
                  <a:latin typeface="Comic Sans MS" pitchFamily="66" charset="0"/>
                  <a:cs typeface="Times New Roman" pitchFamily="18" charset="0"/>
                </a:endParaRPr>
              </a:p>
            </p:txBody>
          </p:sp>
        </p:grpSp>
        <p:sp>
          <p:nvSpPr>
            <p:cNvPr id="13334" name="Rectangle 25"/>
            <p:cNvSpPr>
              <a:spLocks noChangeArrowheads="1"/>
            </p:cNvSpPr>
            <p:nvPr/>
          </p:nvSpPr>
          <p:spPr bwMode="auto">
            <a:xfrm>
              <a:off x="1569" y="2387"/>
              <a:ext cx="680" cy="2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5" name="Line 26"/>
            <p:cNvSpPr>
              <a:spLocks noChangeShapeType="1"/>
            </p:cNvSpPr>
            <p:nvPr/>
          </p:nvSpPr>
          <p:spPr bwMode="auto">
            <a:xfrm flipH="1">
              <a:off x="2385" y="2005"/>
              <a:ext cx="91" cy="3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803" name="Group 27"/>
          <p:cNvGrpSpPr>
            <a:grpSpLocks/>
          </p:cNvGrpSpPr>
          <p:nvPr/>
        </p:nvGrpSpPr>
        <p:grpSpPr bwMode="auto">
          <a:xfrm>
            <a:off x="4643438" y="1881188"/>
            <a:ext cx="1905000" cy="1289050"/>
            <a:chOff x="2711" y="1004"/>
            <a:chExt cx="1200" cy="812"/>
          </a:xfrm>
        </p:grpSpPr>
        <p:sp>
          <p:nvSpPr>
            <p:cNvPr id="13325" name="Text Box 28"/>
            <p:cNvSpPr txBox="1">
              <a:spLocks noChangeArrowheads="1"/>
            </p:cNvSpPr>
            <p:nvPr/>
          </p:nvSpPr>
          <p:spPr bwMode="auto">
            <a:xfrm>
              <a:off x="2756" y="1004"/>
              <a:ext cx="115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y = 2 - 3 </a:t>
              </a:r>
              <a:r>
                <a:rPr lang="en-US" altLang="sr-Latn-RS" sz="2000">
                  <a:latin typeface="Times New Roman" pitchFamily="18" charset="0"/>
                  <a:cs typeface="Times New Roman" pitchFamily="18" charset="0"/>
                </a:rPr>
                <a:t>·</a:t>
              </a:r>
              <a:r>
                <a:rPr lang="hr-HR" altLang="sr-Latn-RS" sz="2000">
                  <a:latin typeface="Comic Sans MS" pitchFamily="66" charset="0"/>
                </a:rPr>
                <a:t> (-3)</a:t>
              </a:r>
            </a:p>
          </p:txBody>
        </p:sp>
        <p:sp>
          <p:nvSpPr>
            <p:cNvPr id="13326" name="Text Box 29"/>
            <p:cNvSpPr txBox="1">
              <a:spLocks noChangeArrowheads="1"/>
            </p:cNvSpPr>
            <p:nvPr/>
          </p:nvSpPr>
          <p:spPr bwMode="auto">
            <a:xfrm>
              <a:off x="2756" y="1276"/>
              <a:ext cx="7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y = 2 + 9</a:t>
              </a:r>
            </a:p>
          </p:txBody>
        </p:sp>
        <p:sp>
          <p:nvSpPr>
            <p:cNvPr id="13327" name="Text Box 30"/>
            <p:cNvSpPr txBox="1">
              <a:spLocks noChangeArrowheads="1"/>
            </p:cNvSpPr>
            <p:nvPr/>
          </p:nvSpPr>
          <p:spPr bwMode="auto">
            <a:xfrm>
              <a:off x="2781" y="1548"/>
              <a:ext cx="52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y = 11</a:t>
              </a:r>
            </a:p>
          </p:txBody>
        </p:sp>
        <p:sp>
          <p:nvSpPr>
            <p:cNvPr id="13328" name="Rectangle 31"/>
            <p:cNvSpPr>
              <a:spLocks noChangeArrowheads="1"/>
            </p:cNvSpPr>
            <p:nvPr/>
          </p:nvSpPr>
          <p:spPr bwMode="auto">
            <a:xfrm>
              <a:off x="2711" y="1544"/>
              <a:ext cx="680" cy="2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5808" name="Group 32"/>
          <p:cNvGrpSpPr>
            <a:grpSpLocks/>
          </p:cNvGrpSpPr>
          <p:nvPr/>
        </p:nvGrpSpPr>
        <p:grpSpPr bwMode="auto">
          <a:xfrm>
            <a:off x="5321001" y="3821038"/>
            <a:ext cx="2419351" cy="400050"/>
            <a:chOff x="2949" y="2115"/>
            <a:chExt cx="1524" cy="252"/>
          </a:xfrm>
        </p:grpSpPr>
        <p:sp>
          <p:nvSpPr>
            <p:cNvPr id="13323" name="Text Box 33"/>
            <p:cNvSpPr txBox="1">
              <a:spLocks noChangeArrowheads="1"/>
            </p:cNvSpPr>
            <p:nvPr/>
          </p:nvSpPr>
          <p:spPr bwMode="auto">
            <a:xfrm>
              <a:off x="2949" y="2115"/>
              <a:ext cx="143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 dirty="0" smtClean="0">
                  <a:latin typeface="Comic Sans MS" pitchFamily="66" charset="0"/>
                </a:rPr>
                <a:t>Megoldás: </a:t>
              </a:r>
              <a:endParaRPr lang="hr-HR" altLang="sr-Latn-RS" sz="2000" dirty="0">
                <a:latin typeface="Comic Sans MS" pitchFamily="66" charset="0"/>
              </a:endParaRPr>
            </a:p>
          </p:txBody>
        </p:sp>
        <p:sp>
          <p:nvSpPr>
            <p:cNvPr id="13324" name="Text Box 34"/>
            <p:cNvSpPr txBox="1">
              <a:spLocks noChangeArrowheads="1"/>
            </p:cNvSpPr>
            <p:nvPr/>
          </p:nvSpPr>
          <p:spPr bwMode="auto">
            <a:xfrm>
              <a:off x="3742" y="2115"/>
              <a:ext cx="73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( -3, 11 )</a:t>
              </a:r>
            </a:p>
          </p:txBody>
        </p:sp>
      </p:grp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7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7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75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80" grpId="0"/>
      <p:bldP spid="75781" grpId="0"/>
      <p:bldP spid="757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2.példa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874838" y="260350"/>
            <a:ext cx="62921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Önállóan oldd meg a feladatot, utána megnézheted </a:t>
            </a:r>
            <a:br>
              <a:rPr lang="hr-HR" altLang="sr-Latn-RS" sz="2000" dirty="0" smtClean="0">
                <a:latin typeface="Comic Sans MS" pitchFamily="66" charset="0"/>
              </a:rPr>
            </a:br>
            <a:r>
              <a:rPr lang="hr-HR" altLang="sr-Latn-RS" sz="2000" dirty="0" smtClean="0">
                <a:latin typeface="Comic Sans MS" pitchFamily="66" charset="0"/>
              </a:rPr>
              <a:t>a megoldás menetét.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539750" y="1095375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grpSp>
        <p:nvGrpSpPr>
          <p:cNvPr id="76855" name="Group 55"/>
          <p:cNvGrpSpPr>
            <a:grpSpLocks/>
          </p:cNvGrpSpPr>
          <p:nvPr/>
        </p:nvGrpSpPr>
        <p:grpSpPr bwMode="auto">
          <a:xfrm>
            <a:off x="1139825" y="1030288"/>
            <a:ext cx="1489075" cy="908050"/>
            <a:chOff x="718" y="649"/>
            <a:chExt cx="938" cy="572"/>
          </a:xfrm>
        </p:grpSpPr>
        <p:sp>
          <p:nvSpPr>
            <p:cNvPr id="14413" name="Text Box 5"/>
            <p:cNvSpPr txBox="1">
              <a:spLocks noChangeArrowheads="1"/>
            </p:cNvSpPr>
            <p:nvPr/>
          </p:nvSpPr>
          <p:spPr bwMode="auto">
            <a:xfrm>
              <a:off x="718" y="702"/>
              <a:ext cx="93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   y = </a:t>
              </a:r>
            </a:p>
            <a:p>
              <a:pPr eaLnBrk="1" hangingPunct="1"/>
              <a:r>
                <a:rPr lang="hr-HR" altLang="sr-Latn-RS" sz="800">
                  <a:latin typeface="Comic Sans MS" pitchFamily="66" charset="0"/>
                </a:rPr>
                <a:t> </a:t>
              </a:r>
            </a:p>
            <a:p>
              <a:pPr eaLnBrk="1" hangingPunct="1"/>
              <a:r>
                <a:rPr lang="hr-HR" altLang="sr-Latn-RS" sz="2000" u="sng">
                  <a:latin typeface="Comic Sans MS" pitchFamily="66" charset="0"/>
                </a:rPr>
                <a:t>2x + 2y = 2</a:t>
              </a:r>
            </a:p>
          </p:txBody>
        </p:sp>
        <p:sp>
          <p:nvSpPr>
            <p:cNvPr id="14414" name="Line 52"/>
            <p:cNvSpPr>
              <a:spLocks noChangeShapeType="1"/>
            </p:cNvSpPr>
            <p:nvPr/>
          </p:nvSpPr>
          <p:spPr bwMode="auto">
            <a:xfrm>
              <a:off x="1174" y="840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15" name="Text Box 53"/>
            <p:cNvSpPr txBox="1">
              <a:spLocks noChangeArrowheads="1"/>
            </p:cNvSpPr>
            <p:nvPr/>
          </p:nvSpPr>
          <p:spPr bwMode="auto">
            <a:xfrm>
              <a:off x="1156" y="649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4416" name="Text Box 54"/>
            <p:cNvSpPr txBox="1">
              <a:spLocks noChangeArrowheads="1"/>
            </p:cNvSpPr>
            <p:nvPr/>
          </p:nvSpPr>
          <p:spPr bwMode="auto">
            <a:xfrm>
              <a:off x="1156" y="83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grpSp>
        <p:nvGrpSpPr>
          <p:cNvPr id="76859" name="Group 59"/>
          <p:cNvGrpSpPr>
            <a:grpSpLocks/>
          </p:cNvGrpSpPr>
          <p:nvPr/>
        </p:nvGrpSpPr>
        <p:grpSpPr bwMode="auto">
          <a:xfrm>
            <a:off x="3624263" y="1052513"/>
            <a:ext cx="2027237" cy="655637"/>
            <a:chOff x="2283" y="663"/>
            <a:chExt cx="1277" cy="413"/>
          </a:xfrm>
        </p:grpSpPr>
        <p:grpSp>
          <p:nvGrpSpPr>
            <p:cNvPr id="14403" name="Group 7"/>
            <p:cNvGrpSpPr>
              <a:grpSpLocks/>
            </p:cNvGrpSpPr>
            <p:nvPr/>
          </p:nvGrpSpPr>
          <p:grpSpPr bwMode="auto">
            <a:xfrm>
              <a:off x="2283" y="821"/>
              <a:ext cx="197" cy="61"/>
              <a:chOff x="1927" y="648"/>
              <a:chExt cx="242" cy="75"/>
            </a:xfrm>
          </p:grpSpPr>
          <p:sp>
            <p:nvSpPr>
              <p:cNvPr id="14409" name="Line 8"/>
              <p:cNvSpPr>
                <a:spLocks noChangeShapeType="1"/>
              </p:cNvSpPr>
              <p:nvPr/>
            </p:nvSpPr>
            <p:spPr bwMode="auto">
              <a:xfrm>
                <a:off x="1927" y="663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10" name="Line 9"/>
              <p:cNvSpPr>
                <a:spLocks noChangeShapeType="1"/>
              </p:cNvSpPr>
              <p:nvPr/>
            </p:nvSpPr>
            <p:spPr bwMode="auto">
              <a:xfrm>
                <a:off x="1927" y="709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11" name="Line 10"/>
              <p:cNvSpPr>
                <a:spLocks noChangeShapeType="1"/>
              </p:cNvSpPr>
              <p:nvPr/>
            </p:nvSpPr>
            <p:spPr bwMode="auto">
              <a:xfrm rot="2340000">
                <a:off x="2043" y="648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12" name="Line 11"/>
              <p:cNvSpPr>
                <a:spLocks noChangeShapeType="1"/>
              </p:cNvSpPr>
              <p:nvPr/>
            </p:nvSpPr>
            <p:spPr bwMode="auto">
              <a:xfrm rot="19200000" flipV="1">
                <a:off x="2044" y="723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404" name="Text Box 12"/>
            <p:cNvSpPr txBox="1">
              <a:spLocks noChangeArrowheads="1"/>
            </p:cNvSpPr>
            <p:nvPr/>
          </p:nvSpPr>
          <p:spPr bwMode="auto">
            <a:xfrm>
              <a:off x="2961" y="731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14405" name="Text Box 13"/>
            <p:cNvSpPr txBox="1">
              <a:spLocks noChangeArrowheads="1"/>
            </p:cNvSpPr>
            <p:nvPr/>
          </p:nvSpPr>
          <p:spPr bwMode="auto">
            <a:xfrm>
              <a:off x="3144" y="731"/>
              <a:ext cx="1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4406" name="Line 56"/>
            <p:cNvSpPr>
              <a:spLocks noChangeShapeType="1"/>
            </p:cNvSpPr>
            <p:nvPr/>
          </p:nvSpPr>
          <p:spPr bwMode="auto">
            <a:xfrm>
              <a:off x="3374" y="854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07" name="Text Box 57"/>
            <p:cNvSpPr txBox="1">
              <a:spLocks noChangeArrowheads="1"/>
            </p:cNvSpPr>
            <p:nvPr/>
          </p:nvSpPr>
          <p:spPr bwMode="auto">
            <a:xfrm>
              <a:off x="3356" y="66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4408" name="Text Box 58"/>
            <p:cNvSpPr txBox="1">
              <a:spLocks noChangeArrowheads="1"/>
            </p:cNvSpPr>
            <p:nvPr/>
          </p:nvSpPr>
          <p:spPr bwMode="auto">
            <a:xfrm>
              <a:off x="3356" y="84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76860" name="Rectangle 60"/>
          <p:cNvSpPr>
            <a:spLocks noChangeArrowheads="1"/>
          </p:cNvSpPr>
          <p:nvPr/>
        </p:nvSpPr>
        <p:spPr bwMode="auto">
          <a:xfrm>
            <a:off x="4586288" y="995363"/>
            <a:ext cx="1223962" cy="7921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6865" name="Group 65"/>
          <p:cNvGrpSpPr>
            <a:grpSpLocks/>
          </p:cNvGrpSpPr>
          <p:nvPr/>
        </p:nvGrpSpPr>
        <p:grpSpPr bwMode="auto">
          <a:xfrm>
            <a:off x="1187450" y="2009775"/>
            <a:ext cx="1954213" cy="655638"/>
            <a:chOff x="748" y="1266"/>
            <a:chExt cx="1231" cy="413"/>
          </a:xfrm>
        </p:grpSpPr>
        <p:sp>
          <p:nvSpPr>
            <p:cNvPr id="14399" name="Text Box 16"/>
            <p:cNvSpPr txBox="1">
              <a:spLocks noChangeArrowheads="1"/>
            </p:cNvSpPr>
            <p:nvPr/>
          </p:nvSpPr>
          <p:spPr bwMode="auto">
            <a:xfrm>
              <a:off x="748" y="1320"/>
              <a:ext cx="123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2x + 2 </a:t>
              </a:r>
              <a:r>
                <a:rPr lang="en-US" altLang="sr-Latn-RS" sz="2000">
                  <a:latin typeface="Times New Roman" pitchFamily="18" charset="0"/>
                  <a:cs typeface="Times New Roman" pitchFamily="18" charset="0"/>
                </a:rPr>
                <a:t>·</a:t>
              </a:r>
              <a:r>
                <a:rPr lang="hr-HR" altLang="sr-Latn-RS" sz="2000">
                  <a:latin typeface="Comic Sans MS" pitchFamily="66" charset="0"/>
                </a:rPr>
                <a:t>       = 2</a:t>
              </a:r>
            </a:p>
          </p:txBody>
        </p:sp>
        <p:sp>
          <p:nvSpPr>
            <p:cNvPr id="14400" name="Line 62"/>
            <p:cNvSpPr>
              <a:spLocks noChangeShapeType="1"/>
            </p:cNvSpPr>
            <p:nvPr/>
          </p:nvSpPr>
          <p:spPr bwMode="auto">
            <a:xfrm>
              <a:off x="1415" y="1457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01" name="Text Box 63"/>
            <p:cNvSpPr txBox="1">
              <a:spLocks noChangeArrowheads="1"/>
            </p:cNvSpPr>
            <p:nvPr/>
          </p:nvSpPr>
          <p:spPr bwMode="auto">
            <a:xfrm>
              <a:off x="1397" y="126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4402" name="Text Box 64"/>
            <p:cNvSpPr txBox="1">
              <a:spLocks noChangeArrowheads="1"/>
            </p:cNvSpPr>
            <p:nvPr/>
          </p:nvSpPr>
          <p:spPr bwMode="auto">
            <a:xfrm>
              <a:off x="1397" y="144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76866" name="Line 66"/>
          <p:cNvSpPr>
            <a:spLocks noChangeShapeType="1"/>
          </p:cNvSpPr>
          <p:nvPr/>
        </p:nvSpPr>
        <p:spPr bwMode="auto">
          <a:xfrm>
            <a:off x="1619250" y="2636838"/>
            <a:ext cx="9350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868" name="Text Box 68"/>
          <p:cNvSpPr txBox="1">
            <a:spLocks noChangeArrowheads="1"/>
          </p:cNvSpPr>
          <p:nvPr/>
        </p:nvSpPr>
        <p:spPr bwMode="auto">
          <a:xfrm>
            <a:off x="1187450" y="2930525"/>
            <a:ext cx="687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2x +</a:t>
            </a:r>
          </a:p>
        </p:txBody>
      </p:sp>
      <p:grpSp>
        <p:nvGrpSpPr>
          <p:cNvPr id="76918" name="Group 118"/>
          <p:cNvGrpSpPr>
            <a:grpSpLocks/>
          </p:cNvGrpSpPr>
          <p:nvPr/>
        </p:nvGrpSpPr>
        <p:grpSpPr bwMode="auto">
          <a:xfrm>
            <a:off x="1871663" y="2844800"/>
            <a:ext cx="323850" cy="655638"/>
            <a:chOff x="1179" y="1792"/>
            <a:chExt cx="204" cy="413"/>
          </a:xfrm>
        </p:grpSpPr>
        <p:sp>
          <p:nvSpPr>
            <p:cNvPr id="14396" name="Line 69"/>
            <p:cNvSpPr>
              <a:spLocks noChangeShapeType="1"/>
            </p:cNvSpPr>
            <p:nvPr/>
          </p:nvSpPr>
          <p:spPr bwMode="auto">
            <a:xfrm>
              <a:off x="1206" y="1983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7" name="Text Box 70"/>
            <p:cNvSpPr txBox="1">
              <a:spLocks noChangeArrowheads="1"/>
            </p:cNvSpPr>
            <p:nvPr/>
          </p:nvSpPr>
          <p:spPr bwMode="auto">
            <a:xfrm>
              <a:off x="1179" y="179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4398" name="Text Box 71"/>
            <p:cNvSpPr txBox="1">
              <a:spLocks noChangeArrowheads="1"/>
            </p:cNvSpPr>
            <p:nvPr/>
          </p:nvSpPr>
          <p:spPr bwMode="auto">
            <a:xfrm>
              <a:off x="1179" y="197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76874" name="Text Box 74"/>
          <p:cNvSpPr txBox="1">
            <a:spLocks noChangeArrowheads="1"/>
          </p:cNvSpPr>
          <p:nvPr/>
        </p:nvSpPr>
        <p:spPr bwMode="auto">
          <a:xfrm>
            <a:off x="3155950" y="29257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75" name="Line 75"/>
          <p:cNvSpPr>
            <a:spLocks noChangeShapeType="1"/>
          </p:cNvSpPr>
          <p:nvPr/>
        </p:nvSpPr>
        <p:spPr bwMode="auto">
          <a:xfrm flipH="1">
            <a:off x="3052763" y="28527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876" name="Text Box 76"/>
          <p:cNvSpPr txBox="1">
            <a:spLocks noChangeArrowheads="1"/>
          </p:cNvSpPr>
          <p:nvPr/>
        </p:nvSpPr>
        <p:spPr bwMode="auto">
          <a:xfrm>
            <a:off x="1233488" y="3536950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77" name="Text Box 77"/>
          <p:cNvSpPr txBox="1">
            <a:spLocks noChangeArrowheads="1"/>
          </p:cNvSpPr>
          <p:nvPr/>
        </p:nvSpPr>
        <p:spPr bwMode="auto">
          <a:xfrm>
            <a:off x="1681163" y="3536950"/>
            <a:ext cx="53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78" name="Text Box 78"/>
          <p:cNvSpPr txBox="1">
            <a:spLocks noChangeArrowheads="1"/>
          </p:cNvSpPr>
          <p:nvPr/>
        </p:nvSpPr>
        <p:spPr bwMode="auto">
          <a:xfrm>
            <a:off x="2143125" y="35369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79" name="Text Box 79"/>
          <p:cNvSpPr txBox="1">
            <a:spLocks noChangeArrowheads="1"/>
          </p:cNvSpPr>
          <p:nvPr/>
        </p:nvSpPr>
        <p:spPr bwMode="auto">
          <a:xfrm>
            <a:off x="2432050" y="35369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80" name="Line 80"/>
          <p:cNvSpPr>
            <a:spLocks noChangeShapeType="1"/>
          </p:cNvSpPr>
          <p:nvPr/>
        </p:nvSpPr>
        <p:spPr bwMode="auto">
          <a:xfrm>
            <a:off x="1258888" y="3933825"/>
            <a:ext cx="433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882" name="Text Box 82"/>
          <p:cNvSpPr txBox="1">
            <a:spLocks noChangeArrowheads="1"/>
          </p:cNvSpPr>
          <p:nvPr/>
        </p:nvSpPr>
        <p:spPr bwMode="auto">
          <a:xfrm>
            <a:off x="1449388" y="40401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83" name="Text Box 83"/>
          <p:cNvSpPr txBox="1">
            <a:spLocks noChangeArrowheads="1"/>
          </p:cNvSpPr>
          <p:nvPr/>
        </p:nvSpPr>
        <p:spPr bwMode="auto">
          <a:xfrm>
            <a:off x="1908175" y="40401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84" name="Text Box 84"/>
          <p:cNvSpPr txBox="1">
            <a:spLocks noChangeArrowheads="1"/>
          </p:cNvSpPr>
          <p:nvPr/>
        </p:nvSpPr>
        <p:spPr bwMode="auto">
          <a:xfrm>
            <a:off x="2216150" y="4040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85" name="Text Box 85"/>
          <p:cNvSpPr txBox="1">
            <a:spLocks noChangeArrowheads="1"/>
          </p:cNvSpPr>
          <p:nvPr/>
        </p:nvSpPr>
        <p:spPr bwMode="auto">
          <a:xfrm>
            <a:off x="2484438" y="4040188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86" name="Text Box 86"/>
          <p:cNvSpPr txBox="1">
            <a:spLocks noChangeArrowheads="1"/>
          </p:cNvSpPr>
          <p:nvPr/>
        </p:nvSpPr>
        <p:spPr bwMode="auto">
          <a:xfrm>
            <a:off x="1476375" y="4508500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87" name="Text Box 87"/>
          <p:cNvSpPr txBox="1">
            <a:spLocks noChangeArrowheads="1"/>
          </p:cNvSpPr>
          <p:nvPr/>
        </p:nvSpPr>
        <p:spPr bwMode="auto">
          <a:xfrm>
            <a:off x="1935163" y="45085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88" name="Text Box 88"/>
          <p:cNvSpPr txBox="1">
            <a:spLocks noChangeArrowheads="1"/>
          </p:cNvSpPr>
          <p:nvPr/>
        </p:nvSpPr>
        <p:spPr bwMode="auto">
          <a:xfrm>
            <a:off x="2243138" y="45085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89" name="Text Box 89"/>
          <p:cNvSpPr txBox="1">
            <a:spLocks noChangeArrowheads="1"/>
          </p:cNvSpPr>
          <p:nvPr/>
        </p:nvSpPr>
        <p:spPr bwMode="auto">
          <a:xfrm>
            <a:off x="2855913" y="4510088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90" name="Line 90"/>
          <p:cNvSpPr>
            <a:spLocks noChangeShapeType="1"/>
          </p:cNvSpPr>
          <p:nvPr/>
        </p:nvSpPr>
        <p:spPr bwMode="auto">
          <a:xfrm flipH="1">
            <a:off x="2752725" y="4437063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891" name="Text Box 91"/>
          <p:cNvSpPr txBox="1">
            <a:spLocks noChangeArrowheads="1"/>
          </p:cNvSpPr>
          <p:nvPr/>
        </p:nvSpPr>
        <p:spPr bwMode="auto">
          <a:xfrm>
            <a:off x="1646238" y="511968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92" name="Text Box 92"/>
          <p:cNvSpPr txBox="1">
            <a:spLocks noChangeArrowheads="1"/>
          </p:cNvSpPr>
          <p:nvPr/>
        </p:nvSpPr>
        <p:spPr bwMode="auto">
          <a:xfrm>
            <a:off x="1935163" y="51196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76896" name="Group 96"/>
          <p:cNvGrpSpPr>
            <a:grpSpLocks/>
          </p:cNvGrpSpPr>
          <p:nvPr/>
        </p:nvGrpSpPr>
        <p:grpSpPr bwMode="auto">
          <a:xfrm>
            <a:off x="2303463" y="5048250"/>
            <a:ext cx="323850" cy="655638"/>
            <a:chOff x="2290" y="3294"/>
            <a:chExt cx="204" cy="413"/>
          </a:xfrm>
        </p:grpSpPr>
        <p:sp>
          <p:nvSpPr>
            <p:cNvPr id="14393" name="Line 93"/>
            <p:cNvSpPr>
              <a:spLocks noChangeShapeType="1"/>
            </p:cNvSpPr>
            <p:nvPr/>
          </p:nvSpPr>
          <p:spPr bwMode="auto">
            <a:xfrm>
              <a:off x="2308" y="3485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4" name="Text Box 94"/>
            <p:cNvSpPr txBox="1">
              <a:spLocks noChangeArrowheads="1"/>
            </p:cNvSpPr>
            <p:nvPr/>
          </p:nvSpPr>
          <p:spPr bwMode="auto">
            <a:xfrm>
              <a:off x="2290" y="329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4395" name="Text Box 95"/>
            <p:cNvSpPr txBox="1">
              <a:spLocks noChangeArrowheads="1"/>
            </p:cNvSpPr>
            <p:nvPr/>
          </p:nvSpPr>
          <p:spPr bwMode="auto">
            <a:xfrm>
              <a:off x="2290" y="347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6</a:t>
              </a:r>
            </a:p>
          </p:txBody>
        </p:sp>
      </p:grpSp>
      <p:sp>
        <p:nvSpPr>
          <p:cNvPr id="76897" name="Text Box 97"/>
          <p:cNvSpPr txBox="1">
            <a:spLocks noChangeArrowheads="1"/>
          </p:cNvSpPr>
          <p:nvPr/>
        </p:nvSpPr>
        <p:spPr bwMode="auto">
          <a:xfrm>
            <a:off x="1730375" y="5948363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grpSp>
        <p:nvGrpSpPr>
          <p:cNvPr id="76906" name="Group 106"/>
          <p:cNvGrpSpPr>
            <a:grpSpLocks/>
          </p:cNvGrpSpPr>
          <p:nvPr/>
        </p:nvGrpSpPr>
        <p:grpSpPr bwMode="auto">
          <a:xfrm>
            <a:off x="2305050" y="5868988"/>
            <a:ext cx="323850" cy="655637"/>
            <a:chOff x="1452" y="3697"/>
            <a:chExt cx="204" cy="413"/>
          </a:xfrm>
        </p:grpSpPr>
        <p:sp>
          <p:nvSpPr>
            <p:cNvPr id="14390" name="Line 98"/>
            <p:cNvSpPr>
              <a:spLocks noChangeShapeType="1"/>
            </p:cNvSpPr>
            <p:nvPr/>
          </p:nvSpPr>
          <p:spPr bwMode="auto">
            <a:xfrm>
              <a:off x="1461" y="3888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1" name="Text Box 99"/>
            <p:cNvSpPr txBox="1">
              <a:spLocks noChangeArrowheads="1"/>
            </p:cNvSpPr>
            <p:nvPr/>
          </p:nvSpPr>
          <p:spPr bwMode="auto">
            <a:xfrm>
              <a:off x="1452" y="369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4392" name="Text Box 100"/>
            <p:cNvSpPr txBox="1">
              <a:spLocks noChangeArrowheads="1"/>
            </p:cNvSpPr>
            <p:nvPr/>
          </p:nvSpPr>
          <p:spPr bwMode="auto">
            <a:xfrm>
              <a:off x="1452" y="3879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76901" name="Line 101"/>
          <p:cNvSpPr>
            <a:spLocks noChangeShapeType="1"/>
          </p:cNvSpPr>
          <p:nvPr/>
        </p:nvSpPr>
        <p:spPr bwMode="auto">
          <a:xfrm flipV="1">
            <a:off x="2325688" y="5105400"/>
            <a:ext cx="287337" cy="16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902" name="Line 102"/>
          <p:cNvSpPr>
            <a:spLocks noChangeShapeType="1"/>
          </p:cNvSpPr>
          <p:nvPr/>
        </p:nvSpPr>
        <p:spPr bwMode="auto">
          <a:xfrm flipV="1">
            <a:off x="2325688" y="5408613"/>
            <a:ext cx="287337" cy="16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903" name="Text Box 103"/>
          <p:cNvSpPr txBox="1">
            <a:spLocks noChangeArrowheads="1"/>
          </p:cNvSpPr>
          <p:nvPr/>
        </p:nvSpPr>
        <p:spPr bwMode="auto">
          <a:xfrm>
            <a:off x="2568575" y="4954588"/>
            <a:ext cx="276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r-HR" altLang="sr-Latn-RS" sz="1600">
                <a:latin typeface="Comic Sans MS" pitchFamily="66" charset="0"/>
              </a:rPr>
              <a:t>1</a:t>
            </a:r>
          </a:p>
        </p:txBody>
      </p:sp>
      <p:sp>
        <p:nvSpPr>
          <p:cNvPr id="76904" name="Text Box 104"/>
          <p:cNvSpPr txBox="1">
            <a:spLocks noChangeArrowheads="1"/>
          </p:cNvSpPr>
          <p:nvPr/>
        </p:nvSpPr>
        <p:spPr bwMode="auto">
          <a:xfrm>
            <a:off x="2551113" y="5481638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r-HR" altLang="sr-Latn-RS" sz="1600">
                <a:latin typeface="Comic Sans MS" pitchFamily="66" charset="0"/>
              </a:rPr>
              <a:t>3</a:t>
            </a:r>
          </a:p>
        </p:txBody>
      </p:sp>
      <p:sp>
        <p:nvSpPr>
          <p:cNvPr id="76907" name="Rectangle 107"/>
          <p:cNvSpPr>
            <a:spLocks noChangeArrowheads="1"/>
          </p:cNvSpPr>
          <p:nvPr/>
        </p:nvSpPr>
        <p:spPr bwMode="auto">
          <a:xfrm>
            <a:off x="1692275" y="5834063"/>
            <a:ext cx="1008063" cy="6905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6908" name="Group 108"/>
          <p:cNvGrpSpPr>
            <a:grpSpLocks/>
          </p:cNvGrpSpPr>
          <p:nvPr/>
        </p:nvGrpSpPr>
        <p:grpSpPr bwMode="auto">
          <a:xfrm>
            <a:off x="4527898" y="2349500"/>
            <a:ext cx="2492374" cy="762000"/>
            <a:chOff x="3783" y="3385"/>
            <a:chExt cx="1570" cy="480"/>
          </a:xfrm>
        </p:grpSpPr>
        <p:sp>
          <p:nvSpPr>
            <p:cNvPr id="14381" name="Text Box 109"/>
            <p:cNvSpPr txBox="1">
              <a:spLocks noChangeArrowheads="1"/>
            </p:cNvSpPr>
            <p:nvPr/>
          </p:nvSpPr>
          <p:spPr bwMode="auto">
            <a:xfrm>
              <a:off x="4568" y="3385"/>
              <a:ext cx="785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sz="4400">
                  <a:latin typeface="Agency FB" pitchFamily="34" charset="0"/>
                </a:rPr>
                <a:t>(       )</a:t>
              </a:r>
              <a:endParaRPr lang="hr-HR" altLang="sr-Latn-RS"/>
            </a:p>
          </p:txBody>
        </p:sp>
        <p:sp>
          <p:nvSpPr>
            <p:cNvPr id="14382" name="Line 110"/>
            <p:cNvSpPr>
              <a:spLocks noChangeShapeType="1"/>
            </p:cNvSpPr>
            <p:nvPr/>
          </p:nvSpPr>
          <p:spPr bwMode="auto">
            <a:xfrm>
              <a:off x="4740" y="3621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83" name="Text Box 111"/>
            <p:cNvSpPr txBox="1">
              <a:spLocks noChangeArrowheads="1"/>
            </p:cNvSpPr>
            <p:nvPr/>
          </p:nvSpPr>
          <p:spPr bwMode="auto">
            <a:xfrm>
              <a:off x="4734" y="343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4384" name="Text Box 112"/>
            <p:cNvSpPr txBox="1">
              <a:spLocks noChangeArrowheads="1"/>
            </p:cNvSpPr>
            <p:nvPr/>
          </p:nvSpPr>
          <p:spPr bwMode="auto">
            <a:xfrm>
              <a:off x="4722" y="361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4385" name="Line 113"/>
            <p:cNvSpPr>
              <a:spLocks noChangeShapeType="1"/>
            </p:cNvSpPr>
            <p:nvPr/>
          </p:nvSpPr>
          <p:spPr bwMode="auto">
            <a:xfrm>
              <a:off x="5035" y="3621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86" name="Text Box 114"/>
            <p:cNvSpPr txBox="1">
              <a:spLocks noChangeArrowheads="1"/>
            </p:cNvSpPr>
            <p:nvPr/>
          </p:nvSpPr>
          <p:spPr bwMode="auto">
            <a:xfrm>
              <a:off x="5017" y="343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4387" name="Text Box 115"/>
            <p:cNvSpPr txBox="1">
              <a:spLocks noChangeArrowheads="1"/>
            </p:cNvSpPr>
            <p:nvPr/>
          </p:nvSpPr>
          <p:spPr bwMode="auto">
            <a:xfrm>
              <a:off x="5017" y="361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4388" name="Text Box 116"/>
            <p:cNvSpPr txBox="1">
              <a:spLocks noChangeArrowheads="1"/>
            </p:cNvSpPr>
            <p:nvPr/>
          </p:nvSpPr>
          <p:spPr bwMode="auto">
            <a:xfrm>
              <a:off x="3783" y="3521"/>
              <a:ext cx="141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 dirty="0" smtClean="0">
                  <a:latin typeface="Comic Sans MS" pitchFamily="66" charset="0"/>
                </a:rPr>
                <a:t>Megoldás: </a:t>
              </a:r>
              <a:endParaRPr lang="hr-HR" altLang="sr-Latn-RS" sz="2000" dirty="0">
                <a:latin typeface="Comic Sans MS" pitchFamily="66" charset="0"/>
              </a:endParaRPr>
            </a:p>
          </p:txBody>
        </p:sp>
        <p:sp>
          <p:nvSpPr>
            <p:cNvPr id="14389" name="Text Box 117"/>
            <p:cNvSpPr txBox="1">
              <a:spLocks noChangeArrowheads="1"/>
            </p:cNvSpPr>
            <p:nvPr/>
          </p:nvSpPr>
          <p:spPr bwMode="auto">
            <a:xfrm>
              <a:off x="4858" y="3450"/>
              <a:ext cx="1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Times New Roman" pitchFamily="18" charset="0"/>
                </a:rPr>
                <a:t>,</a:t>
              </a:r>
            </a:p>
          </p:txBody>
        </p:sp>
      </p:grpSp>
      <p:sp>
        <p:nvSpPr>
          <p:cNvPr id="76919" name="Text Box 119"/>
          <p:cNvSpPr txBox="1">
            <a:spLocks noChangeArrowheads="1"/>
          </p:cNvSpPr>
          <p:nvPr/>
        </p:nvSpPr>
        <p:spPr bwMode="auto">
          <a:xfrm>
            <a:off x="2197100" y="2924175"/>
            <a:ext cx="546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 2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7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7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7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7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7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7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7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7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7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7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7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7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7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7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7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7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7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1000"/>
                                        <p:tgtEl>
                                          <p:spTgt spid="7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1000"/>
                                        <p:tgtEl>
                                          <p:spTgt spid="7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1000"/>
                                        <p:tgtEl>
                                          <p:spTgt spid="7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1000"/>
                                        <p:tgtEl>
                                          <p:spTgt spid="7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1000"/>
                                        <p:tgtEl>
                                          <p:spTgt spid="7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1000"/>
                                        <p:tgtEl>
                                          <p:spTgt spid="7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1000"/>
                                        <p:tgtEl>
                                          <p:spTgt spid="7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1000"/>
                                        <p:tgtEl>
                                          <p:spTgt spid="7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7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000"/>
                                        <p:tgtEl>
                                          <p:spTgt spid="7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6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6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6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6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1000"/>
                                        <p:tgtEl>
                                          <p:spTgt spid="7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1000"/>
                                        <p:tgtEl>
                                          <p:spTgt spid="76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7" dur="1000"/>
                                        <p:tgtEl>
                                          <p:spTgt spid="7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1000"/>
                                        <p:tgtEl>
                                          <p:spTgt spid="7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/>
      <p:bldP spid="76860" grpId="0" animBg="1"/>
      <p:bldP spid="76866" grpId="0" animBg="1"/>
      <p:bldP spid="76868" grpId="0"/>
      <p:bldP spid="76874" grpId="0"/>
      <p:bldP spid="76875" grpId="0" animBg="1"/>
      <p:bldP spid="76876" grpId="0"/>
      <p:bldP spid="76877" grpId="0"/>
      <p:bldP spid="76878" grpId="0"/>
      <p:bldP spid="76879" grpId="0"/>
      <p:bldP spid="76880" grpId="0" animBg="1"/>
      <p:bldP spid="76882" grpId="0"/>
      <p:bldP spid="76883" grpId="0"/>
      <p:bldP spid="76884" grpId="0"/>
      <p:bldP spid="76885" grpId="0"/>
      <p:bldP spid="76886" grpId="0"/>
      <p:bldP spid="76887" grpId="0"/>
      <p:bldP spid="76888" grpId="0"/>
      <p:bldP spid="76889" grpId="0"/>
      <p:bldP spid="76890" grpId="0" animBg="1"/>
      <p:bldP spid="76891" grpId="0"/>
      <p:bldP spid="76892" grpId="0"/>
      <p:bldP spid="76897" grpId="0"/>
      <p:bldP spid="76901" grpId="0" animBg="1"/>
      <p:bldP spid="76902" grpId="0" animBg="1"/>
      <p:bldP spid="76903" grpId="0"/>
      <p:bldP spid="76904" grpId="0"/>
      <p:bldP spid="76907" grpId="0" animBg="1"/>
      <p:bldP spid="769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2.példa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874838" y="260350"/>
            <a:ext cx="62921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Önállóan oldd meg a feladatot, utána megnézheted </a:t>
            </a:r>
            <a:br>
              <a:rPr lang="hr-HR" altLang="sr-Latn-RS" sz="2000" dirty="0" smtClean="0">
                <a:latin typeface="Comic Sans MS" pitchFamily="66" charset="0"/>
              </a:rPr>
            </a:br>
            <a:r>
              <a:rPr lang="hr-HR" altLang="sr-Latn-RS" sz="2000" dirty="0" smtClean="0">
                <a:latin typeface="Comic Sans MS" pitchFamily="66" charset="0"/>
              </a:rPr>
              <a:t>a megoldás menetét.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9750" y="1095375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1139825" y="1030288"/>
            <a:ext cx="1489075" cy="908050"/>
            <a:chOff x="718" y="649"/>
            <a:chExt cx="938" cy="572"/>
          </a:xfrm>
        </p:grpSpPr>
        <p:sp>
          <p:nvSpPr>
            <p:cNvPr id="15464" name="Text Box 6"/>
            <p:cNvSpPr txBox="1">
              <a:spLocks noChangeArrowheads="1"/>
            </p:cNvSpPr>
            <p:nvPr/>
          </p:nvSpPr>
          <p:spPr bwMode="auto">
            <a:xfrm>
              <a:off x="718" y="702"/>
              <a:ext cx="93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9375" algn="l"/>
                  <a:tab pos="16986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   y = </a:t>
              </a:r>
            </a:p>
            <a:p>
              <a:pPr eaLnBrk="1" hangingPunct="1"/>
              <a:r>
                <a:rPr lang="hr-HR" altLang="sr-Latn-RS" sz="800">
                  <a:latin typeface="Comic Sans MS" pitchFamily="66" charset="0"/>
                </a:rPr>
                <a:t> </a:t>
              </a:r>
            </a:p>
            <a:p>
              <a:pPr eaLnBrk="1" hangingPunct="1"/>
              <a:r>
                <a:rPr lang="hr-HR" altLang="sr-Latn-RS" sz="2000" u="sng">
                  <a:latin typeface="Comic Sans MS" pitchFamily="66" charset="0"/>
                </a:rPr>
                <a:t>2x + 2y = 2</a:t>
              </a:r>
            </a:p>
          </p:txBody>
        </p:sp>
        <p:sp>
          <p:nvSpPr>
            <p:cNvPr id="15465" name="Line 7"/>
            <p:cNvSpPr>
              <a:spLocks noChangeShapeType="1"/>
            </p:cNvSpPr>
            <p:nvPr/>
          </p:nvSpPr>
          <p:spPr bwMode="auto">
            <a:xfrm>
              <a:off x="1174" y="840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66" name="Text Box 8"/>
            <p:cNvSpPr txBox="1">
              <a:spLocks noChangeArrowheads="1"/>
            </p:cNvSpPr>
            <p:nvPr/>
          </p:nvSpPr>
          <p:spPr bwMode="auto">
            <a:xfrm>
              <a:off x="1156" y="649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5467" name="Text Box 9"/>
            <p:cNvSpPr txBox="1">
              <a:spLocks noChangeArrowheads="1"/>
            </p:cNvSpPr>
            <p:nvPr/>
          </p:nvSpPr>
          <p:spPr bwMode="auto">
            <a:xfrm>
              <a:off x="1156" y="83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grpSp>
        <p:nvGrpSpPr>
          <p:cNvPr id="15366" name="Group 10"/>
          <p:cNvGrpSpPr>
            <a:grpSpLocks/>
          </p:cNvGrpSpPr>
          <p:nvPr/>
        </p:nvGrpSpPr>
        <p:grpSpPr bwMode="auto">
          <a:xfrm>
            <a:off x="3624263" y="1052513"/>
            <a:ext cx="2027237" cy="655637"/>
            <a:chOff x="2283" y="663"/>
            <a:chExt cx="1277" cy="413"/>
          </a:xfrm>
        </p:grpSpPr>
        <p:grpSp>
          <p:nvGrpSpPr>
            <p:cNvPr id="15454" name="Group 11"/>
            <p:cNvGrpSpPr>
              <a:grpSpLocks/>
            </p:cNvGrpSpPr>
            <p:nvPr/>
          </p:nvGrpSpPr>
          <p:grpSpPr bwMode="auto">
            <a:xfrm>
              <a:off x="2283" y="821"/>
              <a:ext cx="197" cy="61"/>
              <a:chOff x="1927" y="648"/>
              <a:chExt cx="242" cy="75"/>
            </a:xfrm>
          </p:grpSpPr>
          <p:sp>
            <p:nvSpPr>
              <p:cNvPr id="15460" name="Line 12"/>
              <p:cNvSpPr>
                <a:spLocks noChangeShapeType="1"/>
              </p:cNvSpPr>
              <p:nvPr/>
            </p:nvSpPr>
            <p:spPr bwMode="auto">
              <a:xfrm>
                <a:off x="1927" y="663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61" name="Line 13"/>
              <p:cNvSpPr>
                <a:spLocks noChangeShapeType="1"/>
              </p:cNvSpPr>
              <p:nvPr/>
            </p:nvSpPr>
            <p:spPr bwMode="auto">
              <a:xfrm>
                <a:off x="1927" y="709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62" name="Line 14"/>
              <p:cNvSpPr>
                <a:spLocks noChangeShapeType="1"/>
              </p:cNvSpPr>
              <p:nvPr/>
            </p:nvSpPr>
            <p:spPr bwMode="auto">
              <a:xfrm rot="2340000">
                <a:off x="2043" y="648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63" name="Line 15"/>
              <p:cNvSpPr>
                <a:spLocks noChangeShapeType="1"/>
              </p:cNvSpPr>
              <p:nvPr/>
            </p:nvSpPr>
            <p:spPr bwMode="auto">
              <a:xfrm rot="19200000" flipV="1">
                <a:off x="2044" y="723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5455" name="Text Box 16"/>
            <p:cNvSpPr txBox="1">
              <a:spLocks noChangeArrowheads="1"/>
            </p:cNvSpPr>
            <p:nvPr/>
          </p:nvSpPr>
          <p:spPr bwMode="auto">
            <a:xfrm>
              <a:off x="2961" y="731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15456" name="Text Box 17"/>
            <p:cNvSpPr txBox="1">
              <a:spLocks noChangeArrowheads="1"/>
            </p:cNvSpPr>
            <p:nvPr/>
          </p:nvSpPr>
          <p:spPr bwMode="auto">
            <a:xfrm>
              <a:off x="3144" y="731"/>
              <a:ext cx="1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5457" name="Line 18"/>
            <p:cNvSpPr>
              <a:spLocks noChangeShapeType="1"/>
            </p:cNvSpPr>
            <p:nvPr/>
          </p:nvSpPr>
          <p:spPr bwMode="auto">
            <a:xfrm>
              <a:off x="3374" y="854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8" name="Text Box 19"/>
            <p:cNvSpPr txBox="1">
              <a:spLocks noChangeArrowheads="1"/>
            </p:cNvSpPr>
            <p:nvPr/>
          </p:nvSpPr>
          <p:spPr bwMode="auto">
            <a:xfrm>
              <a:off x="3356" y="66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5459" name="Text Box 20"/>
            <p:cNvSpPr txBox="1">
              <a:spLocks noChangeArrowheads="1"/>
            </p:cNvSpPr>
            <p:nvPr/>
          </p:nvSpPr>
          <p:spPr bwMode="auto">
            <a:xfrm>
              <a:off x="3356" y="84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15367" name="Rectangle 21"/>
          <p:cNvSpPr>
            <a:spLocks noChangeArrowheads="1"/>
          </p:cNvSpPr>
          <p:nvPr/>
        </p:nvSpPr>
        <p:spPr bwMode="auto">
          <a:xfrm>
            <a:off x="4586288" y="995363"/>
            <a:ext cx="1223962" cy="7921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5368" name="Group 23"/>
          <p:cNvGrpSpPr>
            <a:grpSpLocks/>
          </p:cNvGrpSpPr>
          <p:nvPr/>
        </p:nvGrpSpPr>
        <p:grpSpPr bwMode="auto">
          <a:xfrm>
            <a:off x="1187450" y="2009775"/>
            <a:ext cx="1954213" cy="655638"/>
            <a:chOff x="748" y="1266"/>
            <a:chExt cx="1231" cy="413"/>
          </a:xfrm>
        </p:grpSpPr>
        <p:sp>
          <p:nvSpPr>
            <p:cNvPr id="15450" name="Text Box 24"/>
            <p:cNvSpPr txBox="1">
              <a:spLocks noChangeArrowheads="1"/>
            </p:cNvSpPr>
            <p:nvPr/>
          </p:nvSpPr>
          <p:spPr bwMode="auto">
            <a:xfrm>
              <a:off x="748" y="1320"/>
              <a:ext cx="123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2x + 2 </a:t>
              </a:r>
              <a:r>
                <a:rPr lang="en-US" altLang="sr-Latn-RS" sz="2000">
                  <a:latin typeface="Times New Roman" pitchFamily="18" charset="0"/>
                  <a:cs typeface="Times New Roman" pitchFamily="18" charset="0"/>
                </a:rPr>
                <a:t>·</a:t>
              </a:r>
              <a:r>
                <a:rPr lang="hr-HR" altLang="sr-Latn-RS" sz="2000">
                  <a:latin typeface="Comic Sans MS" pitchFamily="66" charset="0"/>
                </a:rPr>
                <a:t>       = 2</a:t>
              </a:r>
            </a:p>
          </p:txBody>
        </p:sp>
        <p:sp>
          <p:nvSpPr>
            <p:cNvPr id="15451" name="Line 25"/>
            <p:cNvSpPr>
              <a:spLocks noChangeShapeType="1"/>
            </p:cNvSpPr>
            <p:nvPr/>
          </p:nvSpPr>
          <p:spPr bwMode="auto">
            <a:xfrm>
              <a:off x="1415" y="1457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52" name="Text Box 26"/>
            <p:cNvSpPr txBox="1">
              <a:spLocks noChangeArrowheads="1"/>
            </p:cNvSpPr>
            <p:nvPr/>
          </p:nvSpPr>
          <p:spPr bwMode="auto">
            <a:xfrm>
              <a:off x="1397" y="126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5453" name="Text Box 27"/>
            <p:cNvSpPr txBox="1">
              <a:spLocks noChangeArrowheads="1"/>
            </p:cNvSpPr>
            <p:nvPr/>
          </p:nvSpPr>
          <p:spPr bwMode="auto">
            <a:xfrm>
              <a:off x="1397" y="144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15369" name="Line 28"/>
          <p:cNvSpPr>
            <a:spLocks noChangeShapeType="1"/>
          </p:cNvSpPr>
          <p:nvPr/>
        </p:nvSpPr>
        <p:spPr bwMode="auto">
          <a:xfrm>
            <a:off x="1619250" y="2636838"/>
            <a:ext cx="9350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Text Box 29"/>
          <p:cNvSpPr txBox="1">
            <a:spLocks noChangeArrowheads="1"/>
          </p:cNvSpPr>
          <p:nvPr/>
        </p:nvSpPr>
        <p:spPr bwMode="auto">
          <a:xfrm>
            <a:off x="1187450" y="2930525"/>
            <a:ext cx="687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2x +</a:t>
            </a:r>
          </a:p>
        </p:txBody>
      </p:sp>
      <p:grpSp>
        <p:nvGrpSpPr>
          <p:cNvPr id="15371" name="Group 30"/>
          <p:cNvGrpSpPr>
            <a:grpSpLocks/>
          </p:cNvGrpSpPr>
          <p:nvPr/>
        </p:nvGrpSpPr>
        <p:grpSpPr bwMode="auto">
          <a:xfrm>
            <a:off x="1871663" y="2844800"/>
            <a:ext cx="323850" cy="655638"/>
            <a:chOff x="1179" y="1792"/>
            <a:chExt cx="204" cy="413"/>
          </a:xfrm>
        </p:grpSpPr>
        <p:sp>
          <p:nvSpPr>
            <p:cNvPr id="15447" name="Line 31"/>
            <p:cNvSpPr>
              <a:spLocks noChangeShapeType="1"/>
            </p:cNvSpPr>
            <p:nvPr/>
          </p:nvSpPr>
          <p:spPr bwMode="auto">
            <a:xfrm>
              <a:off x="1206" y="1983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8" name="Text Box 32"/>
            <p:cNvSpPr txBox="1">
              <a:spLocks noChangeArrowheads="1"/>
            </p:cNvSpPr>
            <p:nvPr/>
          </p:nvSpPr>
          <p:spPr bwMode="auto">
            <a:xfrm>
              <a:off x="1179" y="179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5449" name="Text Box 33"/>
            <p:cNvSpPr txBox="1">
              <a:spLocks noChangeArrowheads="1"/>
            </p:cNvSpPr>
            <p:nvPr/>
          </p:nvSpPr>
          <p:spPr bwMode="auto">
            <a:xfrm>
              <a:off x="1179" y="197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15372" name="Text Box 35"/>
          <p:cNvSpPr txBox="1">
            <a:spLocks noChangeArrowheads="1"/>
          </p:cNvSpPr>
          <p:nvPr/>
        </p:nvSpPr>
        <p:spPr bwMode="auto">
          <a:xfrm>
            <a:off x="3155950" y="29257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73" name="Line 36"/>
          <p:cNvSpPr>
            <a:spLocks noChangeShapeType="1"/>
          </p:cNvSpPr>
          <p:nvPr/>
        </p:nvSpPr>
        <p:spPr bwMode="auto">
          <a:xfrm flipH="1">
            <a:off x="3052763" y="28527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Text Box 37"/>
          <p:cNvSpPr txBox="1">
            <a:spLocks noChangeArrowheads="1"/>
          </p:cNvSpPr>
          <p:nvPr/>
        </p:nvSpPr>
        <p:spPr bwMode="auto">
          <a:xfrm>
            <a:off x="1233488" y="3536950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75" name="Text Box 38"/>
          <p:cNvSpPr txBox="1">
            <a:spLocks noChangeArrowheads="1"/>
          </p:cNvSpPr>
          <p:nvPr/>
        </p:nvSpPr>
        <p:spPr bwMode="auto">
          <a:xfrm>
            <a:off x="1681163" y="3536950"/>
            <a:ext cx="53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76" name="Text Box 39"/>
          <p:cNvSpPr txBox="1">
            <a:spLocks noChangeArrowheads="1"/>
          </p:cNvSpPr>
          <p:nvPr/>
        </p:nvSpPr>
        <p:spPr bwMode="auto">
          <a:xfrm>
            <a:off x="2143125" y="35369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77" name="Text Box 40"/>
          <p:cNvSpPr txBox="1">
            <a:spLocks noChangeArrowheads="1"/>
          </p:cNvSpPr>
          <p:nvPr/>
        </p:nvSpPr>
        <p:spPr bwMode="auto">
          <a:xfrm>
            <a:off x="2432050" y="35369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78" name="Line 41"/>
          <p:cNvSpPr>
            <a:spLocks noChangeShapeType="1"/>
          </p:cNvSpPr>
          <p:nvPr/>
        </p:nvSpPr>
        <p:spPr bwMode="auto">
          <a:xfrm>
            <a:off x="1258888" y="3933825"/>
            <a:ext cx="433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9" name="Text Box 42"/>
          <p:cNvSpPr txBox="1">
            <a:spLocks noChangeArrowheads="1"/>
          </p:cNvSpPr>
          <p:nvPr/>
        </p:nvSpPr>
        <p:spPr bwMode="auto">
          <a:xfrm>
            <a:off x="1449388" y="404018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80" name="Text Box 43"/>
          <p:cNvSpPr txBox="1">
            <a:spLocks noChangeArrowheads="1"/>
          </p:cNvSpPr>
          <p:nvPr/>
        </p:nvSpPr>
        <p:spPr bwMode="auto">
          <a:xfrm>
            <a:off x="1908175" y="40401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81" name="Text Box 44"/>
          <p:cNvSpPr txBox="1">
            <a:spLocks noChangeArrowheads="1"/>
          </p:cNvSpPr>
          <p:nvPr/>
        </p:nvSpPr>
        <p:spPr bwMode="auto">
          <a:xfrm>
            <a:off x="2216150" y="4040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82" name="Text Box 45"/>
          <p:cNvSpPr txBox="1">
            <a:spLocks noChangeArrowheads="1"/>
          </p:cNvSpPr>
          <p:nvPr/>
        </p:nvSpPr>
        <p:spPr bwMode="auto">
          <a:xfrm>
            <a:off x="2484438" y="4040188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83" name="Text Box 46"/>
          <p:cNvSpPr txBox="1">
            <a:spLocks noChangeArrowheads="1"/>
          </p:cNvSpPr>
          <p:nvPr/>
        </p:nvSpPr>
        <p:spPr bwMode="auto">
          <a:xfrm>
            <a:off x="1476375" y="4508500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84" name="Text Box 47"/>
          <p:cNvSpPr txBox="1">
            <a:spLocks noChangeArrowheads="1"/>
          </p:cNvSpPr>
          <p:nvPr/>
        </p:nvSpPr>
        <p:spPr bwMode="auto">
          <a:xfrm>
            <a:off x="1935163" y="45085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85" name="Text Box 48"/>
          <p:cNvSpPr txBox="1">
            <a:spLocks noChangeArrowheads="1"/>
          </p:cNvSpPr>
          <p:nvPr/>
        </p:nvSpPr>
        <p:spPr bwMode="auto">
          <a:xfrm>
            <a:off x="2243138" y="45085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86" name="Text Box 49"/>
          <p:cNvSpPr txBox="1">
            <a:spLocks noChangeArrowheads="1"/>
          </p:cNvSpPr>
          <p:nvPr/>
        </p:nvSpPr>
        <p:spPr bwMode="auto">
          <a:xfrm>
            <a:off x="2855913" y="4510088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87" name="Line 50"/>
          <p:cNvSpPr>
            <a:spLocks noChangeShapeType="1"/>
          </p:cNvSpPr>
          <p:nvPr/>
        </p:nvSpPr>
        <p:spPr bwMode="auto">
          <a:xfrm flipH="1">
            <a:off x="2752725" y="4437063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8" name="Text Box 51"/>
          <p:cNvSpPr txBox="1">
            <a:spLocks noChangeArrowheads="1"/>
          </p:cNvSpPr>
          <p:nvPr/>
        </p:nvSpPr>
        <p:spPr bwMode="auto">
          <a:xfrm>
            <a:off x="1646238" y="511968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5389" name="Text Box 52"/>
          <p:cNvSpPr txBox="1">
            <a:spLocks noChangeArrowheads="1"/>
          </p:cNvSpPr>
          <p:nvPr/>
        </p:nvSpPr>
        <p:spPr bwMode="auto">
          <a:xfrm>
            <a:off x="1935163" y="51196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15390" name="Group 53"/>
          <p:cNvGrpSpPr>
            <a:grpSpLocks/>
          </p:cNvGrpSpPr>
          <p:nvPr/>
        </p:nvGrpSpPr>
        <p:grpSpPr bwMode="auto">
          <a:xfrm>
            <a:off x="2303463" y="5048250"/>
            <a:ext cx="323850" cy="655638"/>
            <a:chOff x="2290" y="3294"/>
            <a:chExt cx="204" cy="413"/>
          </a:xfrm>
        </p:grpSpPr>
        <p:sp>
          <p:nvSpPr>
            <p:cNvPr id="15444" name="Line 54"/>
            <p:cNvSpPr>
              <a:spLocks noChangeShapeType="1"/>
            </p:cNvSpPr>
            <p:nvPr/>
          </p:nvSpPr>
          <p:spPr bwMode="auto">
            <a:xfrm>
              <a:off x="2308" y="3485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5" name="Text Box 55"/>
            <p:cNvSpPr txBox="1">
              <a:spLocks noChangeArrowheads="1"/>
            </p:cNvSpPr>
            <p:nvPr/>
          </p:nvSpPr>
          <p:spPr bwMode="auto">
            <a:xfrm>
              <a:off x="2290" y="329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5446" name="Text Box 56"/>
            <p:cNvSpPr txBox="1">
              <a:spLocks noChangeArrowheads="1"/>
            </p:cNvSpPr>
            <p:nvPr/>
          </p:nvSpPr>
          <p:spPr bwMode="auto">
            <a:xfrm>
              <a:off x="2290" y="347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6</a:t>
              </a:r>
            </a:p>
          </p:txBody>
        </p:sp>
      </p:grpSp>
      <p:sp>
        <p:nvSpPr>
          <p:cNvPr id="15391" name="Text Box 57"/>
          <p:cNvSpPr txBox="1">
            <a:spLocks noChangeArrowheads="1"/>
          </p:cNvSpPr>
          <p:nvPr/>
        </p:nvSpPr>
        <p:spPr bwMode="auto">
          <a:xfrm>
            <a:off x="1730375" y="5948363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grpSp>
        <p:nvGrpSpPr>
          <p:cNvPr id="15392" name="Group 58"/>
          <p:cNvGrpSpPr>
            <a:grpSpLocks/>
          </p:cNvGrpSpPr>
          <p:nvPr/>
        </p:nvGrpSpPr>
        <p:grpSpPr bwMode="auto">
          <a:xfrm>
            <a:off x="2305050" y="5868988"/>
            <a:ext cx="323850" cy="655637"/>
            <a:chOff x="1452" y="3697"/>
            <a:chExt cx="204" cy="413"/>
          </a:xfrm>
        </p:grpSpPr>
        <p:sp>
          <p:nvSpPr>
            <p:cNvPr id="15441" name="Line 59"/>
            <p:cNvSpPr>
              <a:spLocks noChangeShapeType="1"/>
            </p:cNvSpPr>
            <p:nvPr/>
          </p:nvSpPr>
          <p:spPr bwMode="auto">
            <a:xfrm>
              <a:off x="1461" y="3888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42" name="Text Box 60"/>
            <p:cNvSpPr txBox="1">
              <a:spLocks noChangeArrowheads="1"/>
            </p:cNvSpPr>
            <p:nvPr/>
          </p:nvSpPr>
          <p:spPr bwMode="auto">
            <a:xfrm>
              <a:off x="1452" y="369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5443" name="Text Box 61"/>
            <p:cNvSpPr txBox="1">
              <a:spLocks noChangeArrowheads="1"/>
            </p:cNvSpPr>
            <p:nvPr/>
          </p:nvSpPr>
          <p:spPr bwMode="auto">
            <a:xfrm>
              <a:off x="1452" y="3879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15393" name="Line 62"/>
          <p:cNvSpPr>
            <a:spLocks noChangeShapeType="1"/>
          </p:cNvSpPr>
          <p:nvPr/>
        </p:nvSpPr>
        <p:spPr bwMode="auto">
          <a:xfrm flipV="1">
            <a:off x="2325688" y="5105400"/>
            <a:ext cx="287337" cy="16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4" name="Line 63"/>
          <p:cNvSpPr>
            <a:spLocks noChangeShapeType="1"/>
          </p:cNvSpPr>
          <p:nvPr/>
        </p:nvSpPr>
        <p:spPr bwMode="auto">
          <a:xfrm flipV="1">
            <a:off x="2325688" y="5408613"/>
            <a:ext cx="287337" cy="16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5" name="Text Box 64"/>
          <p:cNvSpPr txBox="1">
            <a:spLocks noChangeArrowheads="1"/>
          </p:cNvSpPr>
          <p:nvPr/>
        </p:nvSpPr>
        <p:spPr bwMode="auto">
          <a:xfrm>
            <a:off x="2568575" y="4954588"/>
            <a:ext cx="276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r-HR" altLang="sr-Latn-RS" sz="1600">
                <a:latin typeface="Comic Sans MS" pitchFamily="66" charset="0"/>
              </a:rPr>
              <a:t>1</a:t>
            </a:r>
          </a:p>
        </p:txBody>
      </p:sp>
      <p:sp>
        <p:nvSpPr>
          <p:cNvPr id="15396" name="Text Box 65"/>
          <p:cNvSpPr txBox="1">
            <a:spLocks noChangeArrowheads="1"/>
          </p:cNvSpPr>
          <p:nvPr/>
        </p:nvSpPr>
        <p:spPr bwMode="auto">
          <a:xfrm>
            <a:off x="2551113" y="5481638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r-HR" altLang="sr-Latn-RS" sz="1600">
                <a:latin typeface="Comic Sans MS" pitchFamily="66" charset="0"/>
              </a:rPr>
              <a:t>3</a:t>
            </a:r>
          </a:p>
        </p:txBody>
      </p:sp>
      <p:sp>
        <p:nvSpPr>
          <p:cNvPr id="15397" name="Rectangle 66"/>
          <p:cNvSpPr>
            <a:spLocks noChangeArrowheads="1"/>
          </p:cNvSpPr>
          <p:nvPr/>
        </p:nvSpPr>
        <p:spPr bwMode="auto">
          <a:xfrm>
            <a:off x="1692275" y="5834063"/>
            <a:ext cx="1008063" cy="6905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99" name="Text Box 77"/>
          <p:cNvSpPr txBox="1">
            <a:spLocks noChangeArrowheads="1"/>
          </p:cNvSpPr>
          <p:nvPr/>
        </p:nvSpPr>
        <p:spPr bwMode="auto">
          <a:xfrm>
            <a:off x="2197100" y="2924175"/>
            <a:ext cx="546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 2</a:t>
            </a:r>
          </a:p>
        </p:txBody>
      </p:sp>
      <p:sp>
        <p:nvSpPr>
          <p:cNvPr id="15400" name="Text Box 78"/>
          <p:cNvSpPr txBox="1">
            <a:spLocks noChangeArrowheads="1"/>
          </p:cNvSpPr>
          <p:nvPr/>
        </p:nvSpPr>
        <p:spPr bwMode="auto">
          <a:xfrm>
            <a:off x="4572000" y="350043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  <a:cs typeface="Times New Roman" pitchFamily="18" charset="0"/>
              </a:rPr>
              <a:t>Ellenőrzés: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29" name="Oval 81"/>
          <p:cNvSpPr>
            <a:spLocks noChangeArrowheads="1"/>
          </p:cNvSpPr>
          <p:nvPr/>
        </p:nvSpPr>
        <p:spPr bwMode="auto">
          <a:xfrm>
            <a:off x="1042988" y="1555750"/>
            <a:ext cx="13684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930" name="Oval 82"/>
          <p:cNvSpPr>
            <a:spLocks noChangeArrowheads="1"/>
          </p:cNvSpPr>
          <p:nvPr/>
        </p:nvSpPr>
        <p:spPr bwMode="auto">
          <a:xfrm>
            <a:off x="1706563" y="5862638"/>
            <a:ext cx="1008062" cy="6477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931" name="Oval 83"/>
          <p:cNvSpPr>
            <a:spLocks noChangeArrowheads="1"/>
          </p:cNvSpPr>
          <p:nvPr/>
        </p:nvSpPr>
        <p:spPr bwMode="auto">
          <a:xfrm>
            <a:off x="4643438" y="1023938"/>
            <a:ext cx="1152525" cy="720725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8947" name="Group 99"/>
          <p:cNvGrpSpPr>
            <a:grpSpLocks/>
          </p:cNvGrpSpPr>
          <p:nvPr/>
        </p:nvGrpSpPr>
        <p:grpSpPr bwMode="auto">
          <a:xfrm>
            <a:off x="4706938" y="3933825"/>
            <a:ext cx="2119312" cy="663575"/>
            <a:chOff x="2835" y="2563"/>
            <a:chExt cx="1335" cy="418"/>
          </a:xfrm>
        </p:grpSpPr>
        <p:sp>
          <p:nvSpPr>
            <p:cNvPr id="15425" name="Text Box 85"/>
            <p:cNvSpPr txBox="1">
              <a:spLocks noChangeArrowheads="1"/>
            </p:cNvSpPr>
            <p:nvPr/>
          </p:nvSpPr>
          <p:spPr bwMode="auto">
            <a:xfrm>
              <a:off x="2835" y="2622"/>
              <a:ext cx="133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2 </a:t>
              </a:r>
              <a:r>
                <a:rPr lang="en-US" altLang="sr-Latn-RS" sz="2000">
                  <a:latin typeface="Times New Roman" pitchFamily="18" charset="0"/>
                  <a:cs typeface="Times New Roman" pitchFamily="18" charset="0"/>
                </a:rPr>
                <a:t>·</a:t>
              </a:r>
              <a:r>
                <a:rPr lang="hr-HR" altLang="sr-Latn-RS" sz="200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hr-HR" altLang="sr-Latn-RS" sz="2000">
                  <a:latin typeface="Comic Sans MS" pitchFamily="66" charset="0"/>
                </a:rPr>
                <a:t>  + 2 </a:t>
              </a:r>
              <a:r>
                <a:rPr lang="en-US" altLang="sr-Latn-RS" sz="2000">
                  <a:latin typeface="Times New Roman" pitchFamily="18" charset="0"/>
                  <a:cs typeface="Times New Roman" pitchFamily="18" charset="0"/>
                </a:rPr>
                <a:t>·</a:t>
              </a:r>
              <a:r>
                <a:rPr lang="hr-HR" altLang="sr-Latn-RS" sz="2000">
                  <a:latin typeface="Comic Sans MS" pitchFamily="66" charset="0"/>
                </a:rPr>
                <a:t>       = </a:t>
              </a:r>
            </a:p>
          </p:txBody>
        </p:sp>
        <p:sp>
          <p:nvSpPr>
            <p:cNvPr id="15426" name="Line 86"/>
            <p:cNvSpPr>
              <a:spLocks noChangeShapeType="1"/>
            </p:cNvSpPr>
            <p:nvPr/>
          </p:nvSpPr>
          <p:spPr bwMode="auto">
            <a:xfrm>
              <a:off x="3692" y="2759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7" name="Text Box 87"/>
            <p:cNvSpPr txBox="1">
              <a:spLocks noChangeArrowheads="1"/>
            </p:cNvSpPr>
            <p:nvPr/>
          </p:nvSpPr>
          <p:spPr bwMode="auto">
            <a:xfrm>
              <a:off x="3674" y="256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5428" name="Text Box 88"/>
            <p:cNvSpPr txBox="1">
              <a:spLocks noChangeArrowheads="1"/>
            </p:cNvSpPr>
            <p:nvPr/>
          </p:nvSpPr>
          <p:spPr bwMode="auto">
            <a:xfrm>
              <a:off x="3674" y="275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5429" name="Line 89"/>
            <p:cNvSpPr>
              <a:spLocks noChangeShapeType="1"/>
            </p:cNvSpPr>
            <p:nvPr/>
          </p:nvSpPr>
          <p:spPr bwMode="auto">
            <a:xfrm>
              <a:off x="3113" y="2754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0" name="Text Box 90"/>
            <p:cNvSpPr txBox="1">
              <a:spLocks noChangeArrowheads="1"/>
            </p:cNvSpPr>
            <p:nvPr/>
          </p:nvSpPr>
          <p:spPr bwMode="auto">
            <a:xfrm>
              <a:off x="3107" y="256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5431" name="Text Box 91"/>
            <p:cNvSpPr txBox="1">
              <a:spLocks noChangeArrowheads="1"/>
            </p:cNvSpPr>
            <p:nvPr/>
          </p:nvSpPr>
          <p:spPr bwMode="auto">
            <a:xfrm>
              <a:off x="3095" y="274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grpSp>
        <p:nvGrpSpPr>
          <p:cNvPr id="78955" name="Group 107"/>
          <p:cNvGrpSpPr>
            <a:grpSpLocks/>
          </p:cNvGrpSpPr>
          <p:nvPr/>
        </p:nvGrpSpPr>
        <p:grpSpPr bwMode="auto">
          <a:xfrm>
            <a:off x="4778375" y="4646613"/>
            <a:ext cx="1735138" cy="663575"/>
            <a:chOff x="3683" y="3507"/>
            <a:chExt cx="1093" cy="418"/>
          </a:xfrm>
        </p:grpSpPr>
        <p:sp>
          <p:nvSpPr>
            <p:cNvPr id="15418" name="Text Box 92"/>
            <p:cNvSpPr txBox="1">
              <a:spLocks noChangeArrowheads="1"/>
            </p:cNvSpPr>
            <p:nvPr/>
          </p:nvSpPr>
          <p:spPr bwMode="auto">
            <a:xfrm>
              <a:off x="3683" y="3566"/>
              <a:ext cx="10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= </a:t>
              </a:r>
              <a:r>
                <a:rPr lang="hr-HR" altLang="sr-Latn-RS" sz="200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hr-HR" altLang="sr-Latn-RS" sz="2000">
                  <a:latin typeface="Comic Sans MS" pitchFamily="66" charset="0"/>
                </a:rPr>
                <a:t>   +       = </a:t>
              </a:r>
            </a:p>
          </p:txBody>
        </p:sp>
        <p:sp>
          <p:nvSpPr>
            <p:cNvPr id="15419" name="Line 93"/>
            <p:cNvSpPr>
              <a:spLocks noChangeShapeType="1"/>
            </p:cNvSpPr>
            <p:nvPr/>
          </p:nvSpPr>
          <p:spPr bwMode="auto">
            <a:xfrm>
              <a:off x="4327" y="3703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0" name="Text Box 94"/>
            <p:cNvSpPr txBox="1">
              <a:spLocks noChangeArrowheads="1"/>
            </p:cNvSpPr>
            <p:nvPr/>
          </p:nvSpPr>
          <p:spPr bwMode="auto">
            <a:xfrm>
              <a:off x="4309" y="351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5421" name="Text Box 95"/>
            <p:cNvSpPr txBox="1">
              <a:spLocks noChangeArrowheads="1"/>
            </p:cNvSpPr>
            <p:nvPr/>
          </p:nvSpPr>
          <p:spPr bwMode="auto">
            <a:xfrm>
              <a:off x="4309" y="369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5422" name="Line 96"/>
            <p:cNvSpPr>
              <a:spLocks noChangeShapeType="1"/>
            </p:cNvSpPr>
            <p:nvPr/>
          </p:nvSpPr>
          <p:spPr bwMode="auto">
            <a:xfrm>
              <a:off x="3929" y="3698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23" name="Text Box 97"/>
            <p:cNvSpPr txBox="1">
              <a:spLocks noChangeArrowheads="1"/>
            </p:cNvSpPr>
            <p:nvPr/>
          </p:nvSpPr>
          <p:spPr bwMode="auto">
            <a:xfrm>
              <a:off x="3911" y="350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5424" name="Text Box 98"/>
            <p:cNvSpPr txBox="1">
              <a:spLocks noChangeArrowheads="1"/>
            </p:cNvSpPr>
            <p:nvPr/>
          </p:nvSpPr>
          <p:spPr bwMode="auto">
            <a:xfrm>
              <a:off x="3911" y="3689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grpSp>
        <p:nvGrpSpPr>
          <p:cNvPr id="78956" name="Group 108"/>
          <p:cNvGrpSpPr>
            <a:grpSpLocks/>
          </p:cNvGrpSpPr>
          <p:nvPr/>
        </p:nvGrpSpPr>
        <p:grpSpPr bwMode="auto">
          <a:xfrm>
            <a:off x="4778375" y="5360988"/>
            <a:ext cx="1054100" cy="655637"/>
            <a:chOff x="2880" y="3462"/>
            <a:chExt cx="664" cy="413"/>
          </a:xfrm>
        </p:grpSpPr>
        <p:sp>
          <p:nvSpPr>
            <p:cNvPr id="15414" name="Text Box 100"/>
            <p:cNvSpPr txBox="1">
              <a:spLocks noChangeArrowheads="1"/>
            </p:cNvSpPr>
            <p:nvPr/>
          </p:nvSpPr>
          <p:spPr bwMode="auto">
            <a:xfrm>
              <a:off x="2880" y="3521"/>
              <a:ext cx="6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=        =</a:t>
              </a:r>
            </a:p>
          </p:txBody>
        </p:sp>
        <p:sp>
          <p:nvSpPr>
            <p:cNvPr id="15415" name="Line 104"/>
            <p:cNvSpPr>
              <a:spLocks noChangeShapeType="1"/>
            </p:cNvSpPr>
            <p:nvPr/>
          </p:nvSpPr>
          <p:spPr bwMode="auto">
            <a:xfrm>
              <a:off x="3126" y="3653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6" name="Text Box 105"/>
            <p:cNvSpPr txBox="1">
              <a:spLocks noChangeArrowheads="1"/>
            </p:cNvSpPr>
            <p:nvPr/>
          </p:nvSpPr>
          <p:spPr bwMode="auto">
            <a:xfrm>
              <a:off x="3108" y="346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6</a:t>
              </a:r>
            </a:p>
          </p:txBody>
        </p:sp>
        <p:sp>
          <p:nvSpPr>
            <p:cNvPr id="15417" name="Text Box 106"/>
            <p:cNvSpPr txBox="1">
              <a:spLocks noChangeArrowheads="1"/>
            </p:cNvSpPr>
            <p:nvPr/>
          </p:nvSpPr>
          <p:spPr bwMode="auto">
            <a:xfrm>
              <a:off x="3108" y="364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</p:grpSp>
      <p:sp>
        <p:nvSpPr>
          <p:cNvPr id="78957" name="Text Box 109"/>
          <p:cNvSpPr txBox="1">
            <a:spLocks noChangeArrowheads="1"/>
          </p:cNvSpPr>
          <p:nvPr/>
        </p:nvSpPr>
        <p:spPr bwMode="auto">
          <a:xfrm>
            <a:off x="5857875" y="54546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58" name="Oval 110"/>
          <p:cNvSpPr>
            <a:spLocks noChangeArrowheads="1"/>
          </p:cNvSpPr>
          <p:nvPr/>
        </p:nvSpPr>
        <p:spPr bwMode="auto">
          <a:xfrm>
            <a:off x="2284413" y="1555750"/>
            <a:ext cx="4159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959" name="Oval 111"/>
          <p:cNvSpPr>
            <a:spLocks noChangeArrowheads="1"/>
          </p:cNvSpPr>
          <p:nvPr/>
        </p:nvSpPr>
        <p:spPr bwMode="auto">
          <a:xfrm>
            <a:off x="5786438" y="5483225"/>
            <a:ext cx="519112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960" name="Text Box 112"/>
          <p:cNvSpPr txBox="1">
            <a:spLocks noChangeArrowheads="1"/>
          </p:cNvSpPr>
          <p:nvPr/>
        </p:nvSpPr>
        <p:spPr bwMode="auto">
          <a:xfrm>
            <a:off x="3563938" y="6035675"/>
            <a:ext cx="5400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None/>
            </a:pPr>
            <a:r>
              <a:rPr lang="hr-HR" altLang="sr-Latn-RS" sz="1600" dirty="0" smtClean="0">
                <a:latin typeface="+mj-lt"/>
                <a:cs typeface="Times New Roman" pitchFamily="18" charset="0"/>
              </a:rPr>
              <a:t>Mindkét esetben igaz egyenlőségeket kaptunk. </a:t>
            </a:r>
            <a:br>
              <a:rPr lang="hr-HR" altLang="sr-Latn-RS" sz="1600" dirty="0" smtClean="0">
                <a:latin typeface="+mj-lt"/>
                <a:cs typeface="Times New Roman" pitchFamily="18" charset="0"/>
              </a:rPr>
            </a:br>
            <a:r>
              <a:rPr lang="hr-HR" altLang="sr-Latn-RS" sz="1600" dirty="0" smtClean="0">
                <a:latin typeface="+mj-lt"/>
                <a:cs typeface="Times New Roman" pitchFamily="18" charset="0"/>
              </a:rPr>
              <a:t>Tehát ennek az egyenletrendszernek a megoldása </a:t>
            </a:r>
            <a:br>
              <a:rPr lang="hr-HR" altLang="sr-Latn-RS" sz="1600" dirty="0" smtClean="0">
                <a:latin typeface="+mj-lt"/>
                <a:cs typeface="Times New Roman" pitchFamily="18" charset="0"/>
              </a:rPr>
            </a:br>
            <a:r>
              <a:rPr lang="hr-HR" altLang="sr-Latn-RS" sz="1600" dirty="0" smtClean="0">
                <a:latin typeface="+mj-lt"/>
                <a:cs typeface="Times New Roman" pitchFamily="18" charset="0"/>
              </a:rPr>
              <a:t>a (1/3, 2/3) rendezett pár.</a:t>
            </a:r>
            <a:endParaRPr lang="en-US" altLang="sr-Latn-RS" sz="1600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78961" name="Text Box 113"/>
          <p:cNvSpPr txBox="1">
            <a:spLocks noChangeArrowheads="1"/>
          </p:cNvSpPr>
          <p:nvPr/>
        </p:nvSpPr>
        <p:spPr bwMode="auto">
          <a:xfrm>
            <a:off x="6443663" y="5564188"/>
            <a:ext cx="423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</a:t>
            </a:r>
          </a:p>
        </p:txBody>
      </p:sp>
      <p:sp>
        <p:nvSpPr>
          <p:cNvPr id="78962" name="Line 114"/>
          <p:cNvSpPr>
            <a:spLocks noChangeShapeType="1"/>
          </p:cNvSpPr>
          <p:nvPr/>
        </p:nvSpPr>
        <p:spPr bwMode="auto">
          <a:xfrm>
            <a:off x="4787900" y="458152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963" name="Line 115"/>
          <p:cNvSpPr>
            <a:spLocks noChangeShapeType="1"/>
          </p:cNvSpPr>
          <p:nvPr/>
        </p:nvSpPr>
        <p:spPr bwMode="auto">
          <a:xfrm>
            <a:off x="5508625" y="4581525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8" name="Group 108"/>
          <p:cNvGrpSpPr>
            <a:grpSpLocks/>
          </p:cNvGrpSpPr>
          <p:nvPr/>
        </p:nvGrpSpPr>
        <p:grpSpPr bwMode="auto">
          <a:xfrm>
            <a:off x="4527898" y="2349500"/>
            <a:ext cx="2492374" cy="762000"/>
            <a:chOff x="3783" y="3385"/>
            <a:chExt cx="1570" cy="480"/>
          </a:xfrm>
        </p:grpSpPr>
        <p:sp>
          <p:nvSpPr>
            <p:cNvPr id="109" name="Text Box 109"/>
            <p:cNvSpPr txBox="1">
              <a:spLocks noChangeArrowheads="1"/>
            </p:cNvSpPr>
            <p:nvPr/>
          </p:nvSpPr>
          <p:spPr bwMode="auto">
            <a:xfrm>
              <a:off x="4568" y="3385"/>
              <a:ext cx="785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sz="4400">
                  <a:latin typeface="Agency FB" pitchFamily="34" charset="0"/>
                </a:rPr>
                <a:t>(       )</a:t>
              </a:r>
              <a:endParaRPr lang="hr-HR" altLang="sr-Latn-RS"/>
            </a:p>
          </p:txBody>
        </p:sp>
        <p:sp>
          <p:nvSpPr>
            <p:cNvPr id="110" name="Line 110"/>
            <p:cNvSpPr>
              <a:spLocks noChangeShapeType="1"/>
            </p:cNvSpPr>
            <p:nvPr/>
          </p:nvSpPr>
          <p:spPr bwMode="auto">
            <a:xfrm>
              <a:off x="4740" y="3621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 Box 111"/>
            <p:cNvSpPr txBox="1">
              <a:spLocks noChangeArrowheads="1"/>
            </p:cNvSpPr>
            <p:nvPr/>
          </p:nvSpPr>
          <p:spPr bwMode="auto">
            <a:xfrm>
              <a:off x="4734" y="343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12" name="Text Box 112"/>
            <p:cNvSpPr txBox="1">
              <a:spLocks noChangeArrowheads="1"/>
            </p:cNvSpPr>
            <p:nvPr/>
          </p:nvSpPr>
          <p:spPr bwMode="auto">
            <a:xfrm>
              <a:off x="4722" y="361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13" name="Line 113"/>
            <p:cNvSpPr>
              <a:spLocks noChangeShapeType="1"/>
            </p:cNvSpPr>
            <p:nvPr/>
          </p:nvSpPr>
          <p:spPr bwMode="auto">
            <a:xfrm>
              <a:off x="5035" y="3621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 Box 114"/>
            <p:cNvSpPr txBox="1">
              <a:spLocks noChangeArrowheads="1"/>
            </p:cNvSpPr>
            <p:nvPr/>
          </p:nvSpPr>
          <p:spPr bwMode="auto">
            <a:xfrm>
              <a:off x="5017" y="343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15" name="Text Box 115"/>
            <p:cNvSpPr txBox="1">
              <a:spLocks noChangeArrowheads="1"/>
            </p:cNvSpPr>
            <p:nvPr/>
          </p:nvSpPr>
          <p:spPr bwMode="auto">
            <a:xfrm>
              <a:off x="5017" y="361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16" name="Text Box 116"/>
            <p:cNvSpPr txBox="1">
              <a:spLocks noChangeArrowheads="1"/>
            </p:cNvSpPr>
            <p:nvPr/>
          </p:nvSpPr>
          <p:spPr bwMode="auto">
            <a:xfrm>
              <a:off x="3783" y="3521"/>
              <a:ext cx="141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 dirty="0" smtClean="0">
                  <a:latin typeface="Comic Sans MS" pitchFamily="66" charset="0"/>
                </a:rPr>
                <a:t>Megoldás: </a:t>
              </a:r>
              <a:endParaRPr lang="hr-HR" altLang="sr-Latn-RS" sz="2000" dirty="0">
                <a:latin typeface="Comic Sans MS" pitchFamily="66" charset="0"/>
              </a:endParaRPr>
            </a:p>
          </p:txBody>
        </p:sp>
        <p:sp>
          <p:nvSpPr>
            <p:cNvPr id="117" name="Text Box 117"/>
            <p:cNvSpPr txBox="1">
              <a:spLocks noChangeArrowheads="1"/>
            </p:cNvSpPr>
            <p:nvPr/>
          </p:nvSpPr>
          <p:spPr bwMode="auto">
            <a:xfrm>
              <a:off x="4858" y="3450"/>
              <a:ext cx="1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Times New Roman" pitchFamily="18" charset="0"/>
                </a:rPr>
                <a:t>,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8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7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78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78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8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7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7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7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7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78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8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8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8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8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8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8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8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8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7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789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78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78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8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8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8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8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 tmFilter="0,0; .5, 1; 1, 1"/>
                                        <p:tgtEl>
                                          <p:spTgt spid="7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29" grpId="0" animBg="1"/>
      <p:bldP spid="78929" grpId="1" animBg="1"/>
      <p:bldP spid="78930" grpId="0" animBg="1"/>
      <p:bldP spid="78930" grpId="1" animBg="1"/>
      <p:bldP spid="78931" grpId="0" animBg="1"/>
      <p:bldP spid="78931" grpId="1" animBg="1"/>
      <p:bldP spid="78957" grpId="0"/>
      <p:bldP spid="78958" grpId="0" animBg="1"/>
      <p:bldP spid="78958" grpId="1" animBg="1"/>
      <p:bldP spid="78959" grpId="0" animBg="1"/>
      <p:bldP spid="78959" grpId="1" animBg="1"/>
      <p:bldP spid="78962" grpId="0" animBg="1"/>
      <p:bldP spid="789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3.példa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874838" y="260350"/>
            <a:ext cx="641553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Melyik ismeretlent fejezzük ki az első egyenletből? </a:t>
            </a:r>
            <a:br>
              <a:rPr lang="hr-HR" altLang="sr-Latn-RS" sz="2000" dirty="0" smtClean="0">
                <a:latin typeface="Comic Sans MS" pitchFamily="66" charset="0"/>
              </a:rPr>
            </a:br>
            <a:r>
              <a:rPr lang="hr-HR" altLang="sr-Latn-RS" sz="2000" dirty="0" smtClean="0">
                <a:latin typeface="Comic Sans MS" pitchFamily="66" charset="0"/>
              </a:rPr>
              <a:t>Az  </a:t>
            </a:r>
            <a:r>
              <a:rPr lang="hr-HR" altLang="sr-Latn-RS" sz="2000" dirty="0" smtClean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hr-HR" altLang="sr-Latn-RS" sz="2000" dirty="0" smtClean="0">
                <a:latin typeface="Comic Sans MS" pitchFamily="66" charset="0"/>
              </a:rPr>
              <a:t>-et, vagy az </a:t>
            </a:r>
            <a:r>
              <a:rPr lang="hr-HR" altLang="sr-Latn-RS" sz="2000" dirty="0" smtClean="0">
                <a:solidFill>
                  <a:srgbClr val="FFFF00"/>
                </a:solidFill>
                <a:latin typeface="Comic Sans MS" pitchFamily="66" charset="0"/>
              </a:rPr>
              <a:t>y</a:t>
            </a:r>
            <a:r>
              <a:rPr lang="hr-HR" altLang="sr-Latn-RS" sz="2000" dirty="0" smtClean="0">
                <a:latin typeface="Comic Sans MS" pitchFamily="66" charset="0"/>
              </a:rPr>
              <a:t>-t?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139825" y="1114425"/>
            <a:ext cx="1827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 x + y = 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-3x + 2y = 35 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3059832" y="1268413"/>
            <a:ext cx="606448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Mindegy.</a:t>
            </a:r>
            <a:endParaRPr lang="hr-HR" altLang="sr-Latn-RS" sz="2000" dirty="0">
              <a:latin typeface="Comic Sans MS" pitchFamily="66" charset="0"/>
            </a:endParaRPr>
          </a:p>
          <a:p>
            <a:pPr eaLnBrk="1" hangingPunct="1"/>
            <a:endParaRPr lang="hr-HR" altLang="sr-Latn-RS" sz="2000" dirty="0">
              <a:latin typeface="Comic Sans MS" pitchFamily="66" charset="0"/>
            </a:endParaRP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Mindkét esetben ugyan arra a megoldásra jutunk.</a:t>
            </a:r>
            <a:endParaRPr lang="hr-HR" altLang="sr-Latn-RS" sz="2000" dirty="0">
              <a:latin typeface="Comic Sans MS" pitchFamily="66" charset="0"/>
            </a:endParaRPr>
          </a:p>
          <a:p>
            <a:pPr eaLnBrk="1" hangingPunct="1"/>
            <a:endParaRPr lang="hr-HR" altLang="sr-Latn-RS" sz="2000" dirty="0">
              <a:latin typeface="Comic Sans MS" pitchFamily="66" charset="0"/>
            </a:endParaRP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Bizonyosodj be erről, </a:t>
            </a:r>
            <a:br>
              <a:rPr lang="hr-HR" altLang="sr-Latn-RS" sz="2000" dirty="0" smtClean="0">
                <a:latin typeface="Comic Sans MS" pitchFamily="66" charset="0"/>
              </a:rPr>
            </a:br>
            <a:r>
              <a:rPr lang="hr-HR" altLang="sr-Latn-RS" sz="2000" dirty="0" smtClean="0">
                <a:latin typeface="Comic Sans MS" pitchFamily="66" charset="0"/>
              </a:rPr>
              <a:t>oldd meg mind a kétféle képpen.</a:t>
            </a:r>
            <a:endParaRPr lang="hr-HR" altLang="sr-Latn-RS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5" grpId="0"/>
      <p:bldP spid="79876" grpId="0"/>
      <p:bldP spid="7987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3.példa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874838" y="260350"/>
            <a:ext cx="641553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Melyik ismeretlent fejezzük ki az első egyenletből? </a:t>
            </a:r>
            <a:br>
              <a:rPr lang="hr-HR" altLang="sr-Latn-RS" sz="2000" dirty="0" smtClean="0">
                <a:latin typeface="Comic Sans MS" pitchFamily="66" charset="0"/>
              </a:rPr>
            </a:br>
            <a:r>
              <a:rPr lang="hr-HR" altLang="sr-Latn-RS" sz="2000" dirty="0" smtClean="0">
                <a:latin typeface="Comic Sans MS" pitchFamily="66" charset="0"/>
              </a:rPr>
              <a:t>Az  </a:t>
            </a:r>
            <a:r>
              <a:rPr lang="hr-HR" altLang="sr-Latn-RS" sz="2000" dirty="0" smtClean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hr-HR" altLang="sr-Latn-RS" sz="2000" dirty="0" smtClean="0">
                <a:latin typeface="Comic Sans MS" pitchFamily="66" charset="0"/>
              </a:rPr>
              <a:t>-et, vagy az </a:t>
            </a:r>
            <a:r>
              <a:rPr lang="hr-HR" altLang="sr-Latn-RS" sz="2000" dirty="0" smtClean="0">
                <a:solidFill>
                  <a:srgbClr val="FFFF00"/>
                </a:solidFill>
                <a:latin typeface="Comic Sans MS" pitchFamily="66" charset="0"/>
              </a:rPr>
              <a:t>y</a:t>
            </a:r>
            <a:r>
              <a:rPr lang="hr-HR" altLang="sr-Latn-RS" sz="2000" dirty="0" smtClean="0">
                <a:latin typeface="Comic Sans MS" pitchFamily="66" charset="0"/>
              </a:rPr>
              <a:t>-t?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39825" y="1114425"/>
            <a:ext cx="1827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 x + y = 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-3x + 2y = 35 </a:t>
            </a:r>
          </a:p>
        </p:txBody>
      </p:sp>
      <p:grpSp>
        <p:nvGrpSpPr>
          <p:cNvPr id="80904" name="Group 8"/>
          <p:cNvGrpSpPr>
            <a:grpSpLocks/>
          </p:cNvGrpSpPr>
          <p:nvPr/>
        </p:nvGrpSpPr>
        <p:grpSpPr bwMode="auto">
          <a:xfrm>
            <a:off x="3624263" y="1125538"/>
            <a:ext cx="2166937" cy="396875"/>
            <a:chOff x="2093" y="709"/>
            <a:chExt cx="1365" cy="250"/>
          </a:xfrm>
        </p:grpSpPr>
        <p:grpSp>
          <p:nvGrpSpPr>
            <p:cNvPr id="17464" name="Group 9"/>
            <p:cNvGrpSpPr>
              <a:grpSpLocks/>
            </p:cNvGrpSpPr>
            <p:nvPr/>
          </p:nvGrpSpPr>
          <p:grpSpPr bwMode="auto">
            <a:xfrm>
              <a:off x="2093" y="799"/>
              <a:ext cx="197" cy="61"/>
              <a:chOff x="1927" y="648"/>
              <a:chExt cx="242" cy="75"/>
            </a:xfrm>
          </p:grpSpPr>
          <p:sp>
            <p:nvSpPr>
              <p:cNvPr id="17469" name="Line 10"/>
              <p:cNvSpPr>
                <a:spLocks noChangeShapeType="1"/>
              </p:cNvSpPr>
              <p:nvPr/>
            </p:nvSpPr>
            <p:spPr bwMode="auto">
              <a:xfrm>
                <a:off x="1927" y="663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70" name="Line 11"/>
              <p:cNvSpPr>
                <a:spLocks noChangeShapeType="1"/>
              </p:cNvSpPr>
              <p:nvPr/>
            </p:nvSpPr>
            <p:spPr bwMode="auto">
              <a:xfrm>
                <a:off x="1927" y="709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71" name="Line 12"/>
              <p:cNvSpPr>
                <a:spLocks noChangeShapeType="1"/>
              </p:cNvSpPr>
              <p:nvPr/>
            </p:nvSpPr>
            <p:spPr bwMode="auto">
              <a:xfrm rot="2340000">
                <a:off x="2043" y="648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72" name="Line 13"/>
              <p:cNvSpPr>
                <a:spLocks noChangeShapeType="1"/>
              </p:cNvSpPr>
              <p:nvPr/>
            </p:nvSpPr>
            <p:spPr bwMode="auto">
              <a:xfrm rot="19200000" flipV="1">
                <a:off x="2044" y="723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7465" name="Text Box 14"/>
            <p:cNvSpPr txBox="1">
              <a:spLocks noChangeArrowheads="1"/>
            </p:cNvSpPr>
            <p:nvPr/>
          </p:nvSpPr>
          <p:spPr bwMode="auto">
            <a:xfrm>
              <a:off x="2771" y="709"/>
              <a:ext cx="2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17466" name="Text Box 15"/>
            <p:cNvSpPr txBox="1">
              <a:spLocks noChangeArrowheads="1"/>
            </p:cNvSpPr>
            <p:nvPr/>
          </p:nvSpPr>
          <p:spPr bwMode="auto">
            <a:xfrm>
              <a:off x="2954" y="709"/>
              <a:ext cx="1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7467" name="Text Box 16"/>
            <p:cNvSpPr txBox="1">
              <a:spLocks noChangeArrowheads="1"/>
            </p:cNvSpPr>
            <p:nvPr/>
          </p:nvSpPr>
          <p:spPr bwMode="auto">
            <a:xfrm>
              <a:off x="3119" y="709"/>
              <a:ext cx="2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-y</a:t>
              </a:r>
            </a:p>
          </p:txBody>
        </p:sp>
        <p:sp>
          <p:nvSpPr>
            <p:cNvPr id="17468" name="Text Box 17"/>
            <p:cNvSpPr txBox="1">
              <a:spLocks noChangeArrowheads="1"/>
            </p:cNvSpPr>
            <p:nvPr/>
          </p:nvSpPr>
          <p:spPr bwMode="auto">
            <a:xfrm>
              <a:off x="3342" y="709"/>
              <a:ext cx="1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r-Latn-RS" altLang="sr-Latn-RS" sz="2000">
                <a:latin typeface="Comic Sans MS" pitchFamily="66" charset="0"/>
              </a:endParaRPr>
            </a:p>
          </p:txBody>
        </p:sp>
      </p:grp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1187450" y="1887538"/>
            <a:ext cx="2243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</a:rPr>
              <a:t> (-y) + 2y = 35</a:t>
            </a:r>
          </a:p>
        </p:txBody>
      </p:sp>
      <p:sp>
        <p:nvSpPr>
          <p:cNvPr id="80928" name="Text Box 32"/>
          <p:cNvSpPr txBox="1">
            <a:spLocks noChangeArrowheads="1"/>
          </p:cNvSpPr>
          <p:nvPr/>
        </p:nvSpPr>
        <p:spPr bwMode="auto">
          <a:xfrm>
            <a:off x="4754563" y="1700213"/>
            <a:ext cx="877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 -7</a:t>
            </a:r>
          </a:p>
        </p:txBody>
      </p:sp>
      <p:sp>
        <p:nvSpPr>
          <p:cNvPr id="80929" name="Rectangle 33"/>
          <p:cNvSpPr>
            <a:spLocks noChangeArrowheads="1"/>
          </p:cNvSpPr>
          <p:nvPr/>
        </p:nvSpPr>
        <p:spPr bwMode="auto">
          <a:xfrm>
            <a:off x="4643438" y="16938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0930" name="Group 34"/>
          <p:cNvGrpSpPr>
            <a:grpSpLocks/>
          </p:cNvGrpSpPr>
          <p:nvPr/>
        </p:nvGrpSpPr>
        <p:grpSpPr bwMode="auto">
          <a:xfrm>
            <a:off x="4578349" y="2565400"/>
            <a:ext cx="3984625" cy="400050"/>
            <a:chOff x="3293" y="2115"/>
            <a:chExt cx="1402" cy="252"/>
          </a:xfrm>
        </p:grpSpPr>
        <p:sp>
          <p:nvSpPr>
            <p:cNvPr id="17462" name="Text Box 35"/>
            <p:cNvSpPr txBox="1">
              <a:spLocks noChangeArrowheads="1"/>
            </p:cNvSpPr>
            <p:nvPr/>
          </p:nvSpPr>
          <p:spPr bwMode="auto">
            <a:xfrm>
              <a:off x="3293" y="2115"/>
              <a:ext cx="140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 dirty="0" smtClean="0">
                  <a:latin typeface="Comic Sans MS" pitchFamily="66" charset="0"/>
                </a:rPr>
                <a:t>Megoldás: </a:t>
              </a:r>
              <a:endParaRPr lang="hr-HR" altLang="sr-Latn-RS" sz="2000" dirty="0">
                <a:latin typeface="Comic Sans MS" pitchFamily="66" charset="0"/>
              </a:endParaRPr>
            </a:p>
          </p:txBody>
        </p:sp>
        <p:sp>
          <p:nvSpPr>
            <p:cNvPr id="17463" name="Text Box 36"/>
            <p:cNvSpPr txBox="1">
              <a:spLocks noChangeArrowheads="1"/>
            </p:cNvSpPr>
            <p:nvPr/>
          </p:nvSpPr>
          <p:spPr bwMode="auto">
            <a:xfrm>
              <a:off x="3742" y="2115"/>
              <a:ext cx="6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( -7, 7 )</a:t>
              </a:r>
            </a:p>
          </p:txBody>
        </p:sp>
      </p:grpSp>
      <p:sp>
        <p:nvSpPr>
          <p:cNvPr id="80935" name="Text Box 39"/>
          <p:cNvSpPr txBox="1">
            <a:spLocks noChangeArrowheads="1"/>
          </p:cNvSpPr>
          <p:nvPr/>
        </p:nvSpPr>
        <p:spPr bwMode="auto">
          <a:xfrm>
            <a:off x="971550" y="3733800"/>
            <a:ext cx="33698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</a:rPr>
              <a:t>Fejezzük ki most előbb az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</a:rPr>
              <a:t>y</a:t>
            </a:r>
            <a:r>
              <a:rPr lang="hr-HR" altLang="sr-Latn-RS" dirty="0" smtClean="0">
                <a:latin typeface="Comic Sans MS" pitchFamily="66" charset="0"/>
              </a:rPr>
              <a:t>-t</a:t>
            </a:r>
            <a:endParaRPr lang="hr-HR" altLang="sr-Latn-RS" dirty="0">
              <a:latin typeface="Comic Sans MS" pitchFamily="66" charset="0"/>
            </a:endParaRPr>
          </a:p>
        </p:txBody>
      </p:sp>
      <p:sp>
        <p:nvSpPr>
          <p:cNvPr id="80936" name="Text Box 40"/>
          <p:cNvSpPr txBox="1">
            <a:spLocks noChangeArrowheads="1"/>
          </p:cNvSpPr>
          <p:nvPr/>
        </p:nvSpPr>
        <p:spPr bwMode="auto">
          <a:xfrm>
            <a:off x="1181100" y="4094163"/>
            <a:ext cx="1827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 x + y = 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-3x + 2y = 35 </a:t>
            </a:r>
          </a:p>
        </p:txBody>
      </p:sp>
      <p:grpSp>
        <p:nvGrpSpPr>
          <p:cNvPr id="80937" name="Group 41"/>
          <p:cNvGrpSpPr>
            <a:grpSpLocks/>
          </p:cNvGrpSpPr>
          <p:nvPr/>
        </p:nvGrpSpPr>
        <p:grpSpPr bwMode="auto">
          <a:xfrm>
            <a:off x="3694113" y="4076700"/>
            <a:ext cx="2166937" cy="396875"/>
            <a:chOff x="2093" y="709"/>
            <a:chExt cx="1365" cy="250"/>
          </a:xfrm>
        </p:grpSpPr>
        <p:grpSp>
          <p:nvGrpSpPr>
            <p:cNvPr id="17453" name="Group 42"/>
            <p:cNvGrpSpPr>
              <a:grpSpLocks/>
            </p:cNvGrpSpPr>
            <p:nvPr/>
          </p:nvGrpSpPr>
          <p:grpSpPr bwMode="auto">
            <a:xfrm>
              <a:off x="2093" y="799"/>
              <a:ext cx="197" cy="61"/>
              <a:chOff x="1927" y="648"/>
              <a:chExt cx="242" cy="75"/>
            </a:xfrm>
          </p:grpSpPr>
          <p:sp>
            <p:nvSpPr>
              <p:cNvPr id="17458" name="Line 43"/>
              <p:cNvSpPr>
                <a:spLocks noChangeShapeType="1"/>
              </p:cNvSpPr>
              <p:nvPr/>
            </p:nvSpPr>
            <p:spPr bwMode="auto">
              <a:xfrm>
                <a:off x="1927" y="663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59" name="Line 44"/>
              <p:cNvSpPr>
                <a:spLocks noChangeShapeType="1"/>
              </p:cNvSpPr>
              <p:nvPr/>
            </p:nvSpPr>
            <p:spPr bwMode="auto">
              <a:xfrm>
                <a:off x="1927" y="709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60" name="Line 45"/>
              <p:cNvSpPr>
                <a:spLocks noChangeShapeType="1"/>
              </p:cNvSpPr>
              <p:nvPr/>
            </p:nvSpPr>
            <p:spPr bwMode="auto">
              <a:xfrm rot="2340000">
                <a:off x="2043" y="648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461" name="Line 46"/>
              <p:cNvSpPr>
                <a:spLocks noChangeShapeType="1"/>
              </p:cNvSpPr>
              <p:nvPr/>
            </p:nvSpPr>
            <p:spPr bwMode="auto">
              <a:xfrm rot="19200000" flipV="1">
                <a:off x="2044" y="723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7454" name="Text Box 47"/>
            <p:cNvSpPr txBox="1">
              <a:spLocks noChangeArrowheads="1"/>
            </p:cNvSpPr>
            <p:nvPr/>
          </p:nvSpPr>
          <p:spPr bwMode="auto">
            <a:xfrm>
              <a:off x="2771" y="709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17455" name="Text Box 48"/>
            <p:cNvSpPr txBox="1">
              <a:spLocks noChangeArrowheads="1"/>
            </p:cNvSpPr>
            <p:nvPr/>
          </p:nvSpPr>
          <p:spPr bwMode="auto">
            <a:xfrm>
              <a:off x="2954" y="709"/>
              <a:ext cx="1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7456" name="Text Box 49"/>
            <p:cNvSpPr txBox="1">
              <a:spLocks noChangeArrowheads="1"/>
            </p:cNvSpPr>
            <p:nvPr/>
          </p:nvSpPr>
          <p:spPr bwMode="auto">
            <a:xfrm>
              <a:off x="3119" y="709"/>
              <a:ext cx="2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-x</a:t>
              </a:r>
            </a:p>
          </p:txBody>
        </p:sp>
        <p:sp>
          <p:nvSpPr>
            <p:cNvPr id="17457" name="Text Box 50"/>
            <p:cNvSpPr txBox="1">
              <a:spLocks noChangeArrowheads="1"/>
            </p:cNvSpPr>
            <p:nvPr/>
          </p:nvSpPr>
          <p:spPr bwMode="auto">
            <a:xfrm>
              <a:off x="3342" y="709"/>
              <a:ext cx="1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r-Latn-RS" altLang="sr-Latn-RS" sz="2000">
                <a:latin typeface="Comic Sans MS" pitchFamily="66" charset="0"/>
              </a:endParaRPr>
            </a:p>
          </p:txBody>
        </p:sp>
      </p:grpSp>
      <p:sp>
        <p:nvSpPr>
          <p:cNvPr id="80947" name="Text Box 51"/>
          <p:cNvSpPr txBox="1">
            <a:spLocks noChangeArrowheads="1"/>
          </p:cNvSpPr>
          <p:nvPr/>
        </p:nvSpPr>
        <p:spPr bwMode="auto">
          <a:xfrm>
            <a:off x="1252538" y="4868863"/>
            <a:ext cx="2278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+ 2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</a:rPr>
              <a:t> (-x) = 35</a:t>
            </a:r>
          </a:p>
        </p:txBody>
      </p:sp>
      <p:sp>
        <p:nvSpPr>
          <p:cNvPr id="80948" name="Line 52"/>
          <p:cNvSpPr>
            <a:spLocks noChangeShapeType="1"/>
          </p:cNvSpPr>
          <p:nvPr/>
        </p:nvSpPr>
        <p:spPr bwMode="auto">
          <a:xfrm>
            <a:off x="1187450" y="2276475"/>
            <a:ext cx="1008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949" name="Line 53"/>
          <p:cNvSpPr>
            <a:spLocks noChangeShapeType="1"/>
          </p:cNvSpPr>
          <p:nvPr/>
        </p:nvSpPr>
        <p:spPr bwMode="auto">
          <a:xfrm>
            <a:off x="1828800" y="5229225"/>
            <a:ext cx="1008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0966" name="Group 70"/>
          <p:cNvGrpSpPr>
            <a:grpSpLocks/>
          </p:cNvGrpSpPr>
          <p:nvPr/>
        </p:nvGrpSpPr>
        <p:grpSpPr bwMode="auto">
          <a:xfrm>
            <a:off x="1757363" y="5341938"/>
            <a:ext cx="2820987" cy="1398587"/>
            <a:chOff x="2653" y="2886"/>
            <a:chExt cx="1777" cy="881"/>
          </a:xfrm>
        </p:grpSpPr>
        <p:sp>
          <p:nvSpPr>
            <p:cNvPr id="17445" name="Text Box 61"/>
            <p:cNvSpPr txBox="1">
              <a:spLocks noChangeArrowheads="1"/>
            </p:cNvSpPr>
            <p:nvPr/>
          </p:nvSpPr>
          <p:spPr bwMode="auto">
            <a:xfrm>
              <a:off x="2653" y="2886"/>
              <a:ext cx="11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-3x - 2x = 35</a:t>
              </a:r>
            </a:p>
          </p:txBody>
        </p:sp>
        <p:sp>
          <p:nvSpPr>
            <p:cNvPr id="17446" name="Text Box 63"/>
            <p:cNvSpPr txBox="1">
              <a:spLocks noChangeArrowheads="1"/>
            </p:cNvSpPr>
            <p:nvPr/>
          </p:nvSpPr>
          <p:spPr bwMode="auto">
            <a:xfrm>
              <a:off x="3016" y="3159"/>
              <a:ext cx="79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  <a:cs typeface="Times New Roman" pitchFamily="18" charset="0"/>
                </a:rPr>
                <a:t>-5x = 35 </a:t>
              </a:r>
              <a:endParaRPr lang="en-US" altLang="sr-Latn-RS" sz="2000"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7447" name="Text Box 64"/>
            <p:cNvSpPr txBox="1">
              <a:spLocks noChangeArrowheads="1"/>
            </p:cNvSpPr>
            <p:nvPr/>
          </p:nvSpPr>
          <p:spPr bwMode="auto">
            <a:xfrm>
              <a:off x="3935" y="3159"/>
              <a:ext cx="4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  <a:cs typeface="Times New Roman" pitchFamily="18" charset="0"/>
                </a:rPr>
                <a:t>: (-5)</a:t>
              </a:r>
              <a:endParaRPr lang="en-US" altLang="sr-Latn-RS" sz="2000">
                <a:latin typeface="Comic Sans MS" pitchFamily="66" charset="0"/>
                <a:cs typeface="Times New Roman" pitchFamily="18" charset="0"/>
              </a:endParaRPr>
            </a:p>
          </p:txBody>
        </p:sp>
        <p:grpSp>
          <p:nvGrpSpPr>
            <p:cNvPr id="17448" name="Group 65"/>
            <p:cNvGrpSpPr>
              <a:grpSpLocks/>
            </p:cNvGrpSpPr>
            <p:nvPr/>
          </p:nvGrpSpPr>
          <p:grpSpPr bwMode="auto">
            <a:xfrm>
              <a:off x="3138" y="3499"/>
              <a:ext cx="647" cy="250"/>
              <a:chOff x="1550" y="2228"/>
              <a:chExt cx="647" cy="250"/>
            </a:xfrm>
          </p:grpSpPr>
          <p:sp>
            <p:nvSpPr>
              <p:cNvPr id="17451" name="Text Box 66"/>
              <p:cNvSpPr txBox="1">
                <a:spLocks noChangeArrowheads="1"/>
              </p:cNvSpPr>
              <p:nvPr/>
            </p:nvSpPr>
            <p:spPr bwMode="auto">
              <a:xfrm>
                <a:off x="1550" y="2228"/>
                <a:ext cx="3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hr-HR" altLang="sr-Latn-RS" sz="2000">
                    <a:latin typeface="Comic Sans MS" pitchFamily="66" charset="0"/>
                    <a:cs typeface="Times New Roman" pitchFamily="18" charset="0"/>
                  </a:rPr>
                  <a:t>x  =</a:t>
                </a:r>
                <a:endParaRPr lang="en-US" altLang="sr-Latn-RS" sz="2000"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7452" name="Text Box 67"/>
              <p:cNvSpPr txBox="1">
                <a:spLocks noChangeArrowheads="1"/>
              </p:cNvSpPr>
              <p:nvPr/>
            </p:nvSpPr>
            <p:spPr bwMode="auto">
              <a:xfrm>
                <a:off x="1916" y="2228"/>
                <a:ext cx="28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hr-HR" altLang="sr-Latn-RS" sz="2000">
                    <a:latin typeface="Comic Sans MS" pitchFamily="66" charset="0"/>
                    <a:cs typeface="Times New Roman" pitchFamily="18" charset="0"/>
                  </a:rPr>
                  <a:t>-7</a:t>
                </a:r>
                <a:endParaRPr lang="en-US" altLang="sr-Latn-RS" sz="2000">
                  <a:latin typeface="Comic Sans MS" pitchFamily="66" charset="0"/>
                  <a:cs typeface="Times New Roman" pitchFamily="18" charset="0"/>
                </a:endParaRPr>
              </a:p>
            </p:txBody>
          </p:sp>
        </p:grpSp>
        <p:sp>
          <p:nvSpPr>
            <p:cNvPr id="17449" name="Rectangle 68"/>
            <p:cNvSpPr>
              <a:spLocks noChangeArrowheads="1"/>
            </p:cNvSpPr>
            <p:nvPr/>
          </p:nvSpPr>
          <p:spPr bwMode="auto">
            <a:xfrm>
              <a:off x="3125" y="3495"/>
              <a:ext cx="680" cy="2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50" name="Line 69"/>
            <p:cNvSpPr>
              <a:spLocks noChangeShapeType="1"/>
            </p:cNvSpPr>
            <p:nvPr/>
          </p:nvSpPr>
          <p:spPr bwMode="auto">
            <a:xfrm flipH="1">
              <a:off x="3886" y="3113"/>
              <a:ext cx="91" cy="3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0967" name="Text Box 71"/>
          <p:cNvSpPr txBox="1">
            <a:spLocks noChangeArrowheads="1"/>
          </p:cNvSpPr>
          <p:nvPr/>
        </p:nvSpPr>
        <p:spPr bwMode="auto">
          <a:xfrm>
            <a:off x="4781550" y="4508500"/>
            <a:ext cx="1230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 = - (-7)</a:t>
            </a:r>
          </a:p>
        </p:txBody>
      </p:sp>
      <p:sp>
        <p:nvSpPr>
          <p:cNvPr id="80969" name="Text Box 73"/>
          <p:cNvSpPr txBox="1">
            <a:spLocks noChangeArrowheads="1"/>
          </p:cNvSpPr>
          <p:nvPr/>
        </p:nvSpPr>
        <p:spPr bwMode="auto">
          <a:xfrm>
            <a:off x="4819650" y="5019675"/>
            <a:ext cx="754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 = 7</a:t>
            </a:r>
          </a:p>
        </p:txBody>
      </p:sp>
      <p:sp>
        <p:nvSpPr>
          <p:cNvPr id="80971" name="Rectangle 75"/>
          <p:cNvSpPr>
            <a:spLocks noChangeArrowheads="1"/>
          </p:cNvSpPr>
          <p:nvPr/>
        </p:nvSpPr>
        <p:spPr bwMode="auto">
          <a:xfrm>
            <a:off x="4781550" y="5013325"/>
            <a:ext cx="8636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0972" name="Group 76"/>
          <p:cNvGrpSpPr>
            <a:grpSpLocks/>
          </p:cNvGrpSpPr>
          <p:nvPr/>
        </p:nvGrpSpPr>
        <p:grpSpPr bwMode="auto">
          <a:xfrm>
            <a:off x="4643439" y="5805488"/>
            <a:ext cx="2854065" cy="400050"/>
            <a:chOff x="3202" y="2115"/>
            <a:chExt cx="1225" cy="252"/>
          </a:xfrm>
        </p:grpSpPr>
        <p:sp>
          <p:nvSpPr>
            <p:cNvPr id="17443" name="Text Box 77"/>
            <p:cNvSpPr txBox="1">
              <a:spLocks noChangeArrowheads="1"/>
            </p:cNvSpPr>
            <p:nvPr/>
          </p:nvSpPr>
          <p:spPr bwMode="auto">
            <a:xfrm>
              <a:off x="3202" y="2115"/>
              <a:ext cx="118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 dirty="0" smtClean="0">
                  <a:latin typeface="Comic Sans MS" pitchFamily="66" charset="0"/>
                </a:rPr>
                <a:t>Megoldás: </a:t>
              </a:r>
              <a:endParaRPr lang="hr-HR" altLang="sr-Latn-RS" sz="2000" dirty="0">
                <a:latin typeface="Comic Sans MS" pitchFamily="66" charset="0"/>
              </a:endParaRPr>
            </a:p>
          </p:txBody>
        </p:sp>
        <p:sp>
          <p:nvSpPr>
            <p:cNvPr id="17444" name="Text Box 78"/>
            <p:cNvSpPr txBox="1">
              <a:spLocks noChangeArrowheads="1"/>
            </p:cNvSpPr>
            <p:nvPr/>
          </p:nvSpPr>
          <p:spPr bwMode="auto">
            <a:xfrm>
              <a:off x="3742" y="2115"/>
              <a:ext cx="6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( -7, 7 )</a:t>
              </a:r>
            </a:p>
          </p:txBody>
        </p:sp>
      </p:grpSp>
      <p:sp>
        <p:nvSpPr>
          <p:cNvPr id="80975" name="Text Box 79"/>
          <p:cNvSpPr txBox="1">
            <a:spLocks noChangeArrowheads="1"/>
          </p:cNvSpPr>
          <p:nvPr/>
        </p:nvSpPr>
        <p:spPr bwMode="auto">
          <a:xfrm>
            <a:off x="6424613" y="3141663"/>
            <a:ext cx="27286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</a:rPr>
              <a:t>Minkét esetben ugyan </a:t>
            </a:r>
            <a:b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</a:rPr>
              <a:t>azt a megoldást kaptuk.</a:t>
            </a:r>
            <a:endParaRPr lang="hr-HR" altLang="sr-Latn-RS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0976" name="Text Box 80"/>
          <p:cNvSpPr txBox="1">
            <a:spLocks noChangeArrowheads="1"/>
          </p:cNvSpPr>
          <p:nvPr/>
        </p:nvSpPr>
        <p:spPr bwMode="auto">
          <a:xfrm>
            <a:off x="6264275" y="1052513"/>
            <a:ext cx="23399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</a:rPr>
              <a:t>Fejezzük ki az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hr-HR" altLang="sr-Latn-RS" dirty="0">
                <a:latin typeface="Comic Sans MS" pitchFamily="66" charset="0"/>
              </a:rPr>
              <a:t> </a:t>
            </a:r>
            <a:r>
              <a:rPr lang="hr-HR" altLang="sr-Latn-RS" dirty="0" smtClean="0">
                <a:latin typeface="Comic Sans MS" pitchFamily="66" charset="0"/>
              </a:rPr>
              <a:t>-et</a:t>
            </a:r>
            <a:endParaRPr lang="hr-HR" altLang="sr-Latn-RS" dirty="0">
              <a:latin typeface="Comic Sans MS" pitchFamily="66" charset="0"/>
            </a:endParaRPr>
          </a:p>
        </p:txBody>
      </p:sp>
      <p:grpSp>
        <p:nvGrpSpPr>
          <p:cNvPr id="80983" name="Group 87"/>
          <p:cNvGrpSpPr>
            <a:grpSpLocks/>
          </p:cNvGrpSpPr>
          <p:nvPr/>
        </p:nvGrpSpPr>
        <p:grpSpPr bwMode="auto">
          <a:xfrm>
            <a:off x="1835150" y="2349500"/>
            <a:ext cx="2403475" cy="1195388"/>
            <a:chOff x="1275" y="1480"/>
            <a:chExt cx="1514" cy="753"/>
          </a:xfrm>
        </p:grpSpPr>
        <p:sp>
          <p:nvSpPr>
            <p:cNvPr id="17433" name="Text Box 55"/>
            <p:cNvSpPr txBox="1">
              <a:spLocks noChangeArrowheads="1"/>
            </p:cNvSpPr>
            <p:nvPr/>
          </p:nvSpPr>
          <p:spPr bwMode="auto">
            <a:xfrm>
              <a:off x="1275" y="1480"/>
              <a:ext cx="10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  <a:cs typeface="Times New Roman" pitchFamily="18" charset="0"/>
                </a:rPr>
                <a:t>3y + 2y = 35</a:t>
              </a:r>
              <a:endParaRPr lang="en-US" altLang="sr-Latn-RS" sz="2000">
                <a:latin typeface="Comic Sans MS" pitchFamily="66" charset="0"/>
                <a:cs typeface="Times New Roman" pitchFamily="18" charset="0"/>
              </a:endParaRPr>
            </a:p>
          </p:txBody>
        </p:sp>
        <p:grpSp>
          <p:nvGrpSpPr>
            <p:cNvPr id="17434" name="Group 56"/>
            <p:cNvGrpSpPr>
              <a:grpSpLocks/>
            </p:cNvGrpSpPr>
            <p:nvPr/>
          </p:nvGrpSpPr>
          <p:grpSpPr bwMode="auto">
            <a:xfrm>
              <a:off x="1610" y="1756"/>
              <a:ext cx="726" cy="250"/>
              <a:chOff x="1550" y="2228"/>
              <a:chExt cx="726" cy="250"/>
            </a:xfrm>
          </p:grpSpPr>
          <p:sp>
            <p:nvSpPr>
              <p:cNvPr id="17441" name="Text Box 57"/>
              <p:cNvSpPr txBox="1">
                <a:spLocks noChangeArrowheads="1"/>
              </p:cNvSpPr>
              <p:nvPr/>
            </p:nvSpPr>
            <p:spPr bwMode="auto">
              <a:xfrm>
                <a:off x="1550" y="2228"/>
                <a:ext cx="47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hr-HR" altLang="sr-Latn-RS" sz="2000">
                    <a:latin typeface="Comic Sans MS" pitchFamily="66" charset="0"/>
                    <a:cs typeface="Times New Roman" pitchFamily="18" charset="0"/>
                  </a:rPr>
                  <a:t>5y  =</a:t>
                </a:r>
                <a:endParaRPr lang="en-US" altLang="sr-Latn-RS" sz="2000"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7442" name="Text Box 58"/>
              <p:cNvSpPr txBox="1">
                <a:spLocks noChangeArrowheads="1"/>
              </p:cNvSpPr>
              <p:nvPr/>
            </p:nvSpPr>
            <p:spPr bwMode="auto">
              <a:xfrm>
                <a:off x="1916" y="2228"/>
                <a:ext cx="3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hr-HR" altLang="sr-Latn-RS" sz="2000">
                    <a:latin typeface="Comic Sans MS" pitchFamily="66" charset="0"/>
                    <a:cs typeface="Times New Roman" pitchFamily="18" charset="0"/>
                  </a:rPr>
                  <a:t> 35</a:t>
                </a:r>
                <a:endParaRPr lang="en-US" altLang="sr-Latn-RS" sz="2000">
                  <a:latin typeface="Comic Sans MS" pitchFamily="66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435" name="Group 81"/>
            <p:cNvGrpSpPr>
              <a:grpSpLocks/>
            </p:cNvGrpSpPr>
            <p:nvPr/>
          </p:nvGrpSpPr>
          <p:grpSpPr bwMode="auto">
            <a:xfrm>
              <a:off x="1660" y="1983"/>
              <a:ext cx="580" cy="250"/>
              <a:chOff x="1550" y="2228"/>
              <a:chExt cx="580" cy="250"/>
            </a:xfrm>
          </p:grpSpPr>
          <p:sp>
            <p:nvSpPr>
              <p:cNvPr id="17439" name="Text Box 82"/>
              <p:cNvSpPr txBox="1">
                <a:spLocks noChangeArrowheads="1"/>
              </p:cNvSpPr>
              <p:nvPr/>
            </p:nvSpPr>
            <p:spPr bwMode="auto">
              <a:xfrm>
                <a:off x="1550" y="2228"/>
                <a:ext cx="37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hr-HR" altLang="sr-Latn-RS" sz="2000">
                    <a:latin typeface="Comic Sans MS" pitchFamily="66" charset="0"/>
                    <a:cs typeface="Times New Roman" pitchFamily="18" charset="0"/>
                  </a:rPr>
                  <a:t>y  =</a:t>
                </a:r>
                <a:endParaRPr lang="en-US" altLang="sr-Latn-RS" sz="2000">
                  <a:latin typeface="Comic Sans MS" pitchFamily="66" charset="0"/>
                  <a:cs typeface="Times New Roman" pitchFamily="18" charset="0"/>
                </a:endParaRPr>
              </a:p>
            </p:txBody>
          </p:sp>
          <p:sp>
            <p:nvSpPr>
              <p:cNvPr id="17440" name="Text Box 83"/>
              <p:cNvSpPr txBox="1">
                <a:spLocks noChangeArrowheads="1"/>
              </p:cNvSpPr>
              <p:nvPr/>
            </p:nvSpPr>
            <p:spPr bwMode="auto">
              <a:xfrm>
                <a:off x="1916" y="2228"/>
                <a:ext cx="2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hr-HR" altLang="sr-Latn-RS" sz="2000">
                    <a:latin typeface="Comic Sans MS" pitchFamily="66" charset="0"/>
                    <a:cs typeface="Times New Roman" pitchFamily="18" charset="0"/>
                  </a:rPr>
                  <a:t>7</a:t>
                </a:r>
                <a:endParaRPr lang="en-US" altLang="sr-Latn-RS" sz="2000">
                  <a:latin typeface="Comic Sans MS" pitchFamily="66" charset="0"/>
                  <a:cs typeface="Times New Roman" pitchFamily="18" charset="0"/>
                </a:endParaRPr>
              </a:p>
            </p:txBody>
          </p:sp>
        </p:grpSp>
        <p:sp>
          <p:nvSpPr>
            <p:cNvPr id="17436" name="Rectangle 84"/>
            <p:cNvSpPr>
              <a:spLocks noChangeArrowheads="1"/>
            </p:cNvSpPr>
            <p:nvPr/>
          </p:nvSpPr>
          <p:spPr bwMode="auto">
            <a:xfrm>
              <a:off x="1610" y="2007"/>
              <a:ext cx="680" cy="22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37" name="Text Box 85"/>
            <p:cNvSpPr txBox="1">
              <a:spLocks noChangeArrowheads="1"/>
            </p:cNvSpPr>
            <p:nvPr/>
          </p:nvSpPr>
          <p:spPr bwMode="auto">
            <a:xfrm>
              <a:off x="2479" y="1752"/>
              <a:ext cx="3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  <a:cs typeface="Times New Roman" pitchFamily="18" charset="0"/>
                </a:rPr>
                <a:t>: 5</a:t>
              </a:r>
              <a:endParaRPr lang="en-US" altLang="sr-Latn-RS" sz="2000"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7438" name="Line 86"/>
            <p:cNvSpPr>
              <a:spLocks noChangeShapeType="1"/>
            </p:cNvSpPr>
            <p:nvPr/>
          </p:nvSpPr>
          <p:spPr bwMode="auto">
            <a:xfrm flipH="1">
              <a:off x="2414" y="1706"/>
              <a:ext cx="91" cy="3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09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8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80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80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8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8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80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8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8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8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8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8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8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8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4" grpId="0"/>
      <p:bldP spid="80928" grpId="0"/>
      <p:bldP spid="80929" grpId="0" animBg="1"/>
      <p:bldP spid="80935" grpId="0"/>
      <p:bldP spid="80936" grpId="0"/>
      <p:bldP spid="80947" grpId="0"/>
      <p:bldP spid="80948" grpId="0" animBg="1"/>
      <p:bldP spid="80949" grpId="0" animBg="1"/>
      <p:bldP spid="80967" grpId="0"/>
      <p:bldP spid="80969" grpId="0"/>
      <p:bldP spid="80971" grpId="0" animBg="1"/>
      <p:bldP spid="80975" grpId="0"/>
      <p:bldP spid="809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95288" y="764704"/>
            <a:ext cx="79216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indent="0" eaLnBrk="1" hangingPunct="1">
              <a:buNone/>
            </a:pPr>
            <a:r>
              <a:rPr lang="hr-HR" altLang="sr-Latn-RS" sz="1800" dirty="0" smtClean="0">
                <a:latin typeface="+mj-lt"/>
              </a:rPr>
              <a:t>Oldd meg az egyenletrendszereket helyettesítési módszerrel!</a:t>
            </a:r>
            <a:endParaRPr lang="hr-HR" altLang="sr-Latn-RS" sz="1800" dirty="0">
              <a:latin typeface="+mj-lt"/>
            </a:endParaRP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395288" y="1340768"/>
            <a:ext cx="57610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1.)	</a:t>
            </a:r>
            <a:endParaRPr lang="hr-HR" altLang="sr-Latn-RS" sz="1000" dirty="0">
              <a:latin typeface="Comic Sans MS" pitchFamily="66" charset="0"/>
            </a:endParaRP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611188" y="2156420"/>
            <a:ext cx="2016125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1524000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tabLst>
                <a:tab pos="1524000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tabLst>
                <a:tab pos="1524000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tabLst>
                <a:tab pos="1524000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tabLst>
                <a:tab pos="1524000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>
                <a:latin typeface="Comic Sans MS" pitchFamily="66" charset="0"/>
              </a:rPr>
              <a:t>a)	-7x - 20y = 7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-5x + y = 5		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b)	4x - 9y = 30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x + 2y = -1		</a:t>
            </a: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c)	x + y = - 5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-x - y = 5	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d)	2x + 3y = 8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-x + y = -9	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e)	-2x + 3y = 24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  </a:t>
            </a:r>
            <a:r>
              <a:rPr lang="hr-HR" altLang="sr-Latn-RS" u="sng">
                <a:latin typeface="Comic Sans MS" pitchFamily="66" charset="0"/>
              </a:rPr>
              <a:t>3x + y = 19	</a:t>
            </a:r>
            <a:endParaRPr lang="en-US" altLang="sr-Latn-RS">
              <a:latin typeface="Comic Sans MS" pitchFamily="66" charset="0"/>
            </a:endParaRPr>
          </a:p>
        </p:txBody>
      </p:sp>
      <p:sp>
        <p:nvSpPr>
          <p:cNvPr id="81955" name="Text Box 35"/>
          <p:cNvSpPr txBox="1">
            <a:spLocks noChangeArrowheads="1"/>
          </p:cNvSpPr>
          <p:nvPr/>
        </p:nvSpPr>
        <p:spPr bwMode="auto">
          <a:xfrm>
            <a:off x="3132138" y="2156420"/>
            <a:ext cx="2016125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1698625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tabLst>
                <a:tab pos="1698625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tabLst>
                <a:tab pos="1698625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tabLst>
                <a:tab pos="1698625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tabLst>
                <a:tab pos="1698625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25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25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25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25" algn="l"/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>
                <a:latin typeface="Comic Sans MS" pitchFamily="66" charset="0"/>
              </a:rPr>
              <a:t>f)	-x + 12y = -37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  x + 2y = -5	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g)	2x - 3y = 100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-4x + y = -20	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h)	x - 5y = 16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-x + 2y = -4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i)	2x + y = 15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-3x -2y = -25</a:t>
            </a: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j)	-x + 3y = 2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 -x + y = 2	</a:t>
            </a:r>
            <a:endParaRPr lang="en-US" altLang="sr-Latn-RS">
              <a:latin typeface="Comic Sans MS" pitchFamily="66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946601" y="2640960"/>
            <a:ext cx="2801863" cy="3884384"/>
          </a:xfrm>
        </p:spPr>
        <p:txBody>
          <a:bodyPr/>
          <a:lstStyle/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a)	(-1,0)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b)	(3,-2)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c)	azonosság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d</a:t>
            </a:r>
            <a:r>
              <a:rPr lang="hr-HR" altLang="sr-Latn-RS" sz="2000" dirty="0">
                <a:latin typeface="Comic Sans MS" pitchFamily="66" charset="0"/>
              </a:rPr>
              <a:t>)	</a:t>
            </a:r>
            <a:r>
              <a:rPr lang="hr-HR" altLang="sr-Latn-RS" sz="2000" dirty="0" smtClean="0">
                <a:latin typeface="Comic Sans MS" pitchFamily="66" charset="0"/>
              </a:rPr>
              <a:t>(7,-2)</a:t>
            </a:r>
            <a:endParaRPr lang="hr-HR" altLang="sr-Latn-RS" sz="2000" dirty="0">
              <a:latin typeface="Comic Sans MS" pitchFamily="66" charset="0"/>
            </a:endParaRP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e)	</a:t>
            </a:r>
            <a:r>
              <a:rPr lang="hr-HR" altLang="sr-Latn-RS" sz="2000" dirty="0" smtClean="0">
                <a:latin typeface="Comic Sans MS" pitchFamily="66" charset="0"/>
              </a:rPr>
              <a:t>(3,10)</a:t>
            </a:r>
            <a:endParaRPr lang="hr-HR" altLang="sr-Latn-RS" sz="2000" dirty="0">
              <a:latin typeface="Comic Sans MS" pitchFamily="66" charset="0"/>
            </a:endParaRP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f)	</a:t>
            </a:r>
            <a:r>
              <a:rPr lang="hr-HR" altLang="sr-Latn-RS" sz="2000" dirty="0" smtClean="0">
                <a:latin typeface="Comic Sans MS" pitchFamily="66" charset="0"/>
              </a:rPr>
              <a:t>(1,-3)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g</a:t>
            </a:r>
            <a:r>
              <a:rPr lang="hr-HR" altLang="sr-Latn-RS" sz="2000" dirty="0" smtClean="0">
                <a:latin typeface="Comic Sans MS" pitchFamily="66" charset="0"/>
              </a:rPr>
              <a:t>)    (-4,-36)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h)    (-4,-4)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i)     (5,5)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j)    (-2,0)</a:t>
            </a:r>
          </a:p>
          <a:p>
            <a:pPr marL="0" indent="0" eaLnBrk="1" hangingPunct="1">
              <a:buNone/>
            </a:pPr>
            <a:endParaRPr lang="hr-HR" altLang="sr-Latn-RS" sz="2000" dirty="0" smtClean="0">
              <a:latin typeface="Comic Sans MS" pitchFamily="66" charset="0"/>
            </a:endParaRPr>
          </a:p>
          <a:p>
            <a:pPr eaLnBrk="1" hangingPunct="1"/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234633" y="2132856"/>
            <a:ext cx="2016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Megoldások: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8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/>
      <p:bldP spid="81925" grpId="0"/>
      <p:bldP spid="81955" grpId="0"/>
      <p:bldP spid="7" grpId="0" build="p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95288" y="1340768"/>
            <a:ext cx="57610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2.)	</a:t>
            </a:r>
            <a:endParaRPr lang="hr-HR" altLang="sr-Latn-RS" sz="1000" dirty="0">
              <a:latin typeface="Comic Sans MS" pitchFamily="66" charset="0"/>
            </a:endParaRPr>
          </a:p>
        </p:txBody>
      </p:sp>
      <p:grpSp>
        <p:nvGrpSpPr>
          <p:cNvPr id="82993" name="Group 49"/>
          <p:cNvGrpSpPr>
            <a:grpSpLocks/>
          </p:cNvGrpSpPr>
          <p:nvPr/>
        </p:nvGrpSpPr>
        <p:grpSpPr bwMode="auto">
          <a:xfrm>
            <a:off x="611188" y="1868066"/>
            <a:ext cx="2124075" cy="4224338"/>
            <a:chOff x="385" y="1540"/>
            <a:chExt cx="1338" cy="2661"/>
          </a:xfrm>
        </p:grpSpPr>
        <p:sp>
          <p:nvSpPr>
            <p:cNvPr id="19483" name="Text Box 4"/>
            <p:cNvSpPr txBox="1">
              <a:spLocks noChangeArrowheads="1"/>
            </p:cNvSpPr>
            <p:nvPr/>
          </p:nvSpPr>
          <p:spPr bwMode="auto">
            <a:xfrm>
              <a:off x="385" y="1540"/>
              <a:ext cx="1270" cy="2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tabLst>
                  <a:tab pos="18002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779588" indent="-342900" eaLnBrk="0" hangingPunct="0">
                <a:tabLst>
                  <a:tab pos="18002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2301875" indent="-342900" eaLnBrk="0" hangingPunct="0">
                <a:tabLst>
                  <a:tab pos="18002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2824163" indent="-342900" eaLnBrk="0" hangingPunct="0">
                <a:tabLst>
                  <a:tab pos="18002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3346450" indent="-342900" eaLnBrk="0" hangingPunct="0">
                <a:tabLst>
                  <a:tab pos="18002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38036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002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42608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002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47180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002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51752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00225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>
                  <a:latin typeface="Comic Sans MS" pitchFamily="66" charset="0"/>
                </a:rPr>
                <a:t>a)	x + 5y = 8</a:t>
              </a: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	</a:t>
              </a:r>
              <a:r>
                <a:rPr lang="hr-HR" altLang="sr-Latn-RS" u="sng">
                  <a:latin typeface="Comic Sans MS" pitchFamily="66" charset="0"/>
                </a:rPr>
                <a:t>2x - 4y = -5</a:t>
              </a:r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b)	2x + y = 1</a:t>
              </a:r>
            </a:p>
            <a:p>
              <a:pPr eaLnBrk="1" hangingPunct="1"/>
              <a:r>
                <a:rPr lang="hr-HR" altLang="sr-Latn-RS" sz="800">
                  <a:latin typeface="Comic Sans MS" pitchFamily="66" charset="0"/>
                </a:rPr>
                <a:t> </a:t>
              </a: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	-x + 2y =</a:t>
              </a: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c)	    x +      y = </a:t>
              </a: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	  x -      y = -4</a:t>
              </a: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r>
                <a:rPr lang="hr-HR" altLang="sr-Latn-RS" sz="1000">
                  <a:latin typeface="Comic Sans MS" pitchFamily="66" charset="0"/>
                </a:rPr>
                <a:t> </a:t>
              </a: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d)	-6x + 3y = 0</a:t>
              </a:r>
            </a:p>
            <a:p>
              <a:pPr eaLnBrk="1" hangingPunct="1"/>
              <a:r>
                <a:rPr lang="hr-HR" altLang="sr-Latn-RS" sz="800">
                  <a:latin typeface="Comic Sans MS" pitchFamily="66" charset="0"/>
                </a:rPr>
                <a:t> </a:t>
              </a: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	 -x + y =</a:t>
              </a:r>
              <a:endParaRPr lang="en-US" altLang="sr-Latn-RS">
                <a:latin typeface="Comic Sans MS" pitchFamily="66" charset="0"/>
              </a:endParaRPr>
            </a:p>
          </p:txBody>
        </p:sp>
        <p:sp>
          <p:nvSpPr>
            <p:cNvPr id="19484" name="Line 7"/>
            <p:cNvSpPr>
              <a:spLocks noChangeShapeType="1"/>
            </p:cNvSpPr>
            <p:nvPr/>
          </p:nvSpPr>
          <p:spPr bwMode="auto">
            <a:xfrm>
              <a:off x="1310" y="2442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5" name="Text Box 8"/>
            <p:cNvSpPr txBox="1">
              <a:spLocks noChangeArrowheads="1"/>
            </p:cNvSpPr>
            <p:nvPr/>
          </p:nvSpPr>
          <p:spPr bwMode="auto">
            <a:xfrm>
              <a:off x="1283" y="224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9486" name="Text Box 9"/>
            <p:cNvSpPr txBox="1">
              <a:spLocks noChangeArrowheads="1"/>
            </p:cNvSpPr>
            <p:nvPr/>
          </p:nvSpPr>
          <p:spPr bwMode="auto">
            <a:xfrm>
              <a:off x="1283" y="243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9487" name="Line 10"/>
            <p:cNvSpPr>
              <a:spLocks noChangeShapeType="1"/>
            </p:cNvSpPr>
            <p:nvPr/>
          </p:nvSpPr>
          <p:spPr bwMode="auto">
            <a:xfrm>
              <a:off x="662" y="2950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8" name="Text Box 11"/>
            <p:cNvSpPr txBox="1">
              <a:spLocks noChangeArrowheads="1"/>
            </p:cNvSpPr>
            <p:nvPr/>
          </p:nvSpPr>
          <p:spPr bwMode="auto">
            <a:xfrm>
              <a:off x="647" y="275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489" name="Text Box 12"/>
            <p:cNvSpPr txBox="1">
              <a:spLocks noChangeArrowheads="1"/>
            </p:cNvSpPr>
            <p:nvPr/>
          </p:nvSpPr>
          <p:spPr bwMode="auto">
            <a:xfrm>
              <a:off x="635" y="294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9490" name="Line 13"/>
            <p:cNvSpPr>
              <a:spLocks noChangeShapeType="1"/>
            </p:cNvSpPr>
            <p:nvPr/>
          </p:nvSpPr>
          <p:spPr bwMode="auto">
            <a:xfrm>
              <a:off x="1093" y="2950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91" name="Text Box 14"/>
            <p:cNvSpPr txBox="1">
              <a:spLocks noChangeArrowheads="1"/>
            </p:cNvSpPr>
            <p:nvPr/>
          </p:nvSpPr>
          <p:spPr bwMode="auto">
            <a:xfrm>
              <a:off x="1078" y="275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492" name="Text Box 15"/>
            <p:cNvSpPr txBox="1">
              <a:spLocks noChangeArrowheads="1"/>
            </p:cNvSpPr>
            <p:nvPr/>
          </p:nvSpPr>
          <p:spPr bwMode="auto">
            <a:xfrm>
              <a:off x="1066" y="294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9493" name="Line 16"/>
            <p:cNvSpPr>
              <a:spLocks noChangeShapeType="1"/>
            </p:cNvSpPr>
            <p:nvPr/>
          </p:nvSpPr>
          <p:spPr bwMode="auto">
            <a:xfrm>
              <a:off x="1546" y="2950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94" name="Text Box 17"/>
            <p:cNvSpPr txBox="1">
              <a:spLocks noChangeArrowheads="1"/>
            </p:cNvSpPr>
            <p:nvPr/>
          </p:nvSpPr>
          <p:spPr bwMode="auto">
            <a:xfrm>
              <a:off x="1531" y="275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495" name="Text Box 18"/>
            <p:cNvSpPr txBox="1">
              <a:spLocks noChangeArrowheads="1"/>
            </p:cNvSpPr>
            <p:nvPr/>
          </p:nvSpPr>
          <p:spPr bwMode="auto">
            <a:xfrm>
              <a:off x="1519" y="294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9496" name="Line 19"/>
            <p:cNvSpPr>
              <a:spLocks noChangeShapeType="1"/>
            </p:cNvSpPr>
            <p:nvPr/>
          </p:nvSpPr>
          <p:spPr bwMode="auto">
            <a:xfrm>
              <a:off x="997" y="3299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97" name="Text Box 20"/>
            <p:cNvSpPr txBox="1">
              <a:spLocks noChangeArrowheads="1"/>
            </p:cNvSpPr>
            <p:nvPr/>
          </p:nvSpPr>
          <p:spPr bwMode="auto">
            <a:xfrm>
              <a:off x="982" y="3099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498" name="Text Box 21"/>
            <p:cNvSpPr txBox="1">
              <a:spLocks noChangeArrowheads="1"/>
            </p:cNvSpPr>
            <p:nvPr/>
          </p:nvSpPr>
          <p:spPr bwMode="auto">
            <a:xfrm>
              <a:off x="970" y="329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9499" name="Line 22"/>
            <p:cNvSpPr>
              <a:spLocks noChangeShapeType="1"/>
            </p:cNvSpPr>
            <p:nvPr/>
          </p:nvSpPr>
          <p:spPr bwMode="auto">
            <a:xfrm>
              <a:off x="657" y="2614"/>
              <a:ext cx="8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00" name="Line 23"/>
            <p:cNvSpPr>
              <a:spLocks noChangeShapeType="1"/>
            </p:cNvSpPr>
            <p:nvPr/>
          </p:nvSpPr>
          <p:spPr bwMode="auto">
            <a:xfrm>
              <a:off x="657" y="3475"/>
              <a:ext cx="10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01" name="Line 24"/>
            <p:cNvSpPr>
              <a:spLocks noChangeShapeType="1"/>
            </p:cNvSpPr>
            <p:nvPr/>
          </p:nvSpPr>
          <p:spPr bwMode="auto">
            <a:xfrm>
              <a:off x="1274" y="3979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02" name="Text Box 25"/>
            <p:cNvSpPr txBox="1">
              <a:spLocks noChangeArrowheads="1"/>
            </p:cNvSpPr>
            <p:nvPr/>
          </p:nvSpPr>
          <p:spPr bwMode="auto">
            <a:xfrm>
              <a:off x="1259" y="3779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503" name="Text Box 26"/>
            <p:cNvSpPr txBox="1">
              <a:spLocks noChangeArrowheads="1"/>
            </p:cNvSpPr>
            <p:nvPr/>
          </p:nvSpPr>
          <p:spPr bwMode="auto">
            <a:xfrm>
              <a:off x="1247" y="397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9504" name="Line 27"/>
            <p:cNvSpPr>
              <a:spLocks noChangeShapeType="1"/>
            </p:cNvSpPr>
            <p:nvPr/>
          </p:nvSpPr>
          <p:spPr bwMode="auto">
            <a:xfrm>
              <a:off x="657" y="4156"/>
              <a:ext cx="8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992" name="Group 48"/>
          <p:cNvGrpSpPr>
            <a:grpSpLocks/>
          </p:cNvGrpSpPr>
          <p:nvPr/>
        </p:nvGrpSpPr>
        <p:grpSpPr bwMode="auto">
          <a:xfrm>
            <a:off x="3276600" y="1772816"/>
            <a:ext cx="2016125" cy="3992563"/>
            <a:chOff x="2064" y="1480"/>
            <a:chExt cx="1270" cy="2515"/>
          </a:xfrm>
        </p:grpSpPr>
        <p:sp>
          <p:nvSpPr>
            <p:cNvPr id="19468" name="Text Box 28"/>
            <p:cNvSpPr txBox="1">
              <a:spLocks noChangeArrowheads="1"/>
            </p:cNvSpPr>
            <p:nvPr/>
          </p:nvSpPr>
          <p:spPr bwMode="auto">
            <a:xfrm>
              <a:off x="2064" y="1553"/>
              <a:ext cx="1270" cy="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779588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2301875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2824163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3346450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38036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42608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47180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51752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e)	   y -      = 0</a:t>
              </a:r>
            </a:p>
            <a:p>
              <a:pPr eaLnBrk="1" hangingPunct="1"/>
              <a:r>
                <a:rPr lang="hr-HR" altLang="sr-Latn-RS" sz="800" dirty="0">
                  <a:latin typeface="Comic Sans MS" pitchFamily="66" charset="0"/>
                </a:rPr>
                <a:t> </a:t>
              </a:r>
            </a:p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	</a:t>
              </a:r>
              <a:r>
                <a:rPr lang="hr-HR" altLang="sr-Latn-RS" u="sng" dirty="0">
                  <a:latin typeface="Comic Sans MS" pitchFamily="66" charset="0"/>
                </a:rPr>
                <a:t>4x + 5y = 3	</a:t>
              </a:r>
            </a:p>
            <a:p>
              <a:pPr eaLnBrk="1" hangingPunct="1"/>
              <a:endParaRPr lang="hr-HR" altLang="sr-Latn-RS" u="sng" dirty="0">
                <a:latin typeface="Comic Sans MS" pitchFamily="66" charset="0"/>
              </a:endParaRPr>
            </a:p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f)	-2x + 3y = 0</a:t>
              </a:r>
            </a:p>
            <a:p>
              <a:pPr eaLnBrk="1" hangingPunct="1"/>
              <a:r>
                <a:rPr lang="hr-HR" altLang="sr-Latn-RS" sz="800" dirty="0">
                  <a:latin typeface="Comic Sans MS" pitchFamily="66" charset="0"/>
                </a:rPr>
                <a:t> </a:t>
              </a:r>
            </a:p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	  x - y =</a:t>
              </a:r>
            </a:p>
            <a:p>
              <a:pPr eaLnBrk="1" hangingPunct="1"/>
              <a:endParaRPr lang="hr-HR" altLang="sr-Latn-RS" dirty="0">
                <a:latin typeface="Comic Sans MS" pitchFamily="66" charset="0"/>
              </a:endParaRPr>
            </a:p>
            <a:p>
              <a:pPr eaLnBrk="1" hangingPunct="1"/>
              <a:r>
                <a:rPr lang="hr-HR" altLang="sr-Latn-RS" sz="800" dirty="0">
                  <a:latin typeface="Comic Sans MS" pitchFamily="66" charset="0"/>
                </a:rPr>
                <a:t> </a:t>
              </a:r>
            </a:p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g)	x + y = </a:t>
              </a:r>
            </a:p>
            <a:p>
              <a:pPr eaLnBrk="1" hangingPunct="1"/>
              <a:endParaRPr lang="hr-HR" altLang="sr-Latn-RS" dirty="0">
                <a:latin typeface="Comic Sans MS" pitchFamily="66" charset="0"/>
              </a:endParaRPr>
            </a:p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	3x + 4y =</a:t>
              </a:r>
            </a:p>
            <a:p>
              <a:pPr eaLnBrk="1" hangingPunct="1"/>
              <a:endParaRPr lang="hr-HR" altLang="sr-Latn-RS" dirty="0">
                <a:latin typeface="Comic Sans MS" pitchFamily="66" charset="0"/>
              </a:endParaRPr>
            </a:p>
            <a:p>
              <a:pPr eaLnBrk="1" hangingPunct="1"/>
              <a:r>
                <a:rPr lang="hr-HR" altLang="sr-Latn-RS" sz="800" dirty="0">
                  <a:latin typeface="Comic Sans MS" pitchFamily="66" charset="0"/>
                </a:rPr>
                <a:t> </a:t>
              </a:r>
            </a:p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h)	4x - 2y = 3</a:t>
              </a:r>
            </a:p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	</a:t>
              </a:r>
              <a:r>
                <a:rPr lang="hr-HR" altLang="sr-Latn-RS" u="sng" dirty="0">
                  <a:latin typeface="Comic Sans MS" pitchFamily="66" charset="0"/>
                </a:rPr>
                <a:t> -x + y = 0	</a:t>
              </a:r>
            </a:p>
          </p:txBody>
        </p:sp>
        <p:sp>
          <p:nvSpPr>
            <p:cNvPr id="19469" name="Line 29"/>
            <p:cNvSpPr>
              <a:spLocks noChangeShapeType="1"/>
            </p:cNvSpPr>
            <p:nvPr/>
          </p:nvSpPr>
          <p:spPr bwMode="auto">
            <a:xfrm>
              <a:off x="2717" y="1680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0" name="Text Box 30"/>
            <p:cNvSpPr txBox="1">
              <a:spLocks noChangeArrowheads="1"/>
            </p:cNvSpPr>
            <p:nvPr/>
          </p:nvSpPr>
          <p:spPr bwMode="auto">
            <a:xfrm>
              <a:off x="2690" y="148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9471" name="Text Box 31"/>
            <p:cNvSpPr txBox="1">
              <a:spLocks noChangeArrowheads="1"/>
            </p:cNvSpPr>
            <p:nvPr/>
          </p:nvSpPr>
          <p:spPr bwMode="auto">
            <a:xfrm>
              <a:off x="2690" y="167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5</a:t>
              </a:r>
            </a:p>
          </p:txBody>
        </p:sp>
        <p:sp>
          <p:nvSpPr>
            <p:cNvPr id="19472" name="Line 32"/>
            <p:cNvSpPr>
              <a:spLocks noChangeShapeType="1"/>
            </p:cNvSpPr>
            <p:nvPr/>
          </p:nvSpPr>
          <p:spPr bwMode="auto">
            <a:xfrm>
              <a:off x="2930" y="2496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3" name="Text Box 33"/>
            <p:cNvSpPr txBox="1">
              <a:spLocks noChangeArrowheads="1"/>
            </p:cNvSpPr>
            <p:nvPr/>
          </p:nvSpPr>
          <p:spPr bwMode="auto">
            <a:xfrm>
              <a:off x="2915" y="229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474" name="Text Box 34"/>
            <p:cNvSpPr txBox="1">
              <a:spLocks noChangeArrowheads="1"/>
            </p:cNvSpPr>
            <p:nvPr/>
          </p:nvSpPr>
          <p:spPr bwMode="auto">
            <a:xfrm>
              <a:off x="2903" y="248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6</a:t>
              </a:r>
            </a:p>
          </p:txBody>
        </p:sp>
        <p:sp>
          <p:nvSpPr>
            <p:cNvPr id="19475" name="Line 35"/>
            <p:cNvSpPr>
              <a:spLocks noChangeShapeType="1"/>
            </p:cNvSpPr>
            <p:nvPr/>
          </p:nvSpPr>
          <p:spPr bwMode="auto">
            <a:xfrm>
              <a:off x="2290" y="2704"/>
              <a:ext cx="9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6" name="Line 37"/>
            <p:cNvSpPr>
              <a:spLocks noChangeShapeType="1"/>
            </p:cNvSpPr>
            <p:nvPr/>
          </p:nvSpPr>
          <p:spPr bwMode="auto">
            <a:xfrm>
              <a:off x="2245" y="3475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7" name="Line 38"/>
            <p:cNvSpPr>
              <a:spLocks noChangeShapeType="1"/>
            </p:cNvSpPr>
            <p:nvPr/>
          </p:nvSpPr>
          <p:spPr bwMode="auto">
            <a:xfrm>
              <a:off x="2839" y="2950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8" name="Text Box 39"/>
            <p:cNvSpPr txBox="1">
              <a:spLocks noChangeArrowheads="1"/>
            </p:cNvSpPr>
            <p:nvPr/>
          </p:nvSpPr>
          <p:spPr bwMode="auto">
            <a:xfrm>
              <a:off x="2812" y="275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9479" name="Text Box 40"/>
            <p:cNvSpPr txBox="1">
              <a:spLocks noChangeArrowheads="1"/>
            </p:cNvSpPr>
            <p:nvPr/>
          </p:nvSpPr>
          <p:spPr bwMode="auto">
            <a:xfrm>
              <a:off x="2812" y="294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9480" name="Line 41"/>
            <p:cNvSpPr>
              <a:spLocks noChangeShapeType="1"/>
            </p:cNvSpPr>
            <p:nvPr/>
          </p:nvSpPr>
          <p:spPr bwMode="auto">
            <a:xfrm>
              <a:off x="2998" y="3299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1" name="Text Box 42"/>
            <p:cNvSpPr txBox="1">
              <a:spLocks noChangeArrowheads="1"/>
            </p:cNvSpPr>
            <p:nvPr/>
          </p:nvSpPr>
          <p:spPr bwMode="auto">
            <a:xfrm>
              <a:off x="2971" y="3099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5</a:t>
              </a:r>
            </a:p>
          </p:txBody>
        </p:sp>
        <p:sp>
          <p:nvSpPr>
            <p:cNvPr id="19482" name="Text Box 43"/>
            <p:cNvSpPr txBox="1">
              <a:spLocks noChangeArrowheads="1"/>
            </p:cNvSpPr>
            <p:nvPr/>
          </p:nvSpPr>
          <p:spPr bwMode="auto">
            <a:xfrm>
              <a:off x="2971" y="329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</p:grpSp>
      <p:grpSp>
        <p:nvGrpSpPr>
          <p:cNvPr id="82994" name="Group 50"/>
          <p:cNvGrpSpPr>
            <a:grpSpLocks/>
          </p:cNvGrpSpPr>
          <p:nvPr/>
        </p:nvGrpSpPr>
        <p:grpSpPr bwMode="auto">
          <a:xfrm>
            <a:off x="3275806" y="5850780"/>
            <a:ext cx="2016125" cy="890588"/>
            <a:chOff x="3560" y="1452"/>
            <a:chExt cx="1270" cy="561"/>
          </a:xfrm>
        </p:grpSpPr>
        <p:sp>
          <p:nvSpPr>
            <p:cNvPr id="19464" name="Text Box 44"/>
            <p:cNvSpPr txBox="1">
              <a:spLocks noChangeArrowheads="1"/>
            </p:cNvSpPr>
            <p:nvPr/>
          </p:nvSpPr>
          <p:spPr bwMode="auto">
            <a:xfrm>
              <a:off x="3560" y="1532"/>
              <a:ext cx="1270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779588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2301875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2824163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3346450" indent="-342900" eaLnBrk="0" hangingPunct="0"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38036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42608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47180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51752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1131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i)	    x + y = 0</a:t>
              </a:r>
            </a:p>
            <a:p>
              <a:pPr eaLnBrk="1" hangingPunct="1"/>
              <a:endParaRPr lang="hr-HR" altLang="sr-Latn-RS" sz="800" dirty="0">
                <a:latin typeface="Comic Sans MS" pitchFamily="66" charset="0"/>
              </a:endParaRPr>
            </a:p>
            <a:p>
              <a:pPr eaLnBrk="1" hangingPunct="1"/>
              <a:r>
                <a:rPr lang="hr-HR" altLang="sr-Latn-RS" dirty="0">
                  <a:latin typeface="Comic Sans MS" pitchFamily="66" charset="0"/>
                </a:rPr>
                <a:t>	</a:t>
              </a:r>
              <a:r>
                <a:rPr lang="hr-HR" altLang="sr-Latn-RS" u="sng" dirty="0">
                  <a:latin typeface="Comic Sans MS" pitchFamily="66" charset="0"/>
                </a:rPr>
                <a:t>4x + 12y = -1</a:t>
              </a:r>
            </a:p>
          </p:txBody>
        </p:sp>
        <p:sp>
          <p:nvSpPr>
            <p:cNvPr id="19465" name="Line 45"/>
            <p:cNvSpPr>
              <a:spLocks noChangeShapeType="1"/>
            </p:cNvSpPr>
            <p:nvPr/>
          </p:nvSpPr>
          <p:spPr bwMode="auto">
            <a:xfrm>
              <a:off x="3847" y="1652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6" name="Text Box 46"/>
            <p:cNvSpPr txBox="1">
              <a:spLocks noChangeArrowheads="1"/>
            </p:cNvSpPr>
            <p:nvPr/>
          </p:nvSpPr>
          <p:spPr bwMode="auto">
            <a:xfrm>
              <a:off x="3832" y="1452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9467" name="Text Box 47"/>
            <p:cNvSpPr txBox="1">
              <a:spLocks noChangeArrowheads="1"/>
            </p:cNvSpPr>
            <p:nvPr/>
          </p:nvSpPr>
          <p:spPr bwMode="auto">
            <a:xfrm>
              <a:off x="3820" y="164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</p:grp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395288" y="764704"/>
            <a:ext cx="79216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indent="0" eaLnBrk="1" hangingPunct="1">
              <a:buNone/>
            </a:pPr>
            <a:r>
              <a:rPr lang="hr-HR" altLang="sr-Latn-RS" sz="1800" dirty="0" smtClean="0">
                <a:latin typeface="+mj-lt"/>
              </a:rPr>
              <a:t>Oldd meg az egyenletrendszereket helyettesítési módszerrel!</a:t>
            </a:r>
            <a:endParaRPr lang="hr-HR" altLang="sr-Latn-RS" sz="1800" dirty="0">
              <a:latin typeface="+mj-lt"/>
            </a:endParaRPr>
          </a:p>
        </p:txBody>
      </p:sp>
      <p:sp>
        <p:nvSpPr>
          <p:cNvPr id="50" name="Content Placeholder 2"/>
          <p:cNvSpPr>
            <a:spLocks noGrp="1"/>
          </p:cNvSpPr>
          <p:nvPr>
            <p:ph idx="1"/>
          </p:nvPr>
        </p:nvSpPr>
        <p:spPr>
          <a:xfrm>
            <a:off x="6156176" y="2424936"/>
            <a:ext cx="2801863" cy="3884384"/>
          </a:xfrm>
        </p:spPr>
        <p:txBody>
          <a:bodyPr/>
          <a:lstStyle/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a)	(1/2, 3/2)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b)	(1/4, 1/2)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c)	(-2, 4)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d</a:t>
            </a:r>
            <a:r>
              <a:rPr lang="hr-HR" altLang="sr-Latn-RS" sz="2000" dirty="0">
                <a:latin typeface="Comic Sans MS" pitchFamily="66" charset="0"/>
              </a:rPr>
              <a:t>)	</a:t>
            </a:r>
            <a:r>
              <a:rPr lang="hr-HR" altLang="sr-Latn-RS" sz="2000" dirty="0" smtClean="0">
                <a:latin typeface="Comic Sans MS" pitchFamily="66" charset="0"/>
              </a:rPr>
              <a:t>(1/4, 1/2)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e</a:t>
            </a:r>
            <a:r>
              <a:rPr lang="hr-HR" altLang="sr-Latn-RS" sz="2000" dirty="0">
                <a:latin typeface="Comic Sans MS" pitchFamily="66" charset="0"/>
              </a:rPr>
              <a:t>)	</a:t>
            </a:r>
            <a:r>
              <a:rPr lang="hr-HR" altLang="sr-Latn-RS" sz="2000" dirty="0" smtClean="0">
                <a:latin typeface="Comic Sans MS" pitchFamily="66" charset="0"/>
              </a:rPr>
              <a:t>(1/4, 2/5)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f</a:t>
            </a:r>
            <a:r>
              <a:rPr lang="hr-HR" altLang="sr-Latn-RS" sz="2000" dirty="0">
                <a:latin typeface="Comic Sans MS" pitchFamily="66" charset="0"/>
              </a:rPr>
              <a:t>)	</a:t>
            </a:r>
            <a:r>
              <a:rPr lang="hr-HR" altLang="sr-Latn-RS" sz="2000" dirty="0" smtClean="0">
                <a:latin typeface="Comic Sans MS" pitchFamily="66" charset="0"/>
              </a:rPr>
              <a:t>(1/2, 1/3)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g)    (1/2, 1/4)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h)    (3/2, 3/2)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i)     (1/2, -1/4)</a:t>
            </a:r>
          </a:p>
          <a:p>
            <a:pPr eaLnBrk="1" hangingPunct="1"/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6444208" y="1916832"/>
            <a:ext cx="2016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Megoldások: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82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82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82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50" grpId="0" build="p"/>
      <p:bldP spid="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2499861"/>
            <a:ext cx="8496944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Köszönöm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az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együttműködéseteket</a:t>
            </a: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en-US" sz="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971600" y="224644"/>
            <a:ext cx="7560840" cy="651672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136" y="1196752"/>
            <a:ext cx="6805264" cy="2808312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>
                <a:effectLst/>
              </a:rPr>
              <a:t>Tilos ezen oktatási anyag átdolgozása, amennyiben nyilvános előadáson, </a:t>
            </a:r>
            <a:r>
              <a:rPr lang="hu-HU" sz="2400" smtClean="0">
                <a:effectLst/>
              </a:rPr>
              <a:t/>
            </a:r>
            <a:br>
              <a:rPr lang="hu-HU" sz="2400" smtClean="0">
                <a:effectLst/>
              </a:rPr>
            </a:br>
            <a:r>
              <a:rPr lang="hu-HU" sz="2400" smtClean="0">
                <a:effectLst/>
              </a:rPr>
              <a:t>vagy</a:t>
            </a:r>
            <a:r>
              <a:rPr lang="hu-HU" sz="2400">
                <a:effectLst/>
              </a:rPr>
              <a:t>  más formában jelenítik meg.</a:t>
            </a:r>
            <a:endParaRPr lang="hu-HU" sz="2400" smtClean="0">
              <a:effectLst/>
            </a:endParaRPr>
          </a:p>
          <a:p>
            <a:pPr algn="ctr"/>
            <a:endParaRPr lang="hu-HU" sz="2400">
              <a:effectLst/>
            </a:endParaRPr>
          </a:p>
          <a:p>
            <a:pPr marL="0" indent="0" algn="ctr">
              <a:buNone/>
            </a:pPr>
            <a:r>
              <a:rPr lang="hu-HU" sz="2400">
                <a:effectLst/>
              </a:rPr>
              <a:t>Iskolai foglalkozás keretében tetszőleges módosításokat bátran végezhetnek rajta.</a:t>
            </a:r>
            <a:r>
              <a:rPr lang="hu-HU" sz="2400"/>
              <a:t> 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835696" y="4365104"/>
            <a:ext cx="58326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u-HU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Horvátország</a:t>
            </a:r>
            <a:endParaRPr lang="hr-HR" altLang="sr-Latn-RS" sz="28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Matematika 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37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0" y="548680"/>
            <a:ext cx="4248472" cy="6048672"/>
          </a:xfrm>
        </p:spPr>
        <p:txBody>
          <a:bodyPr/>
          <a:lstStyle/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Rađeno </a:t>
            </a:r>
            <a:endParaRPr lang="hu-H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 dozvolu i prema Power Point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rezentaciji</a:t>
            </a:r>
            <a:r>
              <a:rPr lang="vi-VN" sz="2200" b="1" dirty="0" smtClean="0"/>
              <a:t> </a:t>
            </a:r>
            <a:endParaRPr lang="hu-HU" sz="2200" b="1" dirty="0" smtClean="0"/>
          </a:p>
          <a:p>
            <a:pPr algn="ctr">
              <a:buNone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na dlanu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hlinkClick r:id="rId2"/>
              </a:rPr>
              <a:t>http://www.antonija-horvatek.from.hr/</a:t>
            </a:r>
            <a:endParaRPr lang="vi-VN" sz="2200" dirty="0" smtClean="0"/>
          </a:p>
          <a:p>
            <a:pPr>
              <a:buNone/>
            </a:pPr>
            <a:endParaRPr lang="vi-VN" sz="22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Prevela na mađarski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uredila: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Irena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-Belovai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Zrenjaninu, 19.03.2017.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Objavljeno: </a:t>
            </a: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ožuj</a:t>
            </a:r>
            <a:r>
              <a:rPr lang="hr-H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2020.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7504" y="548680"/>
            <a:ext cx="42484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engedélyével,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Power Point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p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rezent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ációja alapján.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Magyarra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fordította és szerkesztette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Mezei</a:t>
            </a: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-Belovai 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Nagybecskerek, 2017.03.19.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Közzétéve: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2020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márciusában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-4x + y = -10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3x - 2y = 0	</a:t>
            </a:r>
          </a:p>
        </p:txBody>
      </p:sp>
      <p:grpSp>
        <p:nvGrpSpPr>
          <p:cNvPr id="61446" name="Group 6"/>
          <p:cNvGrpSpPr>
            <a:grpSpLocks/>
          </p:cNvGrpSpPr>
          <p:nvPr/>
        </p:nvGrpSpPr>
        <p:grpSpPr bwMode="auto">
          <a:xfrm>
            <a:off x="3322638" y="1014413"/>
            <a:ext cx="312737" cy="96837"/>
            <a:chOff x="1927" y="648"/>
            <a:chExt cx="242" cy="75"/>
          </a:xfrm>
        </p:grpSpPr>
        <p:sp>
          <p:nvSpPr>
            <p:cNvPr id="5140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290513" y="1916113"/>
            <a:ext cx="62985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Miben különbözik ez az egyenletrendszer az eddigiektől?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250825" y="2276475"/>
            <a:ext cx="65662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Az eddigi rendszerekben legalább az egyik egyenletben az </a:t>
            </a:r>
            <a:endParaRPr lang="hr-HR" altLang="sr-Latn-RS" dirty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x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 együtthatója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1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volt, most pedig nem.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453" name="Oval 13"/>
          <p:cNvSpPr>
            <a:spLocks noChangeArrowheads="1"/>
          </p:cNvSpPr>
          <p:nvPr/>
        </p:nvSpPr>
        <p:spPr bwMode="auto">
          <a:xfrm>
            <a:off x="1187450" y="836613"/>
            <a:ext cx="3603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290513" y="3284984"/>
            <a:ext cx="65181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Így nem olyan egyszerű kifejezni az x-et az y segítségével.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290513" y="3933056"/>
            <a:ext cx="37417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Hogyan oldanád meg a feladatot?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90513" y="4430713"/>
            <a:ext cx="66720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Vegyük észre, hogy az első egyenletben az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y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 együtthatója 1.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290513" y="4862513"/>
            <a:ext cx="73869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Ezért most az első egyenletből kifejezzük az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y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–t az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x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segítségével.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458" name="Oval 18"/>
          <p:cNvSpPr>
            <a:spLocks noChangeArrowheads="1"/>
          </p:cNvSpPr>
          <p:nvPr/>
        </p:nvSpPr>
        <p:spPr bwMode="auto">
          <a:xfrm>
            <a:off x="1116013" y="1196975"/>
            <a:ext cx="35877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4398963" y="871538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4689475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4951413" y="871538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5397500" y="871538"/>
            <a:ext cx="687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+ 4x</a:t>
            </a:r>
          </a:p>
        </p:txBody>
      </p:sp>
      <p:sp>
        <p:nvSpPr>
          <p:cNvPr id="61463" name="Oval 23"/>
          <p:cNvSpPr>
            <a:spLocks noChangeArrowheads="1"/>
          </p:cNvSpPr>
          <p:nvPr/>
        </p:nvSpPr>
        <p:spPr bwMode="auto">
          <a:xfrm>
            <a:off x="1692275" y="865188"/>
            <a:ext cx="3587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10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10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4" grpId="0"/>
      <p:bldP spid="61445" grpId="0"/>
      <p:bldP spid="61451" grpId="0"/>
      <p:bldP spid="61451" grpId="1"/>
      <p:bldP spid="61452" grpId="0"/>
      <p:bldP spid="61452" grpId="1"/>
      <p:bldP spid="61453" grpId="0" animBg="1"/>
      <p:bldP spid="61453" grpId="1" animBg="1"/>
      <p:bldP spid="61454" grpId="0"/>
      <p:bldP spid="61454" grpId="1"/>
      <p:bldP spid="61455" grpId="0"/>
      <p:bldP spid="61455" grpId="1"/>
      <p:bldP spid="61456" grpId="0"/>
      <p:bldP spid="61456" grpId="1"/>
      <p:bldP spid="61457" grpId="0"/>
      <p:bldP spid="61457" grpId="1"/>
      <p:bldP spid="61458" grpId="0" animBg="1"/>
      <p:bldP spid="61458" grpId="1" animBg="1"/>
      <p:bldP spid="61459" grpId="0"/>
      <p:bldP spid="61460" grpId="0"/>
      <p:bldP spid="61461" grpId="0"/>
      <p:bldP spid="61462" grpId="0"/>
      <p:bldP spid="61463" grpId="0" animBg="1"/>
      <p:bldP spid="6146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63517" name="Oval 29"/>
          <p:cNvSpPr>
            <a:spLocks noChangeArrowheads="1"/>
          </p:cNvSpPr>
          <p:nvPr/>
        </p:nvSpPr>
        <p:spPr bwMode="auto">
          <a:xfrm>
            <a:off x="1130300" y="1182688"/>
            <a:ext cx="9366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1187450" y="1700213"/>
            <a:ext cx="903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3x - 2</a:t>
            </a:r>
          </a:p>
        </p:txBody>
      </p:sp>
      <p:grpSp>
        <p:nvGrpSpPr>
          <p:cNvPr id="63519" name="Group 31"/>
          <p:cNvGrpSpPr>
            <a:grpSpLocks/>
          </p:cNvGrpSpPr>
          <p:nvPr/>
        </p:nvGrpSpPr>
        <p:grpSpPr bwMode="auto">
          <a:xfrm>
            <a:off x="1042988" y="1412875"/>
            <a:ext cx="965200" cy="215900"/>
            <a:chOff x="249" y="2024"/>
            <a:chExt cx="182" cy="136"/>
          </a:xfrm>
        </p:grpSpPr>
        <p:sp>
          <p:nvSpPr>
            <p:cNvPr id="6174" name="Line 32"/>
            <p:cNvSpPr>
              <a:spLocks noChangeShapeType="1"/>
            </p:cNvSpPr>
            <p:nvPr/>
          </p:nvSpPr>
          <p:spPr bwMode="auto">
            <a:xfrm>
              <a:off x="249" y="2160"/>
              <a:ext cx="18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5" name="Line 33"/>
            <p:cNvSpPr>
              <a:spLocks noChangeShapeType="1"/>
            </p:cNvSpPr>
            <p:nvPr/>
          </p:nvSpPr>
          <p:spPr bwMode="auto">
            <a:xfrm>
              <a:off x="431" y="2024"/>
              <a:ext cx="0" cy="13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755650" y="1412875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solidFill>
                  <a:srgbClr val="FFFF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1979613" y="1700213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63524" name="Oval 36"/>
          <p:cNvSpPr>
            <a:spLocks noChangeArrowheads="1"/>
          </p:cNvSpPr>
          <p:nvPr/>
        </p:nvSpPr>
        <p:spPr bwMode="auto">
          <a:xfrm>
            <a:off x="1979613" y="1225550"/>
            <a:ext cx="230187" cy="346075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25" name="Oval 37"/>
          <p:cNvSpPr>
            <a:spLocks noChangeArrowheads="1"/>
          </p:cNvSpPr>
          <p:nvPr/>
        </p:nvSpPr>
        <p:spPr bwMode="auto">
          <a:xfrm>
            <a:off x="4211638" y="879475"/>
            <a:ext cx="1944687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26" name="Text Box 38"/>
          <p:cNvSpPr txBox="1">
            <a:spLocks noChangeArrowheads="1"/>
          </p:cNvSpPr>
          <p:nvPr/>
        </p:nvSpPr>
        <p:spPr bwMode="auto">
          <a:xfrm>
            <a:off x="2124075" y="17002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(-10 + 4x)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3527" name="Oval 39"/>
          <p:cNvSpPr>
            <a:spLocks noChangeArrowheads="1"/>
          </p:cNvSpPr>
          <p:nvPr/>
        </p:nvSpPr>
        <p:spPr bwMode="auto">
          <a:xfrm>
            <a:off x="2124075" y="1196975"/>
            <a:ext cx="576263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528" name="Text Box 40"/>
          <p:cNvSpPr txBox="1">
            <a:spLocks noChangeArrowheads="1"/>
          </p:cNvSpPr>
          <p:nvPr/>
        </p:nvSpPr>
        <p:spPr bwMode="auto">
          <a:xfrm>
            <a:off x="3378200" y="1700213"/>
            <a:ext cx="546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64" name="Text Box 49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-4x + y = -10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3x - 2y = 0	</a:t>
            </a:r>
          </a:p>
        </p:txBody>
      </p:sp>
      <p:grpSp>
        <p:nvGrpSpPr>
          <p:cNvPr id="6165" name="Group 50"/>
          <p:cNvGrpSpPr>
            <a:grpSpLocks/>
          </p:cNvGrpSpPr>
          <p:nvPr/>
        </p:nvGrpSpPr>
        <p:grpSpPr bwMode="auto">
          <a:xfrm>
            <a:off x="3322638" y="1014413"/>
            <a:ext cx="312737" cy="96837"/>
            <a:chOff x="1927" y="648"/>
            <a:chExt cx="242" cy="75"/>
          </a:xfrm>
        </p:grpSpPr>
        <p:sp>
          <p:nvSpPr>
            <p:cNvPr id="6170" name="Line 51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1" name="Line 52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2" name="Line 53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3" name="Line 54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66" name="Text Box 55"/>
          <p:cNvSpPr txBox="1">
            <a:spLocks noChangeArrowheads="1"/>
          </p:cNvSpPr>
          <p:nvPr/>
        </p:nvSpPr>
        <p:spPr bwMode="auto">
          <a:xfrm>
            <a:off x="4398963" y="871538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6167" name="Text Box 56"/>
          <p:cNvSpPr txBox="1">
            <a:spLocks noChangeArrowheads="1"/>
          </p:cNvSpPr>
          <p:nvPr/>
        </p:nvSpPr>
        <p:spPr bwMode="auto">
          <a:xfrm>
            <a:off x="4689475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6168" name="Text Box 57"/>
          <p:cNvSpPr txBox="1">
            <a:spLocks noChangeArrowheads="1"/>
          </p:cNvSpPr>
          <p:nvPr/>
        </p:nvSpPr>
        <p:spPr bwMode="auto">
          <a:xfrm>
            <a:off x="4951413" y="871538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</a:t>
            </a:r>
          </a:p>
        </p:txBody>
      </p:sp>
      <p:sp>
        <p:nvSpPr>
          <p:cNvPr id="6169" name="Text Box 58"/>
          <p:cNvSpPr txBox="1">
            <a:spLocks noChangeArrowheads="1"/>
          </p:cNvSpPr>
          <p:nvPr/>
        </p:nvSpPr>
        <p:spPr bwMode="auto">
          <a:xfrm>
            <a:off x="5397500" y="871538"/>
            <a:ext cx="687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+ 4x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63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6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3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6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63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3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6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63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6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63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7" grpId="0" animBg="1"/>
      <p:bldP spid="63517" grpId="1" animBg="1"/>
      <p:bldP spid="63518" grpId="0"/>
      <p:bldP spid="63522" grpId="0"/>
      <p:bldP spid="63522" grpId="1"/>
      <p:bldP spid="63523" grpId="0"/>
      <p:bldP spid="63524" grpId="0" animBg="1"/>
      <p:bldP spid="63524" grpId="1" animBg="1"/>
      <p:bldP spid="63525" grpId="0" animBg="1"/>
      <p:bldP spid="63525" grpId="1" animBg="1"/>
      <p:bldP spid="63526" grpId="0"/>
      <p:bldP spid="63527" grpId="0" animBg="1"/>
      <p:bldP spid="63527" grpId="1" animBg="1"/>
      <p:bldP spid="635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64545" name="Arc 33"/>
          <p:cNvSpPr>
            <a:spLocks/>
          </p:cNvSpPr>
          <p:nvPr/>
        </p:nvSpPr>
        <p:spPr bwMode="auto">
          <a:xfrm>
            <a:off x="1979613" y="2017713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46" name="Arc 34"/>
          <p:cNvSpPr>
            <a:spLocks/>
          </p:cNvSpPr>
          <p:nvPr/>
        </p:nvSpPr>
        <p:spPr bwMode="auto">
          <a:xfrm>
            <a:off x="1965325" y="2046288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547" name="Text Box 35"/>
          <p:cNvSpPr txBox="1">
            <a:spLocks noChangeArrowheads="1"/>
          </p:cNvSpPr>
          <p:nvPr/>
        </p:nvSpPr>
        <p:spPr bwMode="auto">
          <a:xfrm>
            <a:off x="1258888" y="220503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4548" name="Text Box 36"/>
          <p:cNvSpPr txBox="1">
            <a:spLocks noChangeArrowheads="1"/>
          </p:cNvSpPr>
          <p:nvPr/>
        </p:nvSpPr>
        <p:spPr bwMode="auto">
          <a:xfrm>
            <a:off x="1657350" y="2205038"/>
            <a:ext cx="69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+ 20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4549" name="Text Box 37"/>
          <p:cNvSpPr txBox="1">
            <a:spLocks noChangeArrowheads="1"/>
          </p:cNvSpPr>
          <p:nvPr/>
        </p:nvSpPr>
        <p:spPr bwMode="auto">
          <a:xfrm>
            <a:off x="2244725" y="2205038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- 8x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4550" name="Text Box 38"/>
          <p:cNvSpPr txBox="1">
            <a:spLocks noChangeArrowheads="1"/>
          </p:cNvSpPr>
          <p:nvPr/>
        </p:nvSpPr>
        <p:spPr bwMode="auto">
          <a:xfrm>
            <a:off x="2817813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4551" name="Text Box 39"/>
          <p:cNvSpPr txBox="1">
            <a:spLocks noChangeArrowheads="1"/>
          </p:cNvSpPr>
          <p:nvPr/>
        </p:nvSpPr>
        <p:spPr bwMode="auto">
          <a:xfrm>
            <a:off x="3132138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82" name="Text Box 61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-4x + y = -10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3x - 2y = 0	</a:t>
            </a:r>
          </a:p>
        </p:txBody>
      </p:sp>
      <p:grpSp>
        <p:nvGrpSpPr>
          <p:cNvPr id="7183" name="Group 62"/>
          <p:cNvGrpSpPr>
            <a:grpSpLocks/>
          </p:cNvGrpSpPr>
          <p:nvPr/>
        </p:nvGrpSpPr>
        <p:grpSpPr bwMode="auto">
          <a:xfrm>
            <a:off x="3322638" y="1014413"/>
            <a:ext cx="312737" cy="96837"/>
            <a:chOff x="1927" y="648"/>
            <a:chExt cx="242" cy="75"/>
          </a:xfrm>
        </p:grpSpPr>
        <p:sp>
          <p:nvSpPr>
            <p:cNvPr id="7192" name="Line 63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Line 64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Line 65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Line 66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84" name="Text Box 67"/>
          <p:cNvSpPr txBox="1">
            <a:spLocks noChangeArrowheads="1"/>
          </p:cNvSpPr>
          <p:nvPr/>
        </p:nvSpPr>
        <p:spPr bwMode="auto">
          <a:xfrm>
            <a:off x="4398963" y="871538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7185" name="Text Box 68"/>
          <p:cNvSpPr txBox="1">
            <a:spLocks noChangeArrowheads="1"/>
          </p:cNvSpPr>
          <p:nvPr/>
        </p:nvSpPr>
        <p:spPr bwMode="auto">
          <a:xfrm>
            <a:off x="4689475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7186" name="Text Box 69"/>
          <p:cNvSpPr txBox="1">
            <a:spLocks noChangeArrowheads="1"/>
          </p:cNvSpPr>
          <p:nvPr/>
        </p:nvSpPr>
        <p:spPr bwMode="auto">
          <a:xfrm>
            <a:off x="4951413" y="871538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</a:t>
            </a:r>
          </a:p>
        </p:txBody>
      </p:sp>
      <p:sp>
        <p:nvSpPr>
          <p:cNvPr id="7187" name="Text Box 70"/>
          <p:cNvSpPr txBox="1">
            <a:spLocks noChangeArrowheads="1"/>
          </p:cNvSpPr>
          <p:nvPr/>
        </p:nvSpPr>
        <p:spPr bwMode="auto">
          <a:xfrm>
            <a:off x="5397500" y="871538"/>
            <a:ext cx="687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+ 4x</a:t>
            </a:r>
          </a:p>
        </p:txBody>
      </p:sp>
      <p:sp>
        <p:nvSpPr>
          <p:cNvPr id="7188" name="Text Box 71"/>
          <p:cNvSpPr txBox="1">
            <a:spLocks noChangeArrowheads="1"/>
          </p:cNvSpPr>
          <p:nvPr/>
        </p:nvSpPr>
        <p:spPr bwMode="auto">
          <a:xfrm>
            <a:off x="1187450" y="1700213"/>
            <a:ext cx="903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3x - 2</a:t>
            </a:r>
          </a:p>
        </p:txBody>
      </p:sp>
      <p:sp>
        <p:nvSpPr>
          <p:cNvPr id="7189" name="Text Box 72"/>
          <p:cNvSpPr txBox="1">
            <a:spLocks noChangeArrowheads="1"/>
          </p:cNvSpPr>
          <p:nvPr/>
        </p:nvSpPr>
        <p:spPr bwMode="auto">
          <a:xfrm>
            <a:off x="1979613" y="1700213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7190" name="Text Box 73"/>
          <p:cNvSpPr txBox="1">
            <a:spLocks noChangeArrowheads="1"/>
          </p:cNvSpPr>
          <p:nvPr/>
        </p:nvSpPr>
        <p:spPr bwMode="auto">
          <a:xfrm>
            <a:off x="2124075" y="17002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(-10 + 4x)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91" name="Text Box 74"/>
          <p:cNvSpPr txBox="1">
            <a:spLocks noChangeArrowheads="1"/>
          </p:cNvSpPr>
          <p:nvPr/>
        </p:nvSpPr>
        <p:spPr bwMode="auto">
          <a:xfrm>
            <a:off x="3378200" y="1700213"/>
            <a:ext cx="546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6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5" grpId="0" animBg="1"/>
      <p:bldP spid="64546" grpId="0" animBg="1"/>
      <p:bldP spid="64547" grpId="0"/>
      <p:bldP spid="64548" grpId="0"/>
      <p:bldP spid="64549" grpId="0"/>
      <p:bldP spid="64550" grpId="0"/>
      <p:bldP spid="645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9221" name="Arc 5"/>
          <p:cNvSpPr>
            <a:spLocks/>
          </p:cNvSpPr>
          <p:nvPr/>
        </p:nvSpPr>
        <p:spPr bwMode="auto">
          <a:xfrm>
            <a:off x="1979613" y="2017713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2" name="Arc 6"/>
          <p:cNvSpPr>
            <a:spLocks/>
          </p:cNvSpPr>
          <p:nvPr/>
        </p:nvSpPr>
        <p:spPr bwMode="auto">
          <a:xfrm>
            <a:off x="1965325" y="2046288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8888" y="220503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657350" y="2205038"/>
            <a:ext cx="69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+ 20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244725" y="2205038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- 8x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817813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132138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>
            <a:off x="1258888" y="25654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>
            <a:off x="2311400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1706563" y="2781300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2124075" y="2781300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- 8x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2771775" y="27813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3060700" y="27813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3276600" y="2781300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2124075" y="3251200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- 5x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2779713" y="32512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3060700" y="3251200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3930650" y="3251200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(-5)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2460625" y="3790950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3041650" y="37909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81" name="Rectangle 25"/>
          <p:cNvSpPr>
            <a:spLocks noChangeArrowheads="1"/>
          </p:cNvSpPr>
          <p:nvPr/>
        </p:nvSpPr>
        <p:spPr bwMode="auto">
          <a:xfrm>
            <a:off x="2382838" y="3784600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82" name="Line 26"/>
          <p:cNvSpPr>
            <a:spLocks noChangeShapeType="1"/>
          </p:cNvSpPr>
          <p:nvPr/>
        </p:nvSpPr>
        <p:spPr bwMode="auto">
          <a:xfrm flipH="1">
            <a:off x="3852863" y="31781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Text Box 32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-4x + y = -10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3x - 2y = 0	</a:t>
            </a:r>
          </a:p>
        </p:txBody>
      </p:sp>
      <p:grpSp>
        <p:nvGrpSpPr>
          <p:cNvPr id="9244" name="Group 33"/>
          <p:cNvGrpSpPr>
            <a:grpSpLocks/>
          </p:cNvGrpSpPr>
          <p:nvPr/>
        </p:nvGrpSpPr>
        <p:grpSpPr bwMode="auto">
          <a:xfrm>
            <a:off x="3322638" y="1014413"/>
            <a:ext cx="312737" cy="96837"/>
            <a:chOff x="1927" y="648"/>
            <a:chExt cx="242" cy="75"/>
          </a:xfrm>
        </p:grpSpPr>
        <p:sp>
          <p:nvSpPr>
            <p:cNvPr id="9273" name="Line 34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Line 35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Line 36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6" name="Line 37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45" name="Text Box 38"/>
          <p:cNvSpPr txBox="1">
            <a:spLocks noChangeArrowheads="1"/>
          </p:cNvSpPr>
          <p:nvPr/>
        </p:nvSpPr>
        <p:spPr bwMode="auto">
          <a:xfrm>
            <a:off x="4398963" y="871538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9246" name="Text Box 39"/>
          <p:cNvSpPr txBox="1">
            <a:spLocks noChangeArrowheads="1"/>
          </p:cNvSpPr>
          <p:nvPr/>
        </p:nvSpPr>
        <p:spPr bwMode="auto">
          <a:xfrm>
            <a:off x="4689475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247" name="Text Box 40"/>
          <p:cNvSpPr txBox="1">
            <a:spLocks noChangeArrowheads="1"/>
          </p:cNvSpPr>
          <p:nvPr/>
        </p:nvSpPr>
        <p:spPr bwMode="auto">
          <a:xfrm>
            <a:off x="4951413" y="871538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</a:t>
            </a:r>
          </a:p>
        </p:txBody>
      </p:sp>
      <p:sp>
        <p:nvSpPr>
          <p:cNvPr id="9248" name="Text Box 41"/>
          <p:cNvSpPr txBox="1">
            <a:spLocks noChangeArrowheads="1"/>
          </p:cNvSpPr>
          <p:nvPr/>
        </p:nvSpPr>
        <p:spPr bwMode="auto">
          <a:xfrm>
            <a:off x="5397500" y="871538"/>
            <a:ext cx="687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+ 4x</a:t>
            </a:r>
          </a:p>
        </p:txBody>
      </p:sp>
      <p:sp>
        <p:nvSpPr>
          <p:cNvPr id="9249" name="Text Box 42"/>
          <p:cNvSpPr txBox="1">
            <a:spLocks noChangeArrowheads="1"/>
          </p:cNvSpPr>
          <p:nvPr/>
        </p:nvSpPr>
        <p:spPr bwMode="auto">
          <a:xfrm>
            <a:off x="1187450" y="1700213"/>
            <a:ext cx="903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3x - 2</a:t>
            </a:r>
          </a:p>
        </p:txBody>
      </p:sp>
      <p:sp>
        <p:nvSpPr>
          <p:cNvPr id="9250" name="Text Box 43"/>
          <p:cNvSpPr txBox="1">
            <a:spLocks noChangeArrowheads="1"/>
          </p:cNvSpPr>
          <p:nvPr/>
        </p:nvSpPr>
        <p:spPr bwMode="auto">
          <a:xfrm>
            <a:off x="1979613" y="1700213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9251" name="Text Box 44"/>
          <p:cNvSpPr txBox="1">
            <a:spLocks noChangeArrowheads="1"/>
          </p:cNvSpPr>
          <p:nvPr/>
        </p:nvSpPr>
        <p:spPr bwMode="auto">
          <a:xfrm>
            <a:off x="2124075" y="17002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(-10 + 4x)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2" name="Text Box 45"/>
          <p:cNvSpPr txBox="1">
            <a:spLocks noChangeArrowheads="1"/>
          </p:cNvSpPr>
          <p:nvPr/>
        </p:nvSpPr>
        <p:spPr bwMode="auto">
          <a:xfrm>
            <a:off x="3378200" y="1700213"/>
            <a:ext cx="546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15" name="Oval 59"/>
          <p:cNvSpPr>
            <a:spLocks noChangeArrowheads="1"/>
          </p:cNvSpPr>
          <p:nvPr/>
        </p:nvSpPr>
        <p:spPr bwMode="auto">
          <a:xfrm>
            <a:off x="2411413" y="3775075"/>
            <a:ext cx="1008062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717" name="Text Box 61"/>
          <p:cNvSpPr txBox="1">
            <a:spLocks noChangeArrowheads="1"/>
          </p:cNvSpPr>
          <p:nvPr/>
        </p:nvSpPr>
        <p:spPr bwMode="auto">
          <a:xfrm>
            <a:off x="4427538" y="1341438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18" name="Text Box 62"/>
          <p:cNvSpPr txBox="1">
            <a:spLocks noChangeArrowheads="1"/>
          </p:cNvSpPr>
          <p:nvPr/>
        </p:nvSpPr>
        <p:spPr bwMode="auto">
          <a:xfrm>
            <a:off x="4913313" y="1341438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19" name="Text Box 63"/>
          <p:cNvSpPr txBox="1">
            <a:spLocks noChangeArrowheads="1"/>
          </p:cNvSpPr>
          <p:nvPr/>
        </p:nvSpPr>
        <p:spPr bwMode="auto">
          <a:xfrm>
            <a:off x="5364163" y="1341438"/>
            <a:ext cx="306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20" name="Text Box 64"/>
          <p:cNvSpPr txBox="1">
            <a:spLocks noChangeArrowheads="1"/>
          </p:cNvSpPr>
          <p:nvPr/>
        </p:nvSpPr>
        <p:spPr bwMode="auto">
          <a:xfrm>
            <a:off x="5580063" y="13414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21" name="Text Box 65"/>
          <p:cNvSpPr txBox="1">
            <a:spLocks noChangeArrowheads="1"/>
          </p:cNvSpPr>
          <p:nvPr/>
        </p:nvSpPr>
        <p:spPr bwMode="auto">
          <a:xfrm>
            <a:off x="5795963" y="1338263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70722" name="Text Box 66"/>
          <p:cNvSpPr txBox="1">
            <a:spLocks noChangeArrowheads="1"/>
          </p:cNvSpPr>
          <p:nvPr/>
        </p:nvSpPr>
        <p:spPr bwMode="auto">
          <a:xfrm>
            <a:off x="5940425" y="13414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23" name="Line 67"/>
          <p:cNvSpPr>
            <a:spLocks noChangeShapeType="1"/>
          </p:cNvSpPr>
          <p:nvPr/>
        </p:nvSpPr>
        <p:spPr bwMode="auto">
          <a:xfrm>
            <a:off x="5435600" y="1700213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724" name="Text Box 68"/>
          <p:cNvSpPr txBox="1">
            <a:spLocks noChangeArrowheads="1"/>
          </p:cNvSpPr>
          <p:nvPr/>
        </p:nvSpPr>
        <p:spPr bwMode="auto">
          <a:xfrm>
            <a:off x="4427538" y="1808163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25" name="Text Box 69"/>
          <p:cNvSpPr txBox="1">
            <a:spLocks noChangeArrowheads="1"/>
          </p:cNvSpPr>
          <p:nvPr/>
        </p:nvSpPr>
        <p:spPr bwMode="auto">
          <a:xfrm>
            <a:off x="4913313" y="1808163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26" name="Text Box 70"/>
          <p:cNvSpPr txBox="1">
            <a:spLocks noChangeArrowheads="1"/>
          </p:cNvSpPr>
          <p:nvPr/>
        </p:nvSpPr>
        <p:spPr bwMode="auto">
          <a:xfrm>
            <a:off x="5364163" y="1808163"/>
            <a:ext cx="652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+ 16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27" name="Text Box 71"/>
          <p:cNvSpPr txBox="1">
            <a:spLocks noChangeArrowheads="1"/>
          </p:cNvSpPr>
          <p:nvPr/>
        </p:nvSpPr>
        <p:spPr bwMode="auto">
          <a:xfrm>
            <a:off x="4427538" y="227647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28" name="Text Box 72"/>
          <p:cNvSpPr txBox="1">
            <a:spLocks noChangeArrowheads="1"/>
          </p:cNvSpPr>
          <p:nvPr/>
        </p:nvSpPr>
        <p:spPr bwMode="auto">
          <a:xfrm>
            <a:off x="4913313" y="22764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29" name="Rectangle 73"/>
          <p:cNvSpPr>
            <a:spLocks noChangeArrowheads="1"/>
          </p:cNvSpPr>
          <p:nvPr/>
        </p:nvSpPr>
        <p:spPr bwMode="auto">
          <a:xfrm>
            <a:off x="4284663" y="2276475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730" name="Text Box 74"/>
          <p:cNvSpPr txBox="1">
            <a:spLocks noChangeArrowheads="1"/>
          </p:cNvSpPr>
          <p:nvPr/>
        </p:nvSpPr>
        <p:spPr bwMode="auto">
          <a:xfrm>
            <a:off x="5544493" y="3213100"/>
            <a:ext cx="16918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0731" name="Text Box 75"/>
          <p:cNvSpPr txBox="1">
            <a:spLocks noChangeArrowheads="1"/>
          </p:cNvSpPr>
          <p:nvPr/>
        </p:nvSpPr>
        <p:spPr bwMode="auto">
          <a:xfrm>
            <a:off x="6759277" y="3213100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( 4, 6 )</a:t>
            </a:r>
          </a:p>
        </p:txBody>
      </p:sp>
      <p:sp>
        <p:nvSpPr>
          <p:cNvPr id="70733" name="Text Box 77"/>
          <p:cNvSpPr txBox="1">
            <a:spLocks noChangeArrowheads="1"/>
          </p:cNvSpPr>
          <p:nvPr/>
        </p:nvSpPr>
        <p:spPr bwMode="auto">
          <a:xfrm>
            <a:off x="4139952" y="5446713"/>
            <a:ext cx="43198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+mj-lt"/>
              </a:rPr>
              <a:t>A megoldást önállóan ellenőrizd.</a:t>
            </a:r>
            <a:endParaRPr lang="hr-HR" altLang="sr-Latn-RS" sz="2000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7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7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7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7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7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7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7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0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7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1000"/>
                                        <p:tgtEl>
                                          <p:spTgt spid="7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1000"/>
                                        <p:tgtEl>
                                          <p:spTgt spid="7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1000"/>
                                        <p:tgtEl>
                                          <p:spTgt spid="7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1000"/>
                                        <p:tgtEl>
                                          <p:spTgt spid="7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1000"/>
                                        <p:tgtEl>
                                          <p:spTgt spid="7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1000"/>
                                        <p:tgtEl>
                                          <p:spTgt spid="7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8" dur="1000"/>
                                        <p:tgtEl>
                                          <p:spTgt spid="7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8" grpId="0" animBg="1"/>
      <p:bldP spid="70669" grpId="0" animBg="1"/>
      <p:bldP spid="70670" grpId="0"/>
      <p:bldP spid="70671" grpId="0"/>
      <p:bldP spid="70672" grpId="0"/>
      <p:bldP spid="70673" grpId="0"/>
      <p:bldP spid="70674" grpId="0"/>
      <p:bldP spid="70675" grpId="0"/>
      <p:bldP spid="70676" grpId="0"/>
      <p:bldP spid="70677" grpId="0"/>
      <p:bldP spid="70678" grpId="0"/>
      <p:bldP spid="70679" grpId="0"/>
      <p:bldP spid="70680" grpId="0"/>
      <p:bldP spid="70681" grpId="0" animBg="1"/>
      <p:bldP spid="70682" grpId="0" animBg="1"/>
      <p:bldP spid="70715" grpId="0" animBg="1"/>
      <p:bldP spid="70715" grpId="1" animBg="1"/>
      <p:bldP spid="70717" grpId="0"/>
      <p:bldP spid="70718" grpId="0"/>
      <p:bldP spid="70719" grpId="0"/>
      <p:bldP spid="70720" grpId="0"/>
      <p:bldP spid="70721" grpId="0"/>
      <p:bldP spid="70722" grpId="0"/>
      <p:bldP spid="70723" grpId="0" animBg="1"/>
      <p:bldP spid="70724" grpId="0"/>
      <p:bldP spid="70725" grpId="0"/>
      <p:bldP spid="70726" grpId="0"/>
      <p:bldP spid="70727" grpId="0"/>
      <p:bldP spid="70728" grpId="0"/>
      <p:bldP spid="70729" grpId="0" animBg="1"/>
      <p:bldP spid="70730" grpId="0"/>
      <p:bldP spid="70731" grpId="0"/>
      <p:bldP spid="707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546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-7x - y = 16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-5x + y = -4</a:t>
            </a:r>
          </a:p>
        </p:txBody>
      </p:sp>
      <p:grpSp>
        <p:nvGrpSpPr>
          <p:cNvPr id="72710" name="Group 6"/>
          <p:cNvGrpSpPr>
            <a:grpSpLocks/>
          </p:cNvGrpSpPr>
          <p:nvPr/>
        </p:nvGrpSpPr>
        <p:grpSpPr bwMode="auto">
          <a:xfrm>
            <a:off x="3322638" y="1303338"/>
            <a:ext cx="312737" cy="96837"/>
            <a:chOff x="1927" y="648"/>
            <a:chExt cx="242" cy="75"/>
          </a:xfrm>
        </p:grpSpPr>
        <p:sp>
          <p:nvSpPr>
            <p:cNvPr id="10258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59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60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61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4398963" y="1160463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72724" name="Text Box 20"/>
          <p:cNvSpPr txBox="1">
            <a:spLocks noChangeArrowheads="1"/>
          </p:cNvSpPr>
          <p:nvPr/>
        </p:nvSpPr>
        <p:spPr bwMode="auto">
          <a:xfrm>
            <a:off x="4689475" y="11604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4951413" y="11604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-4</a:t>
            </a:r>
          </a:p>
        </p:txBody>
      </p:sp>
      <p:sp>
        <p:nvSpPr>
          <p:cNvPr id="72726" name="Text Box 22"/>
          <p:cNvSpPr txBox="1">
            <a:spLocks noChangeArrowheads="1"/>
          </p:cNvSpPr>
          <p:nvPr/>
        </p:nvSpPr>
        <p:spPr bwMode="auto">
          <a:xfrm>
            <a:off x="5292725" y="1160463"/>
            <a:ext cx="687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+ 5x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  <p:bldP spid="72709" grpId="0"/>
      <p:bldP spid="72723" grpId="0"/>
      <p:bldP spid="72724" grpId="0"/>
      <p:bldP spid="72725" grpId="0"/>
      <p:bldP spid="727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546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-7x - y = 16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-5x + y = -4</a:t>
            </a:r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3322638" y="1303338"/>
            <a:ext cx="312737" cy="96837"/>
            <a:chOff x="1927" y="648"/>
            <a:chExt cx="242" cy="75"/>
          </a:xfrm>
        </p:grpSpPr>
        <p:sp>
          <p:nvSpPr>
            <p:cNvPr id="11299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71" name="Text Box 11"/>
          <p:cNvSpPr txBox="1">
            <a:spLocks noChangeArrowheads="1"/>
          </p:cNvSpPr>
          <p:nvPr/>
        </p:nvSpPr>
        <p:spPr bwMode="auto">
          <a:xfrm>
            <a:off x="4398963" y="1160463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4689475" y="11604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1273" name="Text Box 13"/>
          <p:cNvSpPr txBox="1">
            <a:spLocks noChangeArrowheads="1"/>
          </p:cNvSpPr>
          <p:nvPr/>
        </p:nvSpPr>
        <p:spPr bwMode="auto">
          <a:xfrm>
            <a:off x="4951413" y="11604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-4</a:t>
            </a:r>
          </a:p>
        </p:txBody>
      </p:sp>
      <p:sp>
        <p:nvSpPr>
          <p:cNvPr id="11274" name="Text Box 14"/>
          <p:cNvSpPr txBox="1">
            <a:spLocks noChangeArrowheads="1"/>
          </p:cNvSpPr>
          <p:nvPr/>
        </p:nvSpPr>
        <p:spPr bwMode="auto">
          <a:xfrm>
            <a:off x="5292725" y="1160463"/>
            <a:ext cx="687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+ 5x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1187450" y="1700213"/>
            <a:ext cx="854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-7x - </a:t>
            </a: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1908175" y="1700213"/>
            <a:ext cx="1212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(-4 + 5x)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3753" name="Text Box 25"/>
          <p:cNvSpPr txBox="1">
            <a:spLocks noChangeArrowheads="1"/>
          </p:cNvSpPr>
          <p:nvPr/>
        </p:nvSpPr>
        <p:spPr bwMode="auto">
          <a:xfrm>
            <a:off x="3132138" y="1700213"/>
            <a:ext cx="73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 16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3756" name="Text Box 28"/>
          <p:cNvSpPr txBox="1">
            <a:spLocks noChangeArrowheads="1"/>
          </p:cNvSpPr>
          <p:nvPr/>
        </p:nvSpPr>
        <p:spPr bwMode="auto">
          <a:xfrm>
            <a:off x="1187450" y="2205038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-7x</a:t>
            </a:r>
          </a:p>
        </p:txBody>
      </p:sp>
      <p:sp>
        <p:nvSpPr>
          <p:cNvPr id="73757" name="Text Box 29"/>
          <p:cNvSpPr txBox="1">
            <a:spLocks noChangeArrowheads="1"/>
          </p:cNvSpPr>
          <p:nvPr/>
        </p:nvSpPr>
        <p:spPr bwMode="auto">
          <a:xfrm>
            <a:off x="1673225" y="2205038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+ 4</a:t>
            </a:r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2124075" y="2205038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- 5x</a:t>
            </a:r>
          </a:p>
        </p:txBody>
      </p:sp>
      <p:sp>
        <p:nvSpPr>
          <p:cNvPr id="73759" name="Text Box 31"/>
          <p:cNvSpPr txBox="1">
            <a:spLocks noChangeArrowheads="1"/>
          </p:cNvSpPr>
          <p:nvPr/>
        </p:nvSpPr>
        <p:spPr bwMode="auto">
          <a:xfrm>
            <a:off x="2762250" y="2205038"/>
            <a:ext cx="73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  16</a:t>
            </a:r>
          </a:p>
        </p:txBody>
      </p:sp>
      <p:sp>
        <p:nvSpPr>
          <p:cNvPr id="73760" name="Line 32"/>
          <p:cNvSpPr>
            <a:spLocks noChangeShapeType="1"/>
          </p:cNvSpPr>
          <p:nvPr/>
        </p:nvSpPr>
        <p:spPr bwMode="auto">
          <a:xfrm>
            <a:off x="1258888" y="25654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761" name="Line 33"/>
          <p:cNvSpPr>
            <a:spLocks noChangeShapeType="1"/>
          </p:cNvSpPr>
          <p:nvPr/>
        </p:nvSpPr>
        <p:spPr bwMode="auto">
          <a:xfrm>
            <a:off x="2187575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762" name="Text Box 34"/>
          <p:cNvSpPr txBox="1">
            <a:spLocks noChangeArrowheads="1"/>
          </p:cNvSpPr>
          <p:nvPr/>
        </p:nvSpPr>
        <p:spPr bwMode="auto">
          <a:xfrm>
            <a:off x="1619250" y="2744788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-7x</a:t>
            </a:r>
          </a:p>
        </p:txBody>
      </p:sp>
      <p:sp>
        <p:nvSpPr>
          <p:cNvPr id="73763" name="Text Box 35"/>
          <p:cNvSpPr txBox="1">
            <a:spLocks noChangeArrowheads="1"/>
          </p:cNvSpPr>
          <p:nvPr/>
        </p:nvSpPr>
        <p:spPr bwMode="auto">
          <a:xfrm>
            <a:off x="2141538" y="2744788"/>
            <a:ext cx="671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- 5x</a:t>
            </a:r>
          </a:p>
        </p:txBody>
      </p:sp>
      <p:sp>
        <p:nvSpPr>
          <p:cNvPr id="73764" name="Text Box 36"/>
          <p:cNvSpPr txBox="1">
            <a:spLocks noChangeArrowheads="1"/>
          </p:cNvSpPr>
          <p:nvPr/>
        </p:nvSpPr>
        <p:spPr bwMode="auto">
          <a:xfrm>
            <a:off x="2770188" y="27447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73765" name="Text Box 37"/>
          <p:cNvSpPr txBox="1">
            <a:spLocks noChangeArrowheads="1"/>
          </p:cNvSpPr>
          <p:nvPr/>
        </p:nvSpPr>
        <p:spPr bwMode="auto">
          <a:xfrm>
            <a:off x="3059113" y="274478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16</a:t>
            </a:r>
          </a:p>
        </p:txBody>
      </p:sp>
      <p:sp>
        <p:nvSpPr>
          <p:cNvPr id="73766" name="Text Box 38"/>
          <p:cNvSpPr txBox="1">
            <a:spLocks noChangeArrowheads="1"/>
          </p:cNvSpPr>
          <p:nvPr/>
        </p:nvSpPr>
        <p:spPr bwMode="auto">
          <a:xfrm>
            <a:off x="3389313" y="2744788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- 4</a:t>
            </a:r>
          </a:p>
        </p:txBody>
      </p:sp>
      <p:sp>
        <p:nvSpPr>
          <p:cNvPr id="73767" name="Text Box 39"/>
          <p:cNvSpPr txBox="1">
            <a:spLocks noChangeArrowheads="1"/>
          </p:cNvSpPr>
          <p:nvPr/>
        </p:nvSpPr>
        <p:spPr bwMode="auto">
          <a:xfrm>
            <a:off x="2051050" y="33194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- 12x</a:t>
            </a:r>
          </a:p>
        </p:txBody>
      </p:sp>
      <p:sp>
        <p:nvSpPr>
          <p:cNvPr id="73768" name="Text Box 40"/>
          <p:cNvSpPr txBox="1">
            <a:spLocks noChangeArrowheads="1"/>
          </p:cNvSpPr>
          <p:nvPr/>
        </p:nvSpPr>
        <p:spPr bwMode="auto">
          <a:xfrm>
            <a:off x="2751138" y="33194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73769" name="Text Box 41"/>
          <p:cNvSpPr txBox="1">
            <a:spLocks noChangeArrowheads="1"/>
          </p:cNvSpPr>
          <p:nvPr/>
        </p:nvSpPr>
        <p:spPr bwMode="auto">
          <a:xfrm>
            <a:off x="3108325" y="331946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73770" name="Text Box 42"/>
          <p:cNvSpPr txBox="1">
            <a:spLocks noChangeArrowheads="1"/>
          </p:cNvSpPr>
          <p:nvPr/>
        </p:nvSpPr>
        <p:spPr bwMode="auto">
          <a:xfrm>
            <a:off x="3930650" y="3327400"/>
            <a:ext cx="900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3771" name="Text Box 43"/>
          <p:cNvSpPr txBox="1">
            <a:spLocks noChangeArrowheads="1"/>
          </p:cNvSpPr>
          <p:nvPr/>
        </p:nvSpPr>
        <p:spPr bwMode="auto">
          <a:xfrm>
            <a:off x="2460625" y="3867150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3772" name="Text Box 44"/>
          <p:cNvSpPr txBox="1">
            <a:spLocks noChangeArrowheads="1"/>
          </p:cNvSpPr>
          <p:nvPr/>
        </p:nvSpPr>
        <p:spPr bwMode="auto">
          <a:xfrm>
            <a:off x="3041650" y="3867150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3773" name="Rectangle 45"/>
          <p:cNvSpPr>
            <a:spLocks noChangeArrowheads="1"/>
          </p:cNvSpPr>
          <p:nvPr/>
        </p:nvSpPr>
        <p:spPr bwMode="auto">
          <a:xfrm>
            <a:off x="2411413" y="3860800"/>
            <a:ext cx="1150937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774" name="Line 46"/>
          <p:cNvSpPr>
            <a:spLocks noChangeShapeType="1"/>
          </p:cNvSpPr>
          <p:nvPr/>
        </p:nvSpPr>
        <p:spPr bwMode="auto">
          <a:xfrm flipH="1">
            <a:off x="3852863" y="32543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7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7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7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7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3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7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73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7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73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73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1000"/>
                                        <p:tgtEl>
                                          <p:spTgt spid="7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1000"/>
                                        <p:tgtEl>
                                          <p:spTgt spid="7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0" grpId="0"/>
      <p:bldP spid="73752" grpId="0"/>
      <p:bldP spid="73753" grpId="0"/>
      <p:bldP spid="73756" grpId="0"/>
      <p:bldP spid="73757" grpId="0"/>
      <p:bldP spid="73758" grpId="0"/>
      <p:bldP spid="73759" grpId="0"/>
      <p:bldP spid="73760" grpId="0" animBg="1"/>
      <p:bldP spid="73761" grpId="0" animBg="1"/>
      <p:bldP spid="73762" grpId="0"/>
      <p:bldP spid="73763" grpId="0"/>
      <p:bldP spid="73764" grpId="0"/>
      <p:bldP spid="73765" grpId="0"/>
      <p:bldP spid="73766" grpId="0"/>
      <p:bldP spid="73767" grpId="0"/>
      <p:bldP spid="73768" grpId="0"/>
      <p:bldP spid="73769" grpId="0"/>
      <p:bldP spid="73770" grpId="0"/>
      <p:bldP spid="73771" grpId="0"/>
      <p:bldP spid="73772" grpId="0"/>
      <p:bldP spid="73773" grpId="0" animBg="1"/>
      <p:bldP spid="737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546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-7x - y = 16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-5x + y = -4</a:t>
            </a:r>
          </a:p>
        </p:txBody>
      </p:sp>
      <p:grpSp>
        <p:nvGrpSpPr>
          <p:cNvPr id="12294" name="Group 6"/>
          <p:cNvGrpSpPr>
            <a:grpSpLocks/>
          </p:cNvGrpSpPr>
          <p:nvPr/>
        </p:nvGrpSpPr>
        <p:grpSpPr bwMode="auto">
          <a:xfrm>
            <a:off x="3322638" y="1303338"/>
            <a:ext cx="312737" cy="96837"/>
            <a:chOff x="1927" y="648"/>
            <a:chExt cx="242" cy="75"/>
          </a:xfrm>
        </p:grpSpPr>
        <p:sp>
          <p:nvSpPr>
            <p:cNvPr id="12340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1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2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3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295" name="Text Box 11"/>
          <p:cNvSpPr txBox="1">
            <a:spLocks noChangeArrowheads="1"/>
          </p:cNvSpPr>
          <p:nvPr/>
        </p:nvSpPr>
        <p:spPr bwMode="auto">
          <a:xfrm>
            <a:off x="4398963" y="1160463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12296" name="Text Box 12"/>
          <p:cNvSpPr txBox="1">
            <a:spLocks noChangeArrowheads="1"/>
          </p:cNvSpPr>
          <p:nvPr/>
        </p:nvSpPr>
        <p:spPr bwMode="auto">
          <a:xfrm>
            <a:off x="4689475" y="11604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2297" name="Text Box 13"/>
          <p:cNvSpPr txBox="1">
            <a:spLocks noChangeArrowheads="1"/>
          </p:cNvSpPr>
          <p:nvPr/>
        </p:nvSpPr>
        <p:spPr bwMode="auto">
          <a:xfrm>
            <a:off x="4951413" y="11604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-4</a:t>
            </a:r>
          </a:p>
        </p:txBody>
      </p:sp>
      <p:sp>
        <p:nvSpPr>
          <p:cNvPr id="12298" name="Text Box 14"/>
          <p:cNvSpPr txBox="1">
            <a:spLocks noChangeArrowheads="1"/>
          </p:cNvSpPr>
          <p:nvPr/>
        </p:nvSpPr>
        <p:spPr bwMode="auto">
          <a:xfrm>
            <a:off x="5292725" y="1160463"/>
            <a:ext cx="687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+ 5x</a:t>
            </a:r>
          </a:p>
        </p:txBody>
      </p:sp>
      <p:sp>
        <p:nvSpPr>
          <p:cNvPr id="12299" name="Text Box 15"/>
          <p:cNvSpPr txBox="1">
            <a:spLocks noChangeArrowheads="1"/>
          </p:cNvSpPr>
          <p:nvPr/>
        </p:nvSpPr>
        <p:spPr bwMode="auto">
          <a:xfrm>
            <a:off x="1187450" y="1700213"/>
            <a:ext cx="854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-7x - </a:t>
            </a:r>
          </a:p>
        </p:txBody>
      </p:sp>
      <p:sp>
        <p:nvSpPr>
          <p:cNvPr id="12300" name="Text Box 16"/>
          <p:cNvSpPr txBox="1">
            <a:spLocks noChangeArrowheads="1"/>
          </p:cNvSpPr>
          <p:nvPr/>
        </p:nvSpPr>
        <p:spPr bwMode="auto">
          <a:xfrm>
            <a:off x="1908175" y="1700213"/>
            <a:ext cx="1212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(-4 + 5x)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01" name="Text Box 17"/>
          <p:cNvSpPr txBox="1">
            <a:spLocks noChangeArrowheads="1"/>
          </p:cNvSpPr>
          <p:nvPr/>
        </p:nvSpPr>
        <p:spPr bwMode="auto">
          <a:xfrm>
            <a:off x="3132138" y="1700213"/>
            <a:ext cx="73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 16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02" name="Text Box 20"/>
          <p:cNvSpPr txBox="1">
            <a:spLocks noChangeArrowheads="1"/>
          </p:cNvSpPr>
          <p:nvPr/>
        </p:nvSpPr>
        <p:spPr bwMode="auto">
          <a:xfrm>
            <a:off x="1187450" y="2205038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-7x</a:t>
            </a:r>
          </a:p>
        </p:txBody>
      </p:sp>
      <p:sp>
        <p:nvSpPr>
          <p:cNvPr id="12303" name="Text Box 21"/>
          <p:cNvSpPr txBox="1">
            <a:spLocks noChangeArrowheads="1"/>
          </p:cNvSpPr>
          <p:nvPr/>
        </p:nvSpPr>
        <p:spPr bwMode="auto">
          <a:xfrm>
            <a:off x="1673225" y="2205038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+ 4</a:t>
            </a:r>
          </a:p>
        </p:txBody>
      </p:sp>
      <p:sp>
        <p:nvSpPr>
          <p:cNvPr id="12304" name="Text Box 22"/>
          <p:cNvSpPr txBox="1">
            <a:spLocks noChangeArrowheads="1"/>
          </p:cNvSpPr>
          <p:nvPr/>
        </p:nvSpPr>
        <p:spPr bwMode="auto">
          <a:xfrm>
            <a:off x="2124075" y="2205038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- 5x</a:t>
            </a:r>
          </a:p>
        </p:txBody>
      </p:sp>
      <p:sp>
        <p:nvSpPr>
          <p:cNvPr id="12305" name="Text Box 23"/>
          <p:cNvSpPr txBox="1">
            <a:spLocks noChangeArrowheads="1"/>
          </p:cNvSpPr>
          <p:nvPr/>
        </p:nvSpPr>
        <p:spPr bwMode="auto">
          <a:xfrm>
            <a:off x="2762250" y="2205038"/>
            <a:ext cx="73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  16</a:t>
            </a:r>
          </a:p>
        </p:txBody>
      </p:sp>
      <p:sp>
        <p:nvSpPr>
          <p:cNvPr id="12306" name="Line 24"/>
          <p:cNvSpPr>
            <a:spLocks noChangeShapeType="1"/>
          </p:cNvSpPr>
          <p:nvPr/>
        </p:nvSpPr>
        <p:spPr bwMode="auto">
          <a:xfrm>
            <a:off x="1258888" y="25654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7" name="Line 25"/>
          <p:cNvSpPr>
            <a:spLocks noChangeShapeType="1"/>
          </p:cNvSpPr>
          <p:nvPr/>
        </p:nvSpPr>
        <p:spPr bwMode="auto">
          <a:xfrm>
            <a:off x="2187575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8" name="Text Box 26"/>
          <p:cNvSpPr txBox="1">
            <a:spLocks noChangeArrowheads="1"/>
          </p:cNvSpPr>
          <p:nvPr/>
        </p:nvSpPr>
        <p:spPr bwMode="auto">
          <a:xfrm>
            <a:off x="1619250" y="2744788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-7x</a:t>
            </a:r>
          </a:p>
        </p:txBody>
      </p:sp>
      <p:sp>
        <p:nvSpPr>
          <p:cNvPr id="12309" name="Text Box 27"/>
          <p:cNvSpPr txBox="1">
            <a:spLocks noChangeArrowheads="1"/>
          </p:cNvSpPr>
          <p:nvPr/>
        </p:nvSpPr>
        <p:spPr bwMode="auto">
          <a:xfrm>
            <a:off x="2141538" y="2744788"/>
            <a:ext cx="671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- 5x</a:t>
            </a:r>
          </a:p>
        </p:txBody>
      </p:sp>
      <p:sp>
        <p:nvSpPr>
          <p:cNvPr id="12310" name="Text Box 28"/>
          <p:cNvSpPr txBox="1">
            <a:spLocks noChangeArrowheads="1"/>
          </p:cNvSpPr>
          <p:nvPr/>
        </p:nvSpPr>
        <p:spPr bwMode="auto">
          <a:xfrm>
            <a:off x="2770188" y="27447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2311" name="Text Box 29"/>
          <p:cNvSpPr txBox="1">
            <a:spLocks noChangeArrowheads="1"/>
          </p:cNvSpPr>
          <p:nvPr/>
        </p:nvSpPr>
        <p:spPr bwMode="auto">
          <a:xfrm>
            <a:off x="3059113" y="274478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16</a:t>
            </a:r>
          </a:p>
        </p:txBody>
      </p:sp>
      <p:sp>
        <p:nvSpPr>
          <p:cNvPr id="12312" name="Text Box 30"/>
          <p:cNvSpPr txBox="1">
            <a:spLocks noChangeArrowheads="1"/>
          </p:cNvSpPr>
          <p:nvPr/>
        </p:nvSpPr>
        <p:spPr bwMode="auto">
          <a:xfrm>
            <a:off x="3389313" y="2744788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- 4</a:t>
            </a:r>
          </a:p>
        </p:txBody>
      </p:sp>
      <p:sp>
        <p:nvSpPr>
          <p:cNvPr id="12313" name="Text Box 31"/>
          <p:cNvSpPr txBox="1">
            <a:spLocks noChangeArrowheads="1"/>
          </p:cNvSpPr>
          <p:nvPr/>
        </p:nvSpPr>
        <p:spPr bwMode="auto">
          <a:xfrm>
            <a:off x="2051050" y="33194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- 12x</a:t>
            </a:r>
          </a:p>
        </p:txBody>
      </p:sp>
      <p:sp>
        <p:nvSpPr>
          <p:cNvPr id="12314" name="Text Box 32"/>
          <p:cNvSpPr txBox="1">
            <a:spLocks noChangeArrowheads="1"/>
          </p:cNvSpPr>
          <p:nvPr/>
        </p:nvSpPr>
        <p:spPr bwMode="auto">
          <a:xfrm>
            <a:off x="2751138" y="33194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2315" name="Text Box 33"/>
          <p:cNvSpPr txBox="1">
            <a:spLocks noChangeArrowheads="1"/>
          </p:cNvSpPr>
          <p:nvPr/>
        </p:nvSpPr>
        <p:spPr bwMode="auto">
          <a:xfrm>
            <a:off x="3108325" y="331946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12316" name="Text Box 34"/>
          <p:cNvSpPr txBox="1">
            <a:spLocks noChangeArrowheads="1"/>
          </p:cNvSpPr>
          <p:nvPr/>
        </p:nvSpPr>
        <p:spPr bwMode="auto">
          <a:xfrm>
            <a:off x="3930650" y="3327400"/>
            <a:ext cx="900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7" name="Text Box 35"/>
          <p:cNvSpPr txBox="1">
            <a:spLocks noChangeArrowheads="1"/>
          </p:cNvSpPr>
          <p:nvPr/>
        </p:nvSpPr>
        <p:spPr bwMode="auto">
          <a:xfrm>
            <a:off x="2460625" y="3867150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8" name="Text Box 36"/>
          <p:cNvSpPr txBox="1">
            <a:spLocks noChangeArrowheads="1"/>
          </p:cNvSpPr>
          <p:nvPr/>
        </p:nvSpPr>
        <p:spPr bwMode="auto">
          <a:xfrm>
            <a:off x="3041650" y="3867150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9" name="Rectangle 37"/>
          <p:cNvSpPr>
            <a:spLocks noChangeArrowheads="1"/>
          </p:cNvSpPr>
          <p:nvPr/>
        </p:nvSpPr>
        <p:spPr bwMode="auto">
          <a:xfrm>
            <a:off x="2411413" y="3860800"/>
            <a:ext cx="1150937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20" name="Line 38"/>
          <p:cNvSpPr>
            <a:spLocks noChangeShapeType="1"/>
          </p:cNvSpPr>
          <p:nvPr/>
        </p:nvSpPr>
        <p:spPr bwMode="auto">
          <a:xfrm flipH="1">
            <a:off x="3852863" y="32543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791" name="Text Box 39"/>
          <p:cNvSpPr txBox="1">
            <a:spLocks noChangeArrowheads="1"/>
          </p:cNvSpPr>
          <p:nvPr/>
        </p:nvSpPr>
        <p:spPr bwMode="auto">
          <a:xfrm>
            <a:off x="4645025" y="170021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792" name="Text Box 40"/>
          <p:cNvSpPr txBox="1">
            <a:spLocks noChangeArrowheads="1"/>
          </p:cNvSpPr>
          <p:nvPr/>
        </p:nvSpPr>
        <p:spPr bwMode="auto">
          <a:xfrm>
            <a:off x="4905375" y="170021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793" name="Text Box 41"/>
          <p:cNvSpPr txBox="1">
            <a:spLocks noChangeArrowheads="1"/>
          </p:cNvSpPr>
          <p:nvPr/>
        </p:nvSpPr>
        <p:spPr bwMode="auto">
          <a:xfrm>
            <a:off x="5192713" y="17002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794" name="Text Box 42"/>
          <p:cNvSpPr txBox="1">
            <a:spLocks noChangeArrowheads="1"/>
          </p:cNvSpPr>
          <p:nvPr/>
        </p:nvSpPr>
        <p:spPr bwMode="auto">
          <a:xfrm>
            <a:off x="5567363" y="1700213"/>
            <a:ext cx="306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795" name="Text Box 43"/>
          <p:cNvSpPr txBox="1">
            <a:spLocks noChangeArrowheads="1"/>
          </p:cNvSpPr>
          <p:nvPr/>
        </p:nvSpPr>
        <p:spPr bwMode="auto">
          <a:xfrm>
            <a:off x="5795963" y="17002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796" name="Text Box 44"/>
          <p:cNvSpPr txBox="1">
            <a:spLocks noChangeArrowheads="1"/>
          </p:cNvSpPr>
          <p:nvPr/>
        </p:nvSpPr>
        <p:spPr bwMode="auto">
          <a:xfrm>
            <a:off x="6013450" y="1697038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74797" name="Text Box 45"/>
          <p:cNvSpPr txBox="1">
            <a:spLocks noChangeArrowheads="1"/>
          </p:cNvSpPr>
          <p:nvPr/>
        </p:nvSpPr>
        <p:spPr bwMode="auto">
          <a:xfrm>
            <a:off x="6140450" y="1700213"/>
            <a:ext cx="592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798" name="Line 46"/>
          <p:cNvSpPr>
            <a:spLocks noChangeShapeType="1"/>
          </p:cNvSpPr>
          <p:nvPr/>
        </p:nvSpPr>
        <p:spPr bwMode="auto">
          <a:xfrm>
            <a:off x="5653088" y="2060575"/>
            <a:ext cx="1008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799" name="Text Box 47"/>
          <p:cNvSpPr txBox="1">
            <a:spLocks noChangeArrowheads="1"/>
          </p:cNvSpPr>
          <p:nvPr/>
        </p:nvSpPr>
        <p:spPr bwMode="auto">
          <a:xfrm>
            <a:off x="4645025" y="2168525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800" name="Text Box 48"/>
          <p:cNvSpPr txBox="1">
            <a:spLocks noChangeArrowheads="1"/>
          </p:cNvSpPr>
          <p:nvPr/>
        </p:nvSpPr>
        <p:spPr bwMode="auto">
          <a:xfrm>
            <a:off x="4905375" y="2168525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801" name="Text Box 49"/>
          <p:cNvSpPr txBox="1">
            <a:spLocks noChangeArrowheads="1"/>
          </p:cNvSpPr>
          <p:nvPr/>
        </p:nvSpPr>
        <p:spPr bwMode="auto">
          <a:xfrm>
            <a:off x="5192713" y="2168525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802" name="Text Box 50"/>
          <p:cNvSpPr txBox="1">
            <a:spLocks noChangeArrowheads="1"/>
          </p:cNvSpPr>
          <p:nvPr/>
        </p:nvSpPr>
        <p:spPr bwMode="auto">
          <a:xfrm>
            <a:off x="5580063" y="216852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803" name="Text Box 51"/>
          <p:cNvSpPr txBox="1">
            <a:spLocks noChangeArrowheads="1"/>
          </p:cNvSpPr>
          <p:nvPr/>
        </p:nvSpPr>
        <p:spPr bwMode="auto">
          <a:xfrm>
            <a:off x="4787900" y="270986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804" name="Text Box 52"/>
          <p:cNvSpPr txBox="1">
            <a:spLocks noChangeArrowheads="1"/>
          </p:cNvSpPr>
          <p:nvPr/>
        </p:nvSpPr>
        <p:spPr bwMode="auto">
          <a:xfrm>
            <a:off x="5048250" y="270986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805" name="Text Box 53"/>
          <p:cNvSpPr txBox="1">
            <a:spLocks noChangeArrowheads="1"/>
          </p:cNvSpPr>
          <p:nvPr/>
        </p:nvSpPr>
        <p:spPr bwMode="auto">
          <a:xfrm>
            <a:off x="5335588" y="27098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-9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806" name="Rectangle 54"/>
          <p:cNvSpPr>
            <a:spLocks noChangeArrowheads="1"/>
          </p:cNvSpPr>
          <p:nvPr/>
        </p:nvSpPr>
        <p:spPr bwMode="auto">
          <a:xfrm>
            <a:off x="4716463" y="2709863"/>
            <a:ext cx="1150937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807" name="Text Box 55"/>
          <p:cNvSpPr txBox="1">
            <a:spLocks noChangeArrowheads="1"/>
          </p:cNvSpPr>
          <p:nvPr/>
        </p:nvSpPr>
        <p:spPr bwMode="auto">
          <a:xfrm>
            <a:off x="5724525" y="3789363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4808" name="Text Box 56"/>
          <p:cNvSpPr txBox="1">
            <a:spLocks noChangeArrowheads="1"/>
          </p:cNvSpPr>
          <p:nvPr/>
        </p:nvSpPr>
        <p:spPr bwMode="auto">
          <a:xfrm>
            <a:off x="6947867" y="3789363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-1, -9 )</a:t>
            </a:r>
          </a:p>
        </p:txBody>
      </p:sp>
      <p:sp>
        <p:nvSpPr>
          <p:cNvPr id="74809" name="Text Box 57"/>
          <p:cNvSpPr txBox="1">
            <a:spLocks noChangeArrowheads="1"/>
          </p:cNvSpPr>
          <p:nvPr/>
        </p:nvSpPr>
        <p:spPr bwMode="auto">
          <a:xfrm>
            <a:off x="4211960" y="5084763"/>
            <a:ext cx="42478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+mj-lt"/>
              </a:rPr>
              <a:t>A megoldást önállóan ellenőrizd.</a:t>
            </a:r>
            <a:endParaRPr lang="hr-HR" altLang="sr-Latn-RS" sz="2000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7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7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7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7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74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7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74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74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7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7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7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7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74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74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74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91" grpId="0"/>
      <p:bldP spid="74792" grpId="0"/>
      <p:bldP spid="74793" grpId="0"/>
      <p:bldP spid="74794" grpId="0"/>
      <p:bldP spid="74795" grpId="0"/>
      <p:bldP spid="74796" grpId="0"/>
      <p:bldP spid="74797" grpId="0"/>
      <p:bldP spid="74798" grpId="0" animBg="1"/>
      <p:bldP spid="74799" grpId="0"/>
      <p:bldP spid="74800" grpId="0"/>
      <p:bldP spid="74801" grpId="0"/>
      <p:bldP spid="74802" grpId="0"/>
      <p:bldP spid="74803" grpId="0"/>
      <p:bldP spid="74804" grpId="0"/>
      <p:bldP spid="74805" grpId="0"/>
      <p:bldP spid="74806" grpId="0" animBg="1"/>
      <p:bldP spid="74807" grpId="0"/>
      <p:bldP spid="74808" grpId="0"/>
      <p:bldP spid="74809" grpId="0"/>
    </p:bldLst>
  </p:timing>
</p:sld>
</file>

<file path=ppt/theme/theme1.xml><?xml version="1.0" encoding="utf-8"?>
<a:theme xmlns:a="http://schemas.openxmlformats.org/drawingml/2006/main" name="Orbit">
  <a:themeElements>
    <a:clrScheme name="Orbit 11">
      <a:dk1>
        <a:srgbClr val="BA0023"/>
      </a:dk1>
      <a:lt1>
        <a:srgbClr val="FFFFFF"/>
      </a:lt1>
      <a:dk2>
        <a:srgbClr val="800000"/>
      </a:dk2>
      <a:lt2>
        <a:srgbClr val="FFFF99"/>
      </a:lt2>
      <a:accent1>
        <a:srgbClr val="FF6600"/>
      </a:accent1>
      <a:accent2>
        <a:srgbClr val="C5543D"/>
      </a:accent2>
      <a:accent3>
        <a:srgbClr val="C0AAAA"/>
      </a:accent3>
      <a:accent4>
        <a:srgbClr val="DADADA"/>
      </a:accent4>
      <a:accent5>
        <a:srgbClr val="FFB8AA"/>
      </a:accent5>
      <a:accent6>
        <a:srgbClr val="B24B36"/>
      </a:accent6>
      <a:hlink>
        <a:srgbClr val="33CC33"/>
      </a:hlink>
      <a:folHlink>
        <a:srgbClr val="FF9900"/>
      </a:folHlink>
    </a:clrScheme>
    <a:fontScheme name="Orbi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10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99CC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11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33CC33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797</TotalTime>
  <Words>1019</Words>
  <Application>Microsoft Office PowerPoint</Application>
  <PresentationFormat>Prikaz na zaslonu (4:3)</PresentationFormat>
  <Paragraphs>490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19" baseType="lpstr">
      <vt:lpstr>Orbit</vt:lpstr>
      <vt:lpstr>Egyenletrendszer megoldása helyettesítési módszerrel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supstitucije</dc:title>
  <dc:creator>Antonija</dc:creator>
  <cp:lastModifiedBy>Antonija Horvatek</cp:lastModifiedBy>
  <cp:revision>70</cp:revision>
  <dcterms:created xsi:type="dcterms:W3CDTF">2011-05-05T13:04:38Z</dcterms:created>
  <dcterms:modified xsi:type="dcterms:W3CDTF">2020-03-20T19:36:06Z</dcterms:modified>
</cp:coreProperties>
</file>