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80" r:id="rId2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E3F1F-9995-4749-B802-A8C4CF5F422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9B2D4-99D9-4BB7-9E87-0C2A872C3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2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9B2D4-99D9-4BB7-9E87-0C2A872C3C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805061-6C11-4F68-834C-8241F762F6B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104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F423A-679B-42F2-990D-24C55855F40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5221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C199-16C8-49E1-A800-7D6250B489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91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DB1B-A793-40CB-93A0-26311F3361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62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5564-24D2-417C-853B-6B98F22F330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1506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6FE1-3096-456A-9458-410603470AB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263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6AD7D-CBB9-45FC-97C2-DB69E6CE702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513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958-382F-48A8-880E-42AC56C6A37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4763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D31F-3DE7-416F-8FD6-C29B571E9C2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4050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1B26-2081-41A7-B175-D029C74A31A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532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EFD1-5E8F-4ACA-B951-E383C39835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160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C877098-0D2A-454A-BD25-37EBE4C427E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76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onija-horvatek.from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1981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Ellentett együtthatók módszere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132856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1. rész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780928"/>
            <a:ext cx="9144000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hr-HR" altLang="sr-Latn-RS" sz="2800" dirty="0" smtClean="0"/>
              <a:t>(az egyenletrendszerben vannak ellentett együtthatók)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5800" y="3501008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Metoda  suprotnih koeficijenata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371600" y="5326533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dio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9632" y="5851673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hr-HR" altLang="sr-Latn-RS" sz="2800" dirty="0" smtClean="0"/>
              <a:t>(kad su u polaznom sustavu već zadani </a:t>
            </a:r>
          </a:p>
          <a:p>
            <a:pPr>
              <a:spcBef>
                <a:spcPct val="0"/>
              </a:spcBef>
              <a:defRPr/>
            </a:pPr>
            <a:r>
              <a:rPr lang="hr-HR" altLang="sr-Latn-RS" sz="2800" dirty="0" smtClean="0"/>
              <a:t>suprotni koeficijenti)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p"/>
      <p:bldP spid="2055" grpId="0"/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7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- 5y = 26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x + 2y = -11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39750" y="2701925"/>
            <a:ext cx="36856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Vannak-e ellentett együtthatók?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39750" y="3133725"/>
            <a:ext cx="3926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Vannak. Az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együtthatói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-1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+1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39750" y="3638550"/>
            <a:ext cx="5859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Adjuk össze az egyenletrendszer bal és jobb oldalát.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3322" name="Group 18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3324" name="Line 19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Line 20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Line 21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3" name="Text Box 22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72" grpId="0"/>
      <p:bldP spid="40972" grpId="1"/>
      <p:bldP spid="40973" grpId="0"/>
      <p:bldP spid="40973" grpId="1"/>
      <p:bldP spid="40974" grpId="0"/>
      <p:bldP spid="4097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7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- 5y = 26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x + 2y = -11</a:t>
            </a:r>
          </a:p>
        </p:txBody>
      </p:sp>
      <p:grpSp>
        <p:nvGrpSpPr>
          <p:cNvPr id="14342" name="Group 9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4360" name="Group 1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4362" name="Line 11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12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13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Text Box 14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1119188" y="836613"/>
            <a:ext cx="428625" cy="7302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1476375" y="17002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-3y</a:t>
            </a:r>
          </a:p>
        </p:txBody>
      </p:sp>
      <p:sp>
        <p:nvSpPr>
          <p:cNvPr id="42026" name="Oval 42"/>
          <p:cNvSpPr>
            <a:spLocks noChangeArrowheads="1"/>
          </p:cNvSpPr>
          <p:nvPr/>
        </p:nvSpPr>
        <p:spPr bwMode="auto">
          <a:xfrm>
            <a:off x="1476375" y="836613"/>
            <a:ext cx="647700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29" name="Oval 45"/>
          <p:cNvSpPr>
            <a:spLocks noChangeArrowheads="1"/>
          </p:cNvSpPr>
          <p:nvPr/>
        </p:nvSpPr>
        <p:spPr bwMode="auto">
          <a:xfrm>
            <a:off x="2036763" y="836613"/>
            <a:ext cx="288925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2025650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2032" name="Oval 48"/>
          <p:cNvSpPr>
            <a:spLocks noChangeArrowheads="1"/>
          </p:cNvSpPr>
          <p:nvPr/>
        </p:nvSpPr>
        <p:spPr bwMode="auto">
          <a:xfrm>
            <a:off x="2225675" y="836613"/>
            <a:ext cx="576263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2389188" y="17002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15</a:t>
            </a:r>
          </a:p>
        </p:txBody>
      </p:sp>
      <p:sp>
        <p:nvSpPr>
          <p:cNvPr id="42037" name="Oval 53"/>
          <p:cNvSpPr>
            <a:spLocks noChangeArrowheads="1"/>
          </p:cNvSpPr>
          <p:nvPr/>
        </p:nvSpPr>
        <p:spPr bwMode="auto">
          <a:xfrm>
            <a:off x="971550" y="1651000"/>
            <a:ext cx="2447925" cy="4826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3136900" y="1701800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3" grpId="0" animBg="1"/>
      <p:bldP spid="42023" grpId="1" animBg="1"/>
      <p:bldP spid="42025" grpId="0"/>
      <p:bldP spid="42026" grpId="0" animBg="1"/>
      <p:bldP spid="42026" grpId="1" animBg="1"/>
      <p:bldP spid="42029" grpId="0" animBg="1"/>
      <p:bldP spid="42029" grpId="1" animBg="1"/>
      <p:bldP spid="42031" grpId="0"/>
      <p:bldP spid="42032" grpId="0" animBg="1"/>
      <p:bldP spid="42032" grpId="1" animBg="1"/>
      <p:bldP spid="42034" grpId="0"/>
      <p:bldP spid="42037" grpId="0" animBg="1"/>
      <p:bldP spid="42037" grpId="1" animBg="1"/>
      <p:bldP spid="42039" grpId="0" animBg="1"/>
      <p:bldP spid="420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7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- 5y = 26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x + 2y = -11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5401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5403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2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1476375" y="17002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-3y</a:t>
            </a:r>
          </a:p>
        </p:txBody>
      </p:sp>
      <p:sp>
        <p:nvSpPr>
          <p:cNvPr id="15368" name="Text Box 20"/>
          <p:cNvSpPr txBox="1">
            <a:spLocks noChangeArrowheads="1"/>
          </p:cNvSpPr>
          <p:nvPr/>
        </p:nvSpPr>
        <p:spPr bwMode="auto">
          <a:xfrm>
            <a:off x="2025650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5369" name="Text Box 23"/>
          <p:cNvSpPr txBox="1">
            <a:spLocks noChangeArrowheads="1"/>
          </p:cNvSpPr>
          <p:nvPr/>
        </p:nvSpPr>
        <p:spPr bwMode="auto">
          <a:xfrm>
            <a:off x="2389188" y="17002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15</a:t>
            </a:r>
          </a:p>
        </p:txBody>
      </p:sp>
      <p:sp>
        <p:nvSpPr>
          <p:cNvPr id="15370" name="Line 28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29"/>
          <p:cNvSpPr txBox="1">
            <a:spLocks noChangeArrowheads="1"/>
          </p:cNvSpPr>
          <p:nvPr/>
        </p:nvSpPr>
        <p:spPr bwMode="auto">
          <a:xfrm>
            <a:off x="3136900" y="1701800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69" name="Text Box 61"/>
          <p:cNvSpPr txBox="1">
            <a:spLocks noChangeArrowheads="1"/>
          </p:cNvSpPr>
          <p:nvPr/>
        </p:nvSpPr>
        <p:spPr bwMode="auto">
          <a:xfrm>
            <a:off x="1692275" y="221138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70" name="Text Box 62"/>
          <p:cNvSpPr txBox="1">
            <a:spLocks noChangeArrowheads="1"/>
          </p:cNvSpPr>
          <p:nvPr/>
        </p:nvSpPr>
        <p:spPr bwMode="auto">
          <a:xfrm>
            <a:off x="2339975" y="221138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71" name="Rectangle 63"/>
          <p:cNvSpPr>
            <a:spLocks noChangeArrowheads="1"/>
          </p:cNvSpPr>
          <p:nvPr/>
        </p:nvSpPr>
        <p:spPr bwMode="auto">
          <a:xfrm>
            <a:off x="1547813" y="2205038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74" name="Oval 66"/>
          <p:cNvSpPr>
            <a:spLocks noChangeArrowheads="1"/>
          </p:cNvSpPr>
          <p:nvPr/>
        </p:nvSpPr>
        <p:spPr bwMode="auto">
          <a:xfrm>
            <a:off x="1189038" y="1196975"/>
            <a:ext cx="9350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75" name="Oval 67"/>
          <p:cNvSpPr>
            <a:spLocks noChangeArrowheads="1"/>
          </p:cNvSpPr>
          <p:nvPr/>
        </p:nvSpPr>
        <p:spPr bwMode="auto">
          <a:xfrm>
            <a:off x="1547813" y="2205038"/>
            <a:ext cx="1368425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76" name="Text Box 68"/>
          <p:cNvSpPr txBox="1">
            <a:spLocks noChangeArrowheads="1"/>
          </p:cNvSpPr>
          <p:nvPr/>
        </p:nvSpPr>
        <p:spPr bwMode="auto">
          <a:xfrm>
            <a:off x="4535488" y="1125538"/>
            <a:ext cx="142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+ 2 ∙ (-5)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77" name="Oval 69"/>
          <p:cNvSpPr>
            <a:spLocks noChangeArrowheads="1"/>
          </p:cNvSpPr>
          <p:nvPr/>
        </p:nvSpPr>
        <p:spPr bwMode="auto">
          <a:xfrm>
            <a:off x="2038350" y="1182688"/>
            <a:ext cx="7921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78" name="Text Box 70"/>
          <p:cNvSpPr txBox="1">
            <a:spLocks noChangeArrowheads="1"/>
          </p:cNvSpPr>
          <p:nvPr/>
        </p:nvSpPr>
        <p:spPr bwMode="auto">
          <a:xfrm>
            <a:off x="5927725" y="1125538"/>
            <a:ext cx="72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-11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82" name="Line 74"/>
          <p:cNvSpPr>
            <a:spLocks noChangeShapeType="1"/>
          </p:cNvSpPr>
          <p:nvPr/>
        </p:nvSpPr>
        <p:spPr bwMode="auto">
          <a:xfrm>
            <a:off x="4859338" y="1485900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3" name="Text Box 75"/>
          <p:cNvSpPr txBox="1">
            <a:spLocks noChangeArrowheads="1"/>
          </p:cNvSpPr>
          <p:nvPr/>
        </p:nvSpPr>
        <p:spPr bwMode="auto">
          <a:xfrm>
            <a:off x="4613275" y="163036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84" name="Text Box 76"/>
          <p:cNvSpPr txBox="1">
            <a:spLocks noChangeArrowheads="1"/>
          </p:cNvSpPr>
          <p:nvPr/>
        </p:nvSpPr>
        <p:spPr bwMode="auto">
          <a:xfrm>
            <a:off x="4938713" y="1630363"/>
            <a:ext cx="78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 10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>
            <a:off x="4572000" y="1990725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87" name="Text Box 79"/>
          <p:cNvSpPr txBox="1">
            <a:spLocks noChangeArrowheads="1"/>
          </p:cNvSpPr>
          <p:nvPr/>
        </p:nvSpPr>
        <p:spPr bwMode="auto">
          <a:xfrm>
            <a:off x="5148263" y="220429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88" name="Text Box 80"/>
          <p:cNvSpPr txBox="1">
            <a:spLocks noChangeArrowheads="1"/>
          </p:cNvSpPr>
          <p:nvPr/>
        </p:nvSpPr>
        <p:spPr bwMode="auto">
          <a:xfrm>
            <a:off x="5553075" y="220429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89" name="Text Box 81"/>
          <p:cNvSpPr txBox="1">
            <a:spLocks noChangeArrowheads="1"/>
          </p:cNvSpPr>
          <p:nvPr/>
        </p:nvSpPr>
        <p:spPr bwMode="auto">
          <a:xfrm>
            <a:off x="5867400" y="2204293"/>
            <a:ext cx="519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90" name="Text Box 82"/>
          <p:cNvSpPr txBox="1">
            <a:spLocks noChangeArrowheads="1"/>
          </p:cNvSpPr>
          <p:nvPr/>
        </p:nvSpPr>
        <p:spPr bwMode="auto">
          <a:xfrm>
            <a:off x="6329363" y="2204293"/>
            <a:ext cx="652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96" name="Text Box 88"/>
          <p:cNvSpPr txBox="1">
            <a:spLocks noChangeArrowheads="1"/>
          </p:cNvSpPr>
          <p:nvPr/>
        </p:nvSpPr>
        <p:spPr bwMode="auto">
          <a:xfrm>
            <a:off x="5227638" y="2786906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97" name="Text Box 89"/>
          <p:cNvSpPr txBox="1">
            <a:spLocks noChangeArrowheads="1"/>
          </p:cNvSpPr>
          <p:nvPr/>
        </p:nvSpPr>
        <p:spPr bwMode="auto">
          <a:xfrm>
            <a:off x="5808663" y="2786906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098" name="Rectangle 90"/>
          <p:cNvSpPr>
            <a:spLocks noChangeArrowheads="1"/>
          </p:cNvSpPr>
          <p:nvPr/>
        </p:nvSpPr>
        <p:spPr bwMode="auto">
          <a:xfrm>
            <a:off x="5149850" y="2780556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99" name="Text Box 91"/>
          <p:cNvSpPr txBox="1">
            <a:spLocks noChangeArrowheads="1"/>
          </p:cNvSpPr>
          <p:nvPr/>
        </p:nvSpPr>
        <p:spPr bwMode="auto">
          <a:xfrm>
            <a:off x="20256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100" name="Text Box 92"/>
          <p:cNvSpPr txBox="1">
            <a:spLocks noChangeArrowheads="1"/>
          </p:cNvSpPr>
          <p:nvPr/>
        </p:nvSpPr>
        <p:spPr bwMode="auto">
          <a:xfrm>
            <a:off x="5076056" y="357505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43101" name="Text Box 93"/>
          <p:cNvSpPr txBox="1">
            <a:spLocks noChangeArrowheads="1"/>
          </p:cNvSpPr>
          <p:nvPr/>
        </p:nvSpPr>
        <p:spPr bwMode="auto">
          <a:xfrm>
            <a:off x="6299200" y="357505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-1, -5 )</a:t>
            </a:r>
          </a:p>
        </p:txBody>
      </p:sp>
      <p:sp>
        <p:nvSpPr>
          <p:cNvPr id="43102" name="Text Box 94"/>
          <p:cNvSpPr txBox="1">
            <a:spLocks noChangeArrowheads="1"/>
          </p:cNvSpPr>
          <p:nvPr/>
        </p:nvSpPr>
        <p:spPr bwMode="auto">
          <a:xfrm>
            <a:off x="5795963" y="16303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103" name="Text Box 95"/>
          <p:cNvSpPr txBox="1">
            <a:spLocks noChangeArrowheads="1"/>
          </p:cNvSpPr>
          <p:nvPr/>
        </p:nvSpPr>
        <p:spPr bwMode="auto">
          <a:xfrm>
            <a:off x="6213475" y="1630363"/>
            <a:ext cx="519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4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4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4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4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1000"/>
                                        <p:tgtEl>
                                          <p:spTgt spid="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4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1000"/>
                                        <p:tgtEl>
                                          <p:spTgt spid="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4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69" grpId="0"/>
      <p:bldP spid="43070" grpId="0"/>
      <p:bldP spid="43071" grpId="0" animBg="1"/>
      <p:bldP spid="43074" grpId="0" animBg="1"/>
      <p:bldP spid="43074" grpId="1" animBg="1"/>
      <p:bldP spid="43075" grpId="0" animBg="1"/>
      <p:bldP spid="43075" grpId="1" animBg="1"/>
      <p:bldP spid="43076" grpId="0"/>
      <p:bldP spid="43077" grpId="0" animBg="1"/>
      <p:bldP spid="43077" grpId="1" animBg="1"/>
      <p:bldP spid="43078" grpId="0"/>
      <p:bldP spid="43082" grpId="0" animBg="1"/>
      <p:bldP spid="43086" grpId="0" animBg="1"/>
      <p:bldP spid="43087" grpId="0"/>
      <p:bldP spid="43088" grpId="0"/>
      <p:bldP spid="43089" grpId="0"/>
      <p:bldP spid="43090" grpId="0"/>
      <p:bldP spid="43096" grpId="0"/>
      <p:bldP spid="43097" grpId="0"/>
      <p:bldP spid="43098" grpId="0" animBg="1"/>
      <p:bldP spid="43099" grpId="0"/>
      <p:bldP spid="43100" grpId="0"/>
      <p:bldP spid="43101" grpId="0"/>
      <p:bldP spid="43102" grpId="0"/>
      <p:bldP spid="43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y = -2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-x + y = 14	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6402" name="Group 1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6404" name="Line 11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12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13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3" name="Text Box 14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y = -2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-x + y = 14	</a:t>
            </a:r>
          </a:p>
        </p:txBody>
      </p:sp>
      <p:grpSp>
        <p:nvGrpSpPr>
          <p:cNvPr id="17414" name="Group 9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7430" name="Group 1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7432" name="Line 11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12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13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1" name="Text Box 14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45090" name="Oval 34"/>
          <p:cNvSpPr>
            <a:spLocks noChangeArrowheads="1"/>
          </p:cNvSpPr>
          <p:nvPr/>
        </p:nvSpPr>
        <p:spPr bwMode="auto">
          <a:xfrm>
            <a:off x="1163638" y="836613"/>
            <a:ext cx="471487" cy="7302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1331913" y="1700213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-2x</a:t>
            </a:r>
          </a:p>
        </p:txBody>
      </p:sp>
      <p:sp>
        <p:nvSpPr>
          <p:cNvPr id="45093" name="Oval 37"/>
          <p:cNvSpPr>
            <a:spLocks noChangeArrowheads="1"/>
          </p:cNvSpPr>
          <p:nvPr/>
        </p:nvSpPr>
        <p:spPr bwMode="auto">
          <a:xfrm>
            <a:off x="1547813" y="836613"/>
            <a:ext cx="503237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6" name="Oval 40"/>
          <p:cNvSpPr>
            <a:spLocks noChangeArrowheads="1"/>
          </p:cNvSpPr>
          <p:nvPr/>
        </p:nvSpPr>
        <p:spPr bwMode="auto">
          <a:xfrm>
            <a:off x="1951038" y="836613"/>
            <a:ext cx="288925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1906588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45099" name="Oval 43"/>
          <p:cNvSpPr>
            <a:spLocks noChangeArrowheads="1"/>
          </p:cNvSpPr>
          <p:nvPr/>
        </p:nvSpPr>
        <p:spPr bwMode="auto">
          <a:xfrm>
            <a:off x="2065338" y="836613"/>
            <a:ext cx="561975" cy="72072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2195513" y="17002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45106" name="Line 50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3136900" y="1701800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0" grpId="0" animBg="1"/>
      <p:bldP spid="45090" grpId="1" animBg="1"/>
      <p:bldP spid="45092" grpId="0"/>
      <p:bldP spid="45093" grpId="0" animBg="1"/>
      <p:bldP spid="45093" grpId="1" animBg="1"/>
      <p:bldP spid="45096" grpId="0" animBg="1"/>
      <p:bldP spid="45096" grpId="1" animBg="1"/>
      <p:bldP spid="45098" grpId="0"/>
      <p:bldP spid="45099" grpId="0" animBg="1"/>
      <p:bldP spid="45099" grpId="1" animBg="1"/>
      <p:bldP spid="45101" grpId="0"/>
      <p:bldP spid="45106" grpId="0" animBg="1"/>
      <p:bldP spid="451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l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y = -2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-x + y = 14	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8475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8477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6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1474788" y="22113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195513" y="2211388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1403350" y="2205038"/>
            <a:ext cx="129698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1" name="Oval 31"/>
          <p:cNvSpPr>
            <a:spLocks noChangeArrowheads="1"/>
          </p:cNvSpPr>
          <p:nvPr/>
        </p:nvSpPr>
        <p:spPr bwMode="auto">
          <a:xfrm>
            <a:off x="1189038" y="865188"/>
            <a:ext cx="3587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2" name="Oval 32"/>
          <p:cNvSpPr>
            <a:spLocks noChangeArrowheads="1"/>
          </p:cNvSpPr>
          <p:nvPr/>
        </p:nvSpPr>
        <p:spPr bwMode="auto">
          <a:xfrm>
            <a:off x="1460500" y="2233613"/>
            <a:ext cx="12239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4535488" y="908050"/>
            <a:ext cx="815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(-6)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14" name="Oval 34"/>
          <p:cNvSpPr>
            <a:spLocks noChangeArrowheads="1"/>
          </p:cNvSpPr>
          <p:nvPr/>
        </p:nvSpPr>
        <p:spPr bwMode="auto">
          <a:xfrm>
            <a:off x="1476375" y="874713"/>
            <a:ext cx="12715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5219700" y="90805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 = 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4572000" y="1268413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4879975" y="14128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148263" y="1412875"/>
            <a:ext cx="1042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 = 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5213350" y="1773238"/>
            <a:ext cx="438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5148263" y="191611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5553075" y="1916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5867400" y="19161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6278563" y="191611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157788" y="24193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5553075" y="24193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5867400" y="2419350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H="1">
            <a:off x="6365875" y="234791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6443663" y="2420938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5299075" y="2930525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5880100" y="2930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5237163" y="2924175"/>
            <a:ext cx="10064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1881188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5" name="Text Box 54"/>
          <p:cNvSpPr txBox="1">
            <a:spLocks noChangeArrowheads="1"/>
          </p:cNvSpPr>
          <p:nvPr/>
        </p:nvSpPr>
        <p:spPr bwMode="auto">
          <a:xfrm>
            <a:off x="1331913" y="1700213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-2x</a:t>
            </a:r>
          </a:p>
        </p:txBody>
      </p:sp>
      <p:sp>
        <p:nvSpPr>
          <p:cNvPr id="18466" name="Text Box 55"/>
          <p:cNvSpPr txBox="1">
            <a:spLocks noChangeArrowheads="1"/>
          </p:cNvSpPr>
          <p:nvPr/>
        </p:nvSpPr>
        <p:spPr bwMode="auto">
          <a:xfrm>
            <a:off x="1906588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8467" name="Line 57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Text Box 58"/>
          <p:cNvSpPr txBox="1">
            <a:spLocks noChangeArrowheads="1"/>
          </p:cNvSpPr>
          <p:nvPr/>
        </p:nvSpPr>
        <p:spPr bwMode="auto">
          <a:xfrm>
            <a:off x="3136900" y="1701800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69" name="Text Box 59"/>
          <p:cNvSpPr txBox="1">
            <a:spLocks noChangeArrowheads="1"/>
          </p:cNvSpPr>
          <p:nvPr/>
        </p:nvSpPr>
        <p:spPr bwMode="auto">
          <a:xfrm>
            <a:off x="2195513" y="17002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46142" name="Text Box 62"/>
          <p:cNvSpPr txBox="1">
            <a:spLocks noChangeArrowheads="1"/>
          </p:cNvSpPr>
          <p:nvPr/>
        </p:nvSpPr>
        <p:spPr bwMode="auto">
          <a:xfrm>
            <a:off x="5076056" y="3717925"/>
            <a:ext cx="1377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46143" name="Text Box 63"/>
          <p:cNvSpPr txBox="1">
            <a:spLocks noChangeArrowheads="1"/>
          </p:cNvSpPr>
          <p:nvPr/>
        </p:nvSpPr>
        <p:spPr bwMode="auto">
          <a:xfrm>
            <a:off x="6299200" y="3717925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-6, 8 )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10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10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1000"/>
                                        <p:tgtEl>
                                          <p:spTgt spid="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7" grpId="0"/>
      <p:bldP spid="46108" grpId="0"/>
      <p:bldP spid="46109" grpId="0" animBg="1"/>
      <p:bldP spid="46111" grpId="0" animBg="1"/>
      <p:bldP spid="46111" grpId="1" animBg="1"/>
      <p:bldP spid="46112" grpId="0" animBg="1"/>
      <p:bldP spid="46112" grpId="1" animBg="1"/>
      <p:bldP spid="46113" grpId="0"/>
      <p:bldP spid="46114" grpId="0" animBg="1"/>
      <p:bldP spid="46114" grpId="1" animBg="1"/>
      <p:bldP spid="46115" grpId="0"/>
      <p:bldP spid="46116" grpId="0" animBg="1"/>
      <p:bldP spid="46117" grpId="0"/>
      <p:bldP spid="46118" grpId="0"/>
      <p:bldP spid="46119" grpId="0" animBg="1"/>
      <p:bldP spid="46120" grpId="0"/>
      <p:bldP spid="46121" grpId="0"/>
      <p:bldP spid="46122" grpId="0"/>
      <p:bldP spid="46123" grpId="0"/>
      <p:bldP spid="46124" grpId="0"/>
      <p:bldP spid="46125" grpId="0"/>
      <p:bldP spid="46126" grpId="0"/>
      <p:bldP spid="46127" grpId="0" animBg="1"/>
      <p:bldP spid="46128" grpId="0"/>
      <p:bldP spid="46129" grpId="0"/>
      <p:bldP spid="46130" grpId="0"/>
      <p:bldP spid="46131" grpId="0" animBg="1"/>
      <p:bldP spid="46132" grpId="0"/>
      <p:bldP spid="46142" grpId="0"/>
      <p:bldP spid="461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+ 2y = -4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x - 3y =  4	</a:t>
            </a:r>
          </a:p>
        </p:txBody>
      </p:sp>
      <p:grpSp>
        <p:nvGrpSpPr>
          <p:cNvPr id="47113" name="Group 9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9465" name="Group 1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6" name="Text Box 14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+ 2y = -4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x - 3y =  4	</a:t>
            </a:r>
          </a:p>
        </p:txBody>
      </p:sp>
      <p:grpSp>
        <p:nvGrpSpPr>
          <p:cNvPr id="20486" name="Group 8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20504" name="Group 9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0506" name="Line 10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11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12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5" name="Text Box 13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1190625" y="836613"/>
            <a:ext cx="428625" cy="7302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557338" y="170021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-y</a:t>
            </a: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1476375" y="836613"/>
            <a:ext cx="647700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2051050" y="836613"/>
            <a:ext cx="288925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2025650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2239963" y="836613"/>
            <a:ext cx="531812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389188" y="17002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136900" y="1701800"/>
            <a:ext cx="744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 animBg="1"/>
      <p:bldP spid="50190" grpId="1" animBg="1"/>
      <p:bldP spid="50192" grpId="0"/>
      <p:bldP spid="50193" grpId="0" animBg="1"/>
      <p:bldP spid="50193" grpId="1" animBg="1"/>
      <p:bldP spid="50196" grpId="0" animBg="1"/>
      <p:bldP spid="50196" grpId="1" animBg="1"/>
      <p:bldP spid="50198" grpId="0"/>
      <p:bldP spid="50199" grpId="0" animBg="1"/>
      <p:bldP spid="50199" grpId="1" animBg="1"/>
      <p:bldP spid="50201" grpId="0"/>
      <p:bldP spid="50203" grpId="0" animBg="1"/>
      <p:bldP spid="502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1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1925" algn="r"/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+ 2y = -4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x - 3y =  4	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21538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1540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9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1557338" y="1700213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-y</a:t>
            </a:r>
          </a:p>
        </p:txBody>
      </p:sp>
      <p:sp>
        <p:nvSpPr>
          <p:cNvPr id="21512" name="Text Box 20"/>
          <p:cNvSpPr txBox="1">
            <a:spLocks noChangeArrowheads="1"/>
          </p:cNvSpPr>
          <p:nvPr/>
        </p:nvSpPr>
        <p:spPr bwMode="auto">
          <a:xfrm>
            <a:off x="2025650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1513" name="Text Box 23"/>
          <p:cNvSpPr txBox="1">
            <a:spLocks noChangeArrowheads="1"/>
          </p:cNvSpPr>
          <p:nvPr/>
        </p:nvSpPr>
        <p:spPr bwMode="auto">
          <a:xfrm>
            <a:off x="2389188" y="17002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</a:t>
            </a:r>
          </a:p>
        </p:txBody>
      </p:sp>
      <p:sp>
        <p:nvSpPr>
          <p:cNvPr id="21514" name="Line 25"/>
          <p:cNvSpPr>
            <a:spLocks noChangeShapeType="1"/>
          </p:cNvSpPr>
          <p:nvPr/>
        </p:nvSpPr>
        <p:spPr bwMode="auto">
          <a:xfrm flipH="1">
            <a:off x="3059113" y="16287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3136900" y="1701800"/>
            <a:ext cx="744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1692275" y="221138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2339975" y="22113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1547813" y="2205038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4" name="Oval 34"/>
          <p:cNvSpPr>
            <a:spLocks noChangeArrowheads="1"/>
          </p:cNvSpPr>
          <p:nvPr/>
        </p:nvSpPr>
        <p:spPr bwMode="auto">
          <a:xfrm>
            <a:off x="1189038" y="1196975"/>
            <a:ext cx="9350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5" name="Oval 35"/>
          <p:cNvSpPr>
            <a:spLocks noChangeArrowheads="1"/>
          </p:cNvSpPr>
          <p:nvPr/>
        </p:nvSpPr>
        <p:spPr bwMode="auto">
          <a:xfrm>
            <a:off x="1547813" y="2205038"/>
            <a:ext cx="1368425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4535488" y="1125538"/>
            <a:ext cx="1119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- 3 ∙ 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37" name="Oval 37"/>
          <p:cNvSpPr>
            <a:spLocks noChangeArrowheads="1"/>
          </p:cNvSpPr>
          <p:nvPr/>
        </p:nvSpPr>
        <p:spPr bwMode="auto">
          <a:xfrm>
            <a:off x="2038350" y="1182688"/>
            <a:ext cx="7921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5651500" y="1125538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4930775" y="148590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4684713" y="163036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5010150" y="1630363"/>
            <a:ext cx="67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 0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5148263" y="213360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5553075" y="21336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5867400" y="2133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51" name="Rectangle 51"/>
          <p:cNvSpPr>
            <a:spLocks noChangeArrowheads="1"/>
          </p:cNvSpPr>
          <p:nvPr/>
        </p:nvSpPr>
        <p:spPr bwMode="auto">
          <a:xfrm>
            <a:off x="5149850" y="2133600"/>
            <a:ext cx="107791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256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4860032" y="3068638"/>
            <a:ext cx="1377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6083300" y="3068638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( 4, 0 )</a:t>
            </a: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5651500" y="16303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5976938" y="16303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9" grpId="0"/>
      <p:bldP spid="51230" grpId="0"/>
      <p:bldP spid="51231" grpId="0" animBg="1"/>
      <p:bldP spid="51234" grpId="0" animBg="1"/>
      <p:bldP spid="51234" grpId="1" animBg="1"/>
      <p:bldP spid="51235" grpId="0" animBg="1"/>
      <p:bldP spid="51235" grpId="1" animBg="1"/>
      <p:bldP spid="51236" grpId="0"/>
      <p:bldP spid="51237" grpId="0" animBg="1"/>
      <p:bldP spid="51237" grpId="1" animBg="1"/>
      <p:bldP spid="51238" grpId="0"/>
      <p:bldP spid="51241" grpId="0" animBg="1"/>
      <p:bldP spid="51245" grpId="0"/>
      <p:bldP spid="51246" grpId="0"/>
      <p:bldP spid="51247" grpId="0"/>
      <p:bldP spid="51251" grpId="0" animBg="1"/>
      <p:bldP spid="51252" grpId="0"/>
      <p:bldP spid="51253" grpId="0"/>
      <p:bldP spid="51254" grpId="0"/>
      <p:bldP spid="51255" grpId="0"/>
      <p:bldP spid="512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7504" y="548680"/>
            <a:ext cx="9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1.)	</a:t>
            </a:r>
            <a:r>
              <a:rPr lang="hr-HR" altLang="sr-Latn-RS" dirty="0" smtClean="0">
                <a:latin typeface="Comic Sans MS" pitchFamily="66" charset="0"/>
              </a:rPr>
              <a:t>Ellentett együtthatók módszerével oldd meg az alábbi egyenletrendszereket!</a:t>
            </a:r>
            <a:endParaRPr lang="hr-HR" altLang="sr-Latn-RS" dirty="0">
              <a:latin typeface="Comic Sans MS" pitchFamily="66" charset="0"/>
            </a:endParaRPr>
          </a:p>
          <a:p>
            <a:pPr eaLnBrk="1" hangingPunct="1"/>
            <a:endParaRPr lang="hr-HR" altLang="sr-Latn-RS" sz="10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11188" y="1476399"/>
            <a:ext cx="201612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a)	-3x - 2y = -14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- 6y = -66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b)	-3x - y = -7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 3x - y = 11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c)	-6x + 3y = -15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-5x - 3y =  26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d)	 x - y = 9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-x - y = -1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e)	-4x - 5y = -48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3x + 5y =  46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f)	-x + 3y = 10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-x - 3y = -2</a:t>
            </a:r>
            <a:endParaRPr lang="hr-HR" altLang="sr-Latn-RS">
              <a:latin typeface="Comic Sans MS" pitchFamily="66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067175" y="2565400"/>
            <a:ext cx="20161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</a:rPr>
              <a:t>Megoldás:</a:t>
            </a:r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a)	(-2, 10)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b)	(3, -2)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c)	(-1, -7)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d)	(5, -4)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e)	(2, 8)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f)	(-4, 2)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3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22.03.2017.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2017.03.22.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Matematika 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1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69236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Tisztázzuk az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együttható</a:t>
            </a:r>
            <a:r>
              <a:rPr lang="hr-HR" altLang="sr-Latn-RS" sz="2000" dirty="0" smtClean="0">
                <a:latin typeface="Comic Sans MS" pitchFamily="66" charset="0"/>
              </a:rPr>
              <a:t> és az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ellentett szám</a:t>
            </a:r>
            <a:r>
              <a:rPr lang="hr-HR" altLang="sr-Latn-RS" sz="2000" dirty="0" smtClean="0">
                <a:latin typeface="Comic Sans MS" pitchFamily="66" charset="0"/>
              </a:rPr>
              <a:t> fogalmát.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9750" y="1358900"/>
            <a:ext cx="15985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Együttható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9750" y="1340768"/>
            <a:ext cx="82807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                   - az a szám, amely szorozza az ismeretlent.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9750" y="2078038"/>
            <a:ext cx="662463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Pl.</a:t>
            </a:r>
            <a:r>
              <a:rPr lang="hr-HR" altLang="sr-Latn-RS" sz="2000" dirty="0">
                <a:latin typeface="Comic Sans MS" pitchFamily="66" charset="0"/>
              </a:rPr>
              <a:t>	5x - 2y = 7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	</a:t>
            </a:r>
            <a:r>
              <a:rPr lang="hr-HR" altLang="sr-Latn-RS" sz="2000" u="sng" dirty="0">
                <a:latin typeface="Comic Sans MS" pitchFamily="66" charset="0"/>
              </a:rPr>
              <a:t>-x  +  y  = -9</a:t>
            </a:r>
          </a:p>
          <a:p>
            <a:pPr eaLnBrk="1" hangingPunct="1"/>
            <a:r>
              <a:rPr lang="hr-HR" altLang="sr-Latn-RS" sz="1000" dirty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Együtthatók: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55875" y="2851150"/>
            <a:ext cx="2124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5, -2, -1 </a:t>
            </a:r>
            <a:r>
              <a:rPr lang="hr-HR" altLang="sr-Latn-RS" sz="2000">
                <a:latin typeface="Comic Sans MS" pitchFamily="66" charset="0"/>
              </a:rPr>
              <a:t>és </a:t>
            </a:r>
            <a:r>
              <a:rPr lang="hr-HR" altLang="sr-Latn-RS" sz="2000">
                <a:latin typeface="Comic Sans MS" pitchFamily="66" charset="0"/>
              </a:rPr>
              <a:t>1.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627313" y="2066925"/>
            <a:ext cx="3270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116263" y="2081213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627313" y="2419350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3132138" y="2419350"/>
            <a:ext cx="360362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9750" y="3228975"/>
            <a:ext cx="19575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Szabad tagok: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3795713" y="2100263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3924300" y="2406650"/>
            <a:ext cx="3603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627784" y="3211513"/>
            <a:ext cx="1090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7 és -9.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39750" y="3895725"/>
            <a:ext cx="6817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Hatodik osztályban tanultuk az ellentett szám fogalmát.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9750" y="4292600"/>
            <a:ext cx="37753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Ellentett számoknak </a:t>
            </a:r>
            <a:r>
              <a:rPr lang="hr-HR" altLang="sr-Latn-RS" sz="2000" dirty="0" smtClean="0">
                <a:latin typeface="Comic Sans MS" pitchFamily="66" charset="0"/>
              </a:rPr>
              <a:t>nevezzük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9750" y="4293096"/>
            <a:ext cx="84946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                                                  </a:t>
            </a:r>
            <a:r>
              <a:rPr lang="hr-HR" altLang="sr-Latn-RS" sz="2000" dirty="0" smtClean="0">
                <a:latin typeface="Comic Sans MS" pitchFamily="66" charset="0"/>
              </a:rPr>
              <a:t>azokat a különböző előjelű számokat,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amelyek egyforma távolságra vannak a nullától.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39750" y="5011738"/>
            <a:ext cx="29787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Monjunk néhány példát!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39750" y="5443538"/>
            <a:ext cx="5293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Pl.: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115616" y="5443538"/>
            <a:ext cx="1096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6 </a:t>
            </a:r>
            <a:r>
              <a:rPr lang="hr-HR" altLang="sr-Latn-RS" sz="2000" dirty="0" smtClean="0">
                <a:latin typeface="Comic Sans MS" pitchFamily="66" charset="0"/>
              </a:rPr>
              <a:t>és </a:t>
            </a:r>
            <a:r>
              <a:rPr lang="hr-HR" altLang="sr-Latn-RS" sz="2000" dirty="0">
                <a:latin typeface="Comic Sans MS" pitchFamily="66" charset="0"/>
              </a:rPr>
              <a:t>-6,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195736" y="5443538"/>
            <a:ext cx="1327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15 </a:t>
            </a:r>
            <a:r>
              <a:rPr lang="hr-HR" altLang="sr-Latn-RS" sz="2000" dirty="0" smtClean="0">
                <a:latin typeface="Comic Sans MS" pitchFamily="66" charset="0"/>
              </a:rPr>
              <a:t>és </a:t>
            </a:r>
            <a:r>
              <a:rPr lang="hr-HR" altLang="sr-Latn-RS" sz="2000" dirty="0">
                <a:latin typeface="Comic Sans MS" pitchFamily="66" charset="0"/>
              </a:rPr>
              <a:t>-15,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419872" y="5443538"/>
            <a:ext cx="1096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-9 </a:t>
            </a:r>
            <a:r>
              <a:rPr lang="hr-HR" altLang="sr-Latn-RS" sz="2000" dirty="0" smtClean="0">
                <a:latin typeface="Comic Sans MS" pitchFamily="66" charset="0"/>
              </a:rPr>
              <a:t>és </a:t>
            </a:r>
            <a:r>
              <a:rPr lang="hr-HR" altLang="sr-Latn-RS" sz="2000" dirty="0">
                <a:latin typeface="Comic Sans MS" pitchFamily="66" charset="0"/>
              </a:rPr>
              <a:t>9,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427984" y="5443538"/>
            <a:ext cx="19175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-100 </a:t>
            </a:r>
            <a:r>
              <a:rPr lang="hr-HR" altLang="sr-Latn-RS" sz="2000" dirty="0" smtClean="0">
                <a:latin typeface="Comic Sans MS" pitchFamily="66" charset="0"/>
              </a:rPr>
              <a:t>és </a:t>
            </a:r>
            <a:r>
              <a:rPr lang="hr-HR" altLang="sr-Latn-RS" sz="2000" dirty="0">
                <a:latin typeface="Comic Sans MS" pitchFamily="66" charset="0"/>
              </a:rPr>
              <a:t>100  ...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39750" y="5838825"/>
            <a:ext cx="4448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Az ellentett számok összege mindig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919227" y="5838825"/>
            <a:ext cx="7857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nulla!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39750" y="6235700"/>
            <a:ext cx="13901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Pl.  </a:t>
            </a:r>
            <a:r>
              <a:rPr lang="hr-HR" altLang="sr-Latn-RS" sz="2000" dirty="0">
                <a:latin typeface="Comic Sans MS" pitchFamily="66" charset="0"/>
              </a:rPr>
              <a:t>7 - 7 =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907704" y="623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106142" y="6235700"/>
            <a:ext cx="1533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,  -19 + 19 =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596804" y="623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803179" y="6235700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,  57 - 57 =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273204" y="6235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497042" y="6235700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,  - 43 + 43 =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7146454" y="6235700"/>
            <a:ext cx="68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0  ...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4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77" grpId="0"/>
      <p:bldP spid="7178" grpId="0"/>
      <p:bldP spid="7179" grpId="0" animBg="1"/>
      <p:bldP spid="7179" grpId="1" animBg="1"/>
      <p:bldP spid="7180" grpId="0" animBg="1"/>
      <p:bldP spid="7180" grpId="1" animBg="1"/>
      <p:bldP spid="7181" grpId="0" animBg="1"/>
      <p:bldP spid="7181" grpId="1" animBg="1"/>
      <p:bldP spid="7182" grpId="0" animBg="1"/>
      <p:bldP spid="7182" grpId="1" animBg="1"/>
      <p:bldP spid="7183" grpId="0"/>
      <p:bldP spid="7184" grpId="0" animBg="1"/>
      <p:bldP spid="7184" grpId="1" animBg="1"/>
      <p:bldP spid="7185" grpId="0" animBg="1"/>
      <p:bldP spid="7185" grpId="1" animBg="1"/>
      <p:bldP spid="7186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7202" grpId="0"/>
      <p:bldP spid="7203" grpId="0"/>
      <p:bldP spid="7204" grpId="0"/>
      <p:bldP spid="72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4963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dirty="0" smtClean="0">
                <a:latin typeface="Comic Sans MS" pitchFamily="66" charset="0"/>
              </a:rPr>
              <a:t>Áttérhetünk az egyenletrendszerek megoldására ellentett együtthatók módszerével!</a:t>
            </a:r>
            <a:endParaRPr lang="hr-HR" altLang="sr-Latn-R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75656" y="260648"/>
            <a:ext cx="7215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Ellentett együtthatók módszerével oldjuk meg a feladatot: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- 2y = 14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-7x + 2y = 26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39750" y="1916113"/>
            <a:ext cx="52357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Soroljuk fel az egyenletrendszer együtthatóit: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1211263" y="865188"/>
            <a:ext cx="3270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1685925" y="879475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1239838" y="1174750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1773238" y="1189038"/>
            <a:ext cx="4222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39750" y="2270125"/>
            <a:ext cx="2582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Ezek a: 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-3, -2, -7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2.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539750" y="2701925"/>
            <a:ext cx="39453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Vannak-e köztük ellentett számok?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539750" y="3133725"/>
            <a:ext cx="39228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Vannak! Az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együtthatói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-2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+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39750" y="3638550"/>
            <a:ext cx="3677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Mit kapunk, ha összeadjuk őket?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539750" y="4070350"/>
            <a:ext cx="899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Nullát.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539750" y="4502150"/>
            <a:ext cx="72170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Ezt használjuk ki az egyenletrendszer megoldására.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Összeadjuk az egyenletrendszer bal oldalát, majd a jobb oldalát, 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s nézzük meg mit kapunk.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1778" name="Group 34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6162" name="Group 35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6164" name="Line 36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37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Line 38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3" name="Text Box 39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  <p:bldP spid="31755" grpId="0"/>
      <p:bldP spid="31768" grpId="0" animBg="1"/>
      <p:bldP spid="31768" grpId="1" animBg="1"/>
      <p:bldP spid="31769" grpId="0" animBg="1"/>
      <p:bldP spid="31769" grpId="1" animBg="1"/>
      <p:bldP spid="31770" grpId="0" animBg="1"/>
      <p:bldP spid="31770" grpId="1" animBg="1"/>
      <p:bldP spid="31771" grpId="0" animBg="1"/>
      <p:bldP spid="31771" grpId="1" animBg="1"/>
      <p:bldP spid="31772" grpId="0"/>
      <p:bldP spid="31773" grpId="0"/>
      <p:bldP spid="31774" grpId="0"/>
      <p:bldP spid="31775" grpId="0"/>
      <p:bldP spid="31776" grpId="0"/>
      <p:bldP spid="317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- 2y = 14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-7x + 2y = 26</a:t>
            </a:r>
          </a:p>
        </p:txBody>
      </p:sp>
      <p:grpSp>
        <p:nvGrpSpPr>
          <p:cNvPr id="7174" name="Group 22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7193" name="Group 2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7195" name="Line 17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18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19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4" name="Text Box 2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1147763" y="836613"/>
            <a:ext cx="615950" cy="7302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331913" y="1700213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-10x</a:t>
            </a:r>
          </a:p>
        </p:txBody>
      </p:sp>
      <p:sp>
        <p:nvSpPr>
          <p:cNvPr id="32795" name="Oval 27"/>
          <p:cNvSpPr>
            <a:spLocks noChangeArrowheads="1"/>
          </p:cNvSpPr>
          <p:nvPr/>
        </p:nvSpPr>
        <p:spPr bwMode="auto">
          <a:xfrm>
            <a:off x="1660525" y="836613"/>
            <a:ext cx="647700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98" name="Oval 30"/>
          <p:cNvSpPr>
            <a:spLocks noChangeArrowheads="1"/>
          </p:cNvSpPr>
          <p:nvPr/>
        </p:nvSpPr>
        <p:spPr bwMode="auto">
          <a:xfrm>
            <a:off x="2243138" y="836613"/>
            <a:ext cx="288925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206625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32801" name="Oval 33"/>
          <p:cNvSpPr>
            <a:spLocks noChangeArrowheads="1"/>
          </p:cNvSpPr>
          <p:nvPr/>
        </p:nvSpPr>
        <p:spPr bwMode="auto">
          <a:xfrm>
            <a:off x="2411413" y="836613"/>
            <a:ext cx="576262" cy="7699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528888" y="17002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40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76263" y="2492375"/>
            <a:ext cx="1893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mit kaptunk?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971550" y="1651000"/>
            <a:ext cx="2447925" cy="4826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76263" y="3233738"/>
            <a:ext cx="457048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Kaptunk egy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egyismeretlenes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egyenletet.</a:t>
            </a:r>
            <a:endParaRPr lang="hr-HR" altLang="sr-Latn-RS" dirty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hr-HR" altLang="sr-Latn-RS" sz="1000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Most megoldjuk ezt az egyenletet.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 flipH="1">
            <a:off x="3203575" y="16287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3281363" y="17018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(-10)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 animBg="1"/>
      <p:bldP spid="32791" grpId="1" animBg="1"/>
      <p:bldP spid="32794" grpId="0"/>
      <p:bldP spid="32795" grpId="0" animBg="1"/>
      <p:bldP spid="32795" grpId="1" animBg="1"/>
      <p:bldP spid="32798" grpId="0" animBg="1"/>
      <p:bldP spid="32798" grpId="1" animBg="1"/>
      <p:bldP spid="32800" grpId="0"/>
      <p:bldP spid="32801" grpId="0" animBg="1"/>
      <p:bldP spid="32801" grpId="1" animBg="1"/>
      <p:bldP spid="32803" grpId="0"/>
      <p:bldP spid="32805" grpId="0"/>
      <p:bldP spid="32806" grpId="0" animBg="1"/>
      <p:bldP spid="32806" grpId="1" animBg="1"/>
      <p:bldP spid="32807" grpId="0"/>
      <p:bldP spid="32809" grpId="0" animBg="1"/>
      <p:bldP spid="32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- 2y = 14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-7x + 2y = 26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8237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8239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8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1331913" y="1700213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-10x</a:t>
            </a:r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2206625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2528888" y="17002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40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1835150" y="22113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555875" y="221138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1763713" y="2205038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55650" y="3567113"/>
            <a:ext cx="40222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Miután kiszámítottuk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értékét, 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ki kell számítani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értékét is.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Van-e ötleted hogyan?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799529" y="4797152"/>
            <a:ext cx="74719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értékét behelyettesítjük az eredeti egyenletek bármelyikébe. 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Mi most az első egyenletbe helyettesítjük vissza.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28" name="Oval 36"/>
          <p:cNvSpPr>
            <a:spLocks noChangeArrowheads="1"/>
          </p:cNvSpPr>
          <p:nvPr/>
        </p:nvSpPr>
        <p:spPr bwMode="auto">
          <a:xfrm>
            <a:off x="1189038" y="865188"/>
            <a:ext cx="5524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1763713" y="2220913"/>
            <a:ext cx="13684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4535488" y="90805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 ∙ (-4)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1716088" y="874713"/>
            <a:ext cx="12715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5526088" y="908050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4572000" y="1268413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540250" y="141287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4932363" y="1412875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5026025" y="1773238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4932363" y="19161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5553075" y="1916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5867400" y="19161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6278563" y="19161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4932363" y="2419350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5553075" y="24193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5867400" y="24193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 flipH="1">
            <a:off x="6365875" y="234791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6443663" y="2420938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5299075" y="2930525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5880100" y="29305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221288" y="2924175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Line 65"/>
          <p:cNvSpPr>
            <a:spLocks noChangeShapeType="1"/>
          </p:cNvSpPr>
          <p:nvPr/>
        </p:nvSpPr>
        <p:spPr bwMode="auto">
          <a:xfrm flipH="1">
            <a:off x="3203575" y="16287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Text Box 66"/>
          <p:cNvSpPr txBox="1">
            <a:spLocks noChangeArrowheads="1"/>
          </p:cNvSpPr>
          <p:nvPr/>
        </p:nvSpPr>
        <p:spPr bwMode="auto">
          <a:xfrm>
            <a:off x="3281363" y="17018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(-10)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22415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5292080" y="364490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6516688" y="364490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( -4, -1 )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3" grpId="0"/>
      <p:bldP spid="33824" grpId="0"/>
      <p:bldP spid="33825" grpId="0" animBg="1"/>
      <p:bldP spid="33826" grpId="0"/>
      <p:bldP spid="33826" grpId="1"/>
      <p:bldP spid="33827" grpId="0"/>
      <p:bldP spid="33827" grpId="1"/>
      <p:bldP spid="33828" grpId="0" animBg="1"/>
      <p:bldP spid="33828" grpId="1" animBg="1"/>
      <p:bldP spid="33829" grpId="0" animBg="1"/>
      <p:bldP spid="33829" grpId="1" animBg="1"/>
      <p:bldP spid="33830" grpId="0"/>
      <p:bldP spid="33831" grpId="0" animBg="1"/>
      <p:bldP spid="33831" grpId="1" animBg="1"/>
      <p:bldP spid="33832" grpId="0"/>
      <p:bldP spid="33836" grpId="0" animBg="1"/>
      <p:bldP spid="33837" grpId="0"/>
      <p:bldP spid="33838" grpId="0"/>
      <p:bldP spid="33841" grpId="0" animBg="1"/>
      <p:bldP spid="33842" grpId="0"/>
      <p:bldP spid="33843" grpId="0"/>
      <p:bldP spid="33844" grpId="0"/>
      <p:bldP spid="33845" grpId="0"/>
      <p:bldP spid="33847" grpId="0"/>
      <p:bldP spid="33848" grpId="0"/>
      <p:bldP spid="33849" grpId="0"/>
      <p:bldP spid="33852" grpId="0" animBg="1"/>
      <p:bldP spid="33853" grpId="0"/>
      <p:bldP spid="33854" grpId="0"/>
      <p:bldP spid="33855" grpId="0"/>
      <p:bldP spid="33856" grpId="0" animBg="1"/>
      <p:bldP spid="33859" grpId="0"/>
      <p:bldP spid="33860" grpId="0"/>
      <p:bldP spid="338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- 2y = 14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-7x + 2y = 26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1316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1318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7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1331913" y="1700213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-10x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206625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528888" y="17002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40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1835150" y="22113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2555875" y="221138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1763713" y="2205038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Text Box 18"/>
          <p:cNvSpPr txBox="1">
            <a:spLocks noChangeArrowheads="1"/>
          </p:cNvSpPr>
          <p:nvPr/>
        </p:nvSpPr>
        <p:spPr bwMode="auto">
          <a:xfrm>
            <a:off x="4535488" y="90805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 ∙ (-4)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5526088" y="908050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>
            <a:off x="4572000" y="1268413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4540250" y="141287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4932363" y="1412875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>
            <a:off x="5026025" y="1773238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Text Box 24"/>
          <p:cNvSpPr txBox="1">
            <a:spLocks noChangeArrowheads="1"/>
          </p:cNvSpPr>
          <p:nvPr/>
        </p:nvSpPr>
        <p:spPr bwMode="auto">
          <a:xfrm>
            <a:off x="4932363" y="19161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4" name="Text Box 25"/>
          <p:cNvSpPr txBox="1">
            <a:spLocks noChangeArrowheads="1"/>
          </p:cNvSpPr>
          <p:nvPr/>
        </p:nvSpPr>
        <p:spPr bwMode="auto">
          <a:xfrm>
            <a:off x="5553075" y="1916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5867400" y="19161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>
            <a:off x="6278563" y="19161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7" name="Text Box 28"/>
          <p:cNvSpPr txBox="1">
            <a:spLocks noChangeArrowheads="1"/>
          </p:cNvSpPr>
          <p:nvPr/>
        </p:nvSpPr>
        <p:spPr bwMode="auto">
          <a:xfrm>
            <a:off x="4932363" y="2419350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5553075" y="24193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>
            <a:off x="5867400" y="24193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90" name="Line 31"/>
          <p:cNvSpPr>
            <a:spLocks noChangeShapeType="1"/>
          </p:cNvSpPr>
          <p:nvPr/>
        </p:nvSpPr>
        <p:spPr bwMode="auto">
          <a:xfrm flipH="1">
            <a:off x="6365875" y="234791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32"/>
          <p:cNvSpPr txBox="1">
            <a:spLocks noChangeArrowheads="1"/>
          </p:cNvSpPr>
          <p:nvPr/>
        </p:nvSpPr>
        <p:spPr bwMode="auto">
          <a:xfrm>
            <a:off x="6443663" y="2420938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92" name="Text Box 33"/>
          <p:cNvSpPr txBox="1">
            <a:spLocks noChangeArrowheads="1"/>
          </p:cNvSpPr>
          <p:nvPr/>
        </p:nvSpPr>
        <p:spPr bwMode="auto">
          <a:xfrm>
            <a:off x="5299075" y="2930525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93" name="Text Box 34"/>
          <p:cNvSpPr txBox="1">
            <a:spLocks noChangeArrowheads="1"/>
          </p:cNvSpPr>
          <p:nvPr/>
        </p:nvSpPr>
        <p:spPr bwMode="auto">
          <a:xfrm>
            <a:off x="5880100" y="29305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94" name="Rectangle 35"/>
          <p:cNvSpPr>
            <a:spLocks noChangeArrowheads="1"/>
          </p:cNvSpPr>
          <p:nvPr/>
        </p:nvSpPr>
        <p:spPr bwMode="auto">
          <a:xfrm>
            <a:off x="5221288" y="2924175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Line 36"/>
          <p:cNvSpPr>
            <a:spLocks noChangeShapeType="1"/>
          </p:cNvSpPr>
          <p:nvPr/>
        </p:nvSpPr>
        <p:spPr bwMode="auto">
          <a:xfrm flipH="1">
            <a:off x="3203575" y="16287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Text Box 37"/>
          <p:cNvSpPr txBox="1">
            <a:spLocks noChangeArrowheads="1"/>
          </p:cNvSpPr>
          <p:nvPr/>
        </p:nvSpPr>
        <p:spPr bwMode="auto">
          <a:xfrm>
            <a:off x="3281363" y="17018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(-10)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97" name="Text Box 38"/>
          <p:cNvSpPr txBox="1">
            <a:spLocks noChangeArrowheads="1"/>
          </p:cNvSpPr>
          <p:nvPr/>
        </p:nvSpPr>
        <p:spPr bwMode="auto">
          <a:xfrm>
            <a:off x="22415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1144588" y="879475"/>
            <a:ext cx="14112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1835150" y="2205038"/>
            <a:ext cx="1223963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3205163" y="4797425"/>
            <a:ext cx="235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(-4) - 2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5219700" y="2940050"/>
            <a:ext cx="1152525" cy="433388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>
            <a:off x="4313238" y="51847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55086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5845175" y="4797425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62960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6554788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2486025" y="865188"/>
            <a:ext cx="3571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6540500" y="4797425"/>
            <a:ext cx="45878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3333750" y="5186363"/>
            <a:ext cx="877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Text Box 55"/>
          <p:cNvSpPr txBox="1">
            <a:spLocks noChangeArrowheads="1"/>
          </p:cNvSpPr>
          <p:nvPr/>
        </p:nvSpPr>
        <p:spPr bwMode="auto">
          <a:xfrm>
            <a:off x="5292080" y="364490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1315" name="Text Box 56"/>
          <p:cNvSpPr txBox="1">
            <a:spLocks noChangeArrowheads="1"/>
          </p:cNvSpPr>
          <p:nvPr/>
        </p:nvSpPr>
        <p:spPr bwMode="auto">
          <a:xfrm>
            <a:off x="6516688" y="364490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-4, -1 )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/>
      <p:bldP spid="37928" grpId="0" animBg="1"/>
      <p:bldP spid="37928" grpId="1" animBg="1"/>
      <p:bldP spid="37929" grpId="0" animBg="1"/>
      <p:bldP spid="37929" grpId="1" animBg="1"/>
      <p:bldP spid="37930" grpId="0"/>
      <p:bldP spid="37931" grpId="0" animBg="1"/>
      <p:bldP spid="37931" grpId="1" animBg="1"/>
      <p:bldP spid="37932" grpId="0" animBg="1"/>
      <p:bldP spid="37933" grpId="0"/>
      <p:bldP spid="37934" grpId="0"/>
      <p:bldP spid="37935" grpId="0"/>
      <p:bldP spid="37936" grpId="0"/>
      <p:bldP spid="37937" grpId="0" animBg="1"/>
      <p:bldP spid="37937" grpId="1" animBg="1"/>
      <p:bldP spid="37938" grpId="0" animBg="1"/>
      <p:bldP spid="37938" grpId="1" animBg="1"/>
      <p:bldP spid="379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- 2y = 14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-7x + 2y = 26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3003550" y="1012825"/>
            <a:ext cx="434975" cy="396875"/>
            <a:chOff x="1892" y="638"/>
            <a:chExt cx="274" cy="250"/>
          </a:xfrm>
        </p:grpSpPr>
        <p:grpSp>
          <p:nvGrpSpPr>
            <p:cNvPr id="12347" name="Group 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2349" name="Line 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0" name="Line 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1" name="Line 1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8" name="Text Box 1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1331913" y="1700213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-10x</a:t>
            </a: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2206625" y="17002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2528888" y="17002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40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1835150" y="22113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2555875" y="221138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0" name="Rectangle 17"/>
          <p:cNvSpPr>
            <a:spLocks noChangeArrowheads="1"/>
          </p:cNvSpPr>
          <p:nvPr/>
        </p:nvSpPr>
        <p:spPr bwMode="auto">
          <a:xfrm>
            <a:off x="1763713" y="2205038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535488" y="90805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 ∙ (-4)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2" name="Text Box 19"/>
          <p:cNvSpPr txBox="1">
            <a:spLocks noChangeArrowheads="1"/>
          </p:cNvSpPr>
          <p:nvPr/>
        </p:nvSpPr>
        <p:spPr bwMode="auto">
          <a:xfrm>
            <a:off x="5526088" y="908050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3" name="Line 20"/>
          <p:cNvSpPr>
            <a:spLocks noChangeShapeType="1"/>
          </p:cNvSpPr>
          <p:nvPr/>
        </p:nvSpPr>
        <p:spPr bwMode="auto">
          <a:xfrm>
            <a:off x="4572000" y="1268413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21"/>
          <p:cNvSpPr txBox="1">
            <a:spLocks noChangeArrowheads="1"/>
          </p:cNvSpPr>
          <p:nvPr/>
        </p:nvSpPr>
        <p:spPr bwMode="auto">
          <a:xfrm>
            <a:off x="4540250" y="141287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5" name="Text Box 22"/>
          <p:cNvSpPr txBox="1">
            <a:spLocks noChangeArrowheads="1"/>
          </p:cNvSpPr>
          <p:nvPr/>
        </p:nvSpPr>
        <p:spPr bwMode="auto">
          <a:xfrm>
            <a:off x="4932363" y="1412875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6" name="Line 23"/>
          <p:cNvSpPr>
            <a:spLocks noChangeShapeType="1"/>
          </p:cNvSpPr>
          <p:nvPr/>
        </p:nvSpPr>
        <p:spPr bwMode="auto">
          <a:xfrm>
            <a:off x="5026025" y="1773238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24"/>
          <p:cNvSpPr txBox="1">
            <a:spLocks noChangeArrowheads="1"/>
          </p:cNvSpPr>
          <p:nvPr/>
        </p:nvSpPr>
        <p:spPr bwMode="auto">
          <a:xfrm>
            <a:off x="4932363" y="191611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8" name="Text Box 25"/>
          <p:cNvSpPr txBox="1">
            <a:spLocks noChangeArrowheads="1"/>
          </p:cNvSpPr>
          <p:nvPr/>
        </p:nvSpPr>
        <p:spPr bwMode="auto">
          <a:xfrm>
            <a:off x="5553075" y="1916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9" name="Text Box 26"/>
          <p:cNvSpPr txBox="1">
            <a:spLocks noChangeArrowheads="1"/>
          </p:cNvSpPr>
          <p:nvPr/>
        </p:nvSpPr>
        <p:spPr bwMode="auto">
          <a:xfrm>
            <a:off x="5867400" y="19161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0" name="Text Box 27"/>
          <p:cNvSpPr txBox="1">
            <a:spLocks noChangeArrowheads="1"/>
          </p:cNvSpPr>
          <p:nvPr/>
        </p:nvSpPr>
        <p:spPr bwMode="auto">
          <a:xfrm>
            <a:off x="6278563" y="19161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1" name="Text Box 28"/>
          <p:cNvSpPr txBox="1">
            <a:spLocks noChangeArrowheads="1"/>
          </p:cNvSpPr>
          <p:nvPr/>
        </p:nvSpPr>
        <p:spPr bwMode="auto">
          <a:xfrm>
            <a:off x="4932363" y="2419350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2" name="Text Box 29"/>
          <p:cNvSpPr txBox="1">
            <a:spLocks noChangeArrowheads="1"/>
          </p:cNvSpPr>
          <p:nvPr/>
        </p:nvSpPr>
        <p:spPr bwMode="auto">
          <a:xfrm>
            <a:off x="5553075" y="24193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3" name="Text Box 30"/>
          <p:cNvSpPr txBox="1">
            <a:spLocks noChangeArrowheads="1"/>
          </p:cNvSpPr>
          <p:nvPr/>
        </p:nvSpPr>
        <p:spPr bwMode="auto">
          <a:xfrm>
            <a:off x="5867400" y="24193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4" name="Line 31"/>
          <p:cNvSpPr>
            <a:spLocks noChangeShapeType="1"/>
          </p:cNvSpPr>
          <p:nvPr/>
        </p:nvSpPr>
        <p:spPr bwMode="auto">
          <a:xfrm flipH="1">
            <a:off x="6365875" y="234791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Text Box 32"/>
          <p:cNvSpPr txBox="1">
            <a:spLocks noChangeArrowheads="1"/>
          </p:cNvSpPr>
          <p:nvPr/>
        </p:nvSpPr>
        <p:spPr bwMode="auto">
          <a:xfrm>
            <a:off x="6443663" y="2420938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6" name="Text Box 33"/>
          <p:cNvSpPr txBox="1">
            <a:spLocks noChangeArrowheads="1"/>
          </p:cNvSpPr>
          <p:nvPr/>
        </p:nvSpPr>
        <p:spPr bwMode="auto">
          <a:xfrm>
            <a:off x="5299075" y="2930525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7" name="Text Box 34"/>
          <p:cNvSpPr txBox="1">
            <a:spLocks noChangeArrowheads="1"/>
          </p:cNvSpPr>
          <p:nvPr/>
        </p:nvSpPr>
        <p:spPr bwMode="auto">
          <a:xfrm>
            <a:off x="5880100" y="2930525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8" name="Rectangle 35"/>
          <p:cNvSpPr>
            <a:spLocks noChangeArrowheads="1"/>
          </p:cNvSpPr>
          <p:nvPr/>
        </p:nvSpPr>
        <p:spPr bwMode="auto">
          <a:xfrm>
            <a:off x="5221288" y="2924175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9" name="Line 36"/>
          <p:cNvSpPr>
            <a:spLocks noChangeShapeType="1"/>
          </p:cNvSpPr>
          <p:nvPr/>
        </p:nvSpPr>
        <p:spPr bwMode="auto">
          <a:xfrm flipH="1">
            <a:off x="3203575" y="16287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Text Box 37"/>
          <p:cNvSpPr txBox="1">
            <a:spLocks noChangeArrowheads="1"/>
          </p:cNvSpPr>
          <p:nvPr/>
        </p:nvSpPr>
        <p:spPr bwMode="auto">
          <a:xfrm>
            <a:off x="3281363" y="17018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(-10)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1" name="Text Box 38"/>
          <p:cNvSpPr txBox="1">
            <a:spLocks noChangeArrowheads="1"/>
          </p:cNvSpPr>
          <p:nvPr/>
        </p:nvSpPr>
        <p:spPr bwMode="auto">
          <a:xfrm>
            <a:off x="2241550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2" name="Text Box 42"/>
          <p:cNvSpPr txBox="1">
            <a:spLocks noChangeArrowheads="1"/>
          </p:cNvSpPr>
          <p:nvPr/>
        </p:nvSpPr>
        <p:spPr bwMode="auto">
          <a:xfrm>
            <a:off x="3205163" y="4797425"/>
            <a:ext cx="235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(-4) - 2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3" name="Line 44"/>
          <p:cNvSpPr>
            <a:spLocks noChangeShapeType="1"/>
          </p:cNvSpPr>
          <p:nvPr/>
        </p:nvSpPr>
        <p:spPr bwMode="auto">
          <a:xfrm>
            <a:off x="4313238" y="51847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Text Box 45"/>
          <p:cNvSpPr txBox="1">
            <a:spLocks noChangeArrowheads="1"/>
          </p:cNvSpPr>
          <p:nvPr/>
        </p:nvSpPr>
        <p:spPr bwMode="auto">
          <a:xfrm>
            <a:off x="55086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5" name="Text Box 46"/>
          <p:cNvSpPr txBox="1">
            <a:spLocks noChangeArrowheads="1"/>
          </p:cNvSpPr>
          <p:nvPr/>
        </p:nvSpPr>
        <p:spPr bwMode="auto">
          <a:xfrm>
            <a:off x="5845175" y="4797425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6" name="Text Box 47"/>
          <p:cNvSpPr txBox="1">
            <a:spLocks noChangeArrowheads="1"/>
          </p:cNvSpPr>
          <p:nvPr/>
        </p:nvSpPr>
        <p:spPr bwMode="auto">
          <a:xfrm>
            <a:off x="62960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7" name="Text Box 48"/>
          <p:cNvSpPr txBox="1">
            <a:spLocks noChangeArrowheads="1"/>
          </p:cNvSpPr>
          <p:nvPr/>
        </p:nvSpPr>
        <p:spPr bwMode="auto">
          <a:xfrm>
            <a:off x="6554788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28" name="Line 54"/>
          <p:cNvSpPr>
            <a:spLocks noChangeShapeType="1"/>
          </p:cNvSpPr>
          <p:nvPr/>
        </p:nvSpPr>
        <p:spPr bwMode="auto">
          <a:xfrm>
            <a:off x="3333750" y="5186363"/>
            <a:ext cx="877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55"/>
          <p:cNvSpPr txBox="1">
            <a:spLocks noChangeArrowheads="1"/>
          </p:cNvSpPr>
          <p:nvPr/>
        </p:nvSpPr>
        <p:spPr bwMode="auto">
          <a:xfrm>
            <a:off x="5292080" y="364490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2330" name="Text Box 56"/>
          <p:cNvSpPr txBox="1">
            <a:spLocks noChangeArrowheads="1"/>
          </p:cNvSpPr>
          <p:nvPr/>
        </p:nvSpPr>
        <p:spPr bwMode="auto">
          <a:xfrm>
            <a:off x="6516688" y="3644900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-4, -1 )</a:t>
            </a:r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1192213" y="1196975"/>
            <a:ext cx="1339850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1763713" y="2205038"/>
            <a:ext cx="136842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3205163" y="5302250"/>
            <a:ext cx="237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-7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(-4) + 2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5219700" y="2924175"/>
            <a:ext cx="1223963" cy="433388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4427538" y="5689600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5580063" y="53022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5994400" y="53022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6445250" y="53022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6732588" y="53022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auto">
          <a:xfrm>
            <a:off x="2503488" y="1125538"/>
            <a:ext cx="46037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auto">
          <a:xfrm>
            <a:off x="6734175" y="5272088"/>
            <a:ext cx="503238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>
            <a:off x="3305175" y="5691188"/>
            <a:ext cx="1022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5" name="Text Box 69"/>
          <p:cNvSpPr txBox="1">
            <a:spLocks noChangeArrowheads="1"/>
          </p:cNvSpPr>
          <p:nvPr/>
        </p:nvSpPr>
        <p:spPr bwMode="auto">
          <a:xfrm>
            <a:off x="3262312" y="5851525"/>
            <a:ext cx="540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None/>
            </a:pPr>
            <a:r>
              <a:rPr lang="hr-HR" altLang="sr-Latn-RS" sz="1600" dirty="0" smtClean="0">
                <a:latin typeface="Comic Sans MS" panose="030F0702030302020204" pitchFamily="66" charset="0"/>
                <a:cs typeface="Times New Roman" pitchFamily="18" charset="0"/>
              </a:rPr>
              <a:t>Mindkét esetben igaz egyenlőségeket kaptunk. Tehát ennek az egyenletrendszernek a megoldása a (-</a:t>
            </a:r>
            <a:r>
              <a:rPr lang="en-US" altLang="sr-Latn-RS" sz="1600" dirty="0" smtClean="0">
                <a:latin typeface="Comic Sans MS" panose="030F0702030302020204" pitchFamily="66" charset="0"/>
                <a:cs typeface="Times New Roman" pitchFamily="18" charset="0"/>
              </a:rPr>
              <a:t>4</a:t>
            </a:r>
            <a:r>
              <a:rPr lang="hr-HR" altLang="sr-Latn-RS" sz="1600" dirty="0" smtClean="0">
                <a:latin typeface="Comic Sans MS" panose="030F0702030302020204" pitchFamily="66" charset="0"/>
                <a:cs typeface="Times New Roman" pitchFamily="18" charset="0"/>
              </a:rPr>
              <a:t>, -1) rendezett pár.</a:t>
            </a:r>
            <a:endParaRPr lang="en-US" altLang="sr-Latn-RS" sz="1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7100888" y="5581650"/>
            <a:ext cx="42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</a:t>
            </a:r>
          </a:p>
        </p:txBody>
      </p:sp>
      <p:sp>
        <p:nvSpPr>
          <p:cNvPr id="12346" name="Text Box 72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4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3" grpId="0" animBg="1"/>
      <p:bldP spid="39993" grpId="1" animBg="1"/>
      <p:bldP spid="39994" grpId="0" animBg="1"/>
      <p:bldP spid="39994" grpId="1" animBg="1"/>
      <p:bldP spid="39995" grpId="0"/>
      <p:bldP spid="39996" grpId="0" animBg="1"/>
      <p:bldP spid="39996" grpId="1" animBg="1"/>
      <p:bldP spid="39997" grpId="0" animBg="1"/>
      <p:bldP spid="39998" grpId="0"/>
      <p:bldP spid="39999" grpId="0"/>
      <p:bldP spid="40000" grpId="0"/>
      <p:bldP spid="40001" grpId="0"/>
      <p:bldP spid="40002" grpId="0" animBg="1"/>
      <p:bldP spid="40002" grpId="1" animBg="1"/>
      <p:bldP spid="40003" grpId="0" animBg="1"/>
      <p:bldP spid="40003" grpId="1" animBg="1"/>
      <p:bldP spid="40004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469</TotalTime>
  <Words>977</Words>
  <Application>Microsoft Office PowerPoint</Application>
  <PresentationFormat>Prikaz na zaslonu (4:3)</PresentationFormat>
  <Paragraphs>347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Stream</vt:lpstr>
      <vt:lpstr>Ellentett együtthatók módszere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suprotnih koeficijenata</dc:title>
  <dc:creator>Antonija</dc:creator>
  <cp:lastModifiedBy>Antonija Horvatek</cp:lastModifiedBy>
  <cp:revision>43</cp:revision>
  <dcterms:created xsi:type="dcterms:W3CDTF">2011-05-11T05:05:51Z</dcterms:created>
  <dcterms:modified xsi:type="dcterms:W3CDTF">2020-03-19T20:52:42Z</dcterms:modified>
</cp:coreProperties>
</file>