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23"/>
  </p:notesMasterIdLst>
  <p:sldIdLst>
    <p:sldId id="256" r:id="rId2"/>
    <p:sldId id="279" r:id="rId3"/>
    <p:sldId id="257" r:id="rId4"/>
    <p:sldId id="258" r:id="rId5"/>
    <p:sldId id="259" r:id="rId6"/>
    <p:sldId id="260" r:id="rId7"/>
    <p:sldId id="261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8" r:id="rId21"/>
    <p:sldId id="280" r:id="rId22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686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E3F1F-9995-4749-B802-A8C4CF5F4226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E9B2D4-99D9-4BB7-9E87-0C2A872C3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326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E9B2D4-99D9-4BB7-9E87-0C2A872C3C18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776 h 1906"/>
                <a:gd name="T4" fmla="*/ 5758 w 5740"/>
                <a:gd name="T5" fmla="*/ 1776 h 1906"/>
                <a:gd name="T6" fmla="*/ 575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68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hr-HR" altLang="sr-Latn-RS" noProof="0" smtClean="0"/>
              <a:t>Click to edit Master title style</a:t>
            </a:r>
          </a:p>
        </p:txBody>
      </p:sp>
      <p:sp>
        <p:nvSpPr>
          <p:cNvPr id="2868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hr-HR" altLang="sr-Latn-RS" noProof="0" smtClean="0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1805061-6C11-4F68-834C-8241F762F6B6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410446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CF423A-679B-42F2-990D-24C55855F407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152216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7C199-16C8-49E1-A800-7D6250B489F4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149192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ADB1B-A793-40CB-93A0-26311F3361CB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316281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85564-24D2-417C-853B-6B98F22F3302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515061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9A6FE1-3096-456A-9458-410603470ABC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582635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26AD7D-CBB9-45FC-97C2-DB69E6CE7023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995130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21958-382F-48A8-880E-42AC56C6A374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747634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3D31F-3DE7-416F-8FD6-C29B571E9C21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840507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11B26-2081-41A7-B175-D029C74A31AD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65328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1EFD1-5E8F-4ACA-B951-E383C3983599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581603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3C877098-0D2A-454A-BD25-37EBE4C427E0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27654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27655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27656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58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</p:grpSp>
        <p:sp>
          <p:nvSpPr>
            <p:cNvPr id="27659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776 h 1906"/>
                <a:gd name="T4" fmla="*/ 5758 w 5740"/>
                <a:gd name="T5" fmla="*/ 1776 h 1906"/>
                <a:gd name="T6" fmla="*/ 575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661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Click to edit Master title style</a:t>
            </a:r>
          </a:p>
        </p:txBody>
      </p:sp>
      <p:sp>
        <p:nvSpPr>
          <p:cNvPr id="2766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2766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Click to edit Master text styles</a:t>
            </a:r>
          </a:p>
          <a:p>
            <a:pPr lvl="1"/>
            <a:r>
              <a:rPr lang="hr-HR" altLang="sr-Latn-RS" smtClean="0"/>
              <a:t>Second level</a:t>
            </a:r>
          </a:p>
          <a:p>
            <a:pPr lvl="2"/>
            <a:r>
              <a:rPr lang="hr-HR" altLang="sr-Latn-RS" smtClean="0"/>
              <a:t>Third level</a:t>
            </a:r>
          </a:p>
          <a:p>
            <a:pPr lvl="3"/>
            <a:r>
              <a:rPr lang="hr-HR" altLang="sr-Latn-RS" smtClean="0"/>
              <a:t>Fourth level</a:t>
            </a:r>
          </a:p>
          <a:p>
            <a:pPr lvl="4"/>
            <a:r>
              <a:rPr lang="hr-HR" altLang="sr-Latn-R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6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tonija-horvatek.from.hr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tonija-horvatek.from.h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1981"/>
            <a:ext cx="7772400" cy="1920875"/>
          </a:xfrm>
        </p:spPr>
        <p:txBody>
          <a:bodyPr/>
          <a:lstStyle/>
          <a:p>
            <a:pPr eaLnBrk="1" hangingPunct="1">
              <a:defRPr/>
            </a:pPr>
            <a:r>
              <a:rPr lang="hr-HR" altLang="sr-Latn-RS" dirty="0" smtClean="0"/>
              <a:t>Ellentett együtthatók módszere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0" y="2132856"/>
            <a:ext cx="9144000" cy="766763"/>
          </a:xfrm>
        </p:spPr>
        <p:txBody>
          <a:bodyPr/>
          <a:lstStyle/>
          <a:p>
            <a:pPr eaLnBrk="1" hangingPunct="1">
              <a:defRPr/>
            </a:pPr>
            <a:r>
              <a:rPr lang="hr-HR" altLang="sr-Latn-RS" dirty="0" smtClean="0"/>
              <a:t>1. rész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2780928"/>
            <a:ext cx="9144000" cy="60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1pPr>
            <a:lvl2pPr algn="ctr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2pPr>
            <a:lvl3pPr algn="ctr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3pPr>
            <a:lvl4pPr algn="ctr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4pPr>
            <a:lvl5pPr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hr-HR" altLang="sr-Latn-RS" sz="2800" dirty="0" smtClean="0"/>
              <a:t>(az egyenletrendszerben vannak ellentett együtthatók)</a:t>
            </a:r>
          </a:p>
        </p:txBody>
      </p:sp>
      <p:cxnSp>
        <p:nvCxnSpPr>
          <p:cNvPr id="5" name="Ravni poveznik 2"/>
          <p:cNvCxnSpPr/>
          <p:nvPr/>
        </p:nvCxnSpPr>
        <p:spPr>
          <a:xfrm>
            <a:off x="611560" y="3501008"/>
            <a:ext cx="7920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685800" y="3501008"/>
            <a:ext cx="77724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6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Metoda  suprotnih koeficijenata</a:t>
            </a:r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1371600" y="5326533"/>
            <a:ext cx="6400800" cy="766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hr-HR" altLang="sr-Latn-R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1. dio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259632" y="5851673"/>
            <a:ext cx="6624637" cy="60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1pPr>
            <a:lvl2pPr algn="ctr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2pPr>
            <a:lvl3pPr algn="ctr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3pPr>
            <a:lvl4pPr algn="ctr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4pPr>
            <a:lvl5pPr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hr-HR" altLang="sr-Latn-RS" sz="2800" dirty="0" smtClean="0"/>
              <a:t>(kad su u polaznom sustavu već zadani </a:t>
            </a:r>
          </a:p>
          <a:p>
            <a:pPr>
              <a:spcBef>
                <a:spcPct val="0"/>
              </a:spcBef>
              <a:defRPr/>
            </a:pPr>
            <a:r>
              <a:rPr lang="hr-HR" altLang="sr-Latn-RS" sz="2800" dirty="0" smtClean="0"/>
              <a:t>suprotni koeficijenti)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  <p:bldP spid="2054" grpId="0" build="p"/>
      <p:bldP spid="2055" grpId="0"/>
      <p:bldP spid="6" grpId="0"/>
      <p:bldP spid="7" grpId="0" build="p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u="sng" dirty="0" smtClean="0">
                <a:latin typeface="Comic Sans MS" pitchFamily="66" charset="0"/>
              </a:rPr>
              <a:t>1.példa</a:t>
            </a:r>
            <a:r>
              <a:rPr lang="hr-HR" altLang="sr-Latn-RS" sz="2000" dirty="0" smtClean="0">
                <a:latin typeface="Comic Sans MS" pitchFamily="66" charset="0"/>
              </a:rPr>
              <a:t>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28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b)</a:t>
            </a: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6176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-x </a:t>
            </a:r>
            <a:r>
              <a:rPr lang="hr-HR" altLang="sr-Latn-RS" sz="1000">
                <a:latin typeface="Comic Sans MS" pitchFamily="66" charset="0"/>
              </a:rPr>
              <a:t> </a:t>
            </a:r>
            <a:r>
              <a:rPr lang="hr-HR" altLang="sr-Latn-RS" sz="2000">
                <a:latin typeface="Comic Sans MS" pitchFamily="66" charset="0"/>
              </a:rPr>
              <a:t>- 5y = 26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 x + 2y = -11</a:t>
            </a:r>
          </a:p>
        </p:txBody>
      </p:sp>
      <p:sp>
        <p:nvSpPr>
          <p:cNvPr id="40972" name="Text Box 12"/>
          <p:cNvSpPr txBox="1">
            <a:spLocks noChangeArrowheads="1"/>
          </p:cNvSpPr>
          <p:nvPr/>
        </p:nvSpPr>
        <p:spPr bwMode="auto">
          <a:xfrm>
            <a:off x="539750" y="2701925"/>
            <a:ext cx="36856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Vannak-e ellentett együtthatók?</a:t>
            </a:r>
            <a:endParaRPr lang="en-US" altLang="sr-Latn-RS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0973" name="Text Box 13"/>
          <p:cNvSpPr txBox="1">
            <a:spLocks noChangeArrowheads="1"/>
          </p:cNvSpPr>
          <p:nvPr/>
        </p:nvSpPr>
        <p:spPr bwMode="auto">
          <a:xfrm>
            <a:off x="539750" y="3133725"/>
            <a:ext cx="39260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Vannak. Az </a:t>
            </a:r>
            <a:r>
              <a:rPr lang="hr-HR" altLang="sr-Latn-RS" dirty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x</a:t>
            </a:r>
            <a:r>
              <a:rPr lang="hr-HR" altLang="sr-Latn-R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együtthatói </a:t>
            </a:r>
            <a:r>
              <a:rPr lang="hr-HR" altLang="sr-Latn-RS" dirty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-1</a:t>
            </a:r>
            <a:r>
              <a:rPr lang="hr-HR" altLang="sr-Latn-R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és </a:t>
            </a:r>
            <a:r>
              <a:rPr lang="hr-HR" altLang="sr-Latn-RS" dirty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+1</a:t>
            </a:r>
            <a:r>
              <a:rPr lang="hr-HR" altLang="sr-Latn-R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.</a:t>
            </a:r>
            <a:endParaRPr lang="en-US" altLang="sr-Latn-RS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0974" name="Text Box 14"/>
          <p:cNvSpPr txBox="1">
            <a:spLocks noChangeArrowheads="1"/>
          </p:cNvSpPr>
          <p:nvPr/>
        </p:nvSpPr>
        <p:spPr bwMode="auto">
          <a:xfrm>
            <a:off x="539750" y="3638550"/>
            <a:ext cx="58592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Adjuk össze az egyenletrendszer bal és jobb oldalát.</a:t>
            </a:r>
            <a:endParaRPr lang="en-US" altLang="sr-Latn-RS" dirty="0">
              <a:latin typeface="Comic Sans MS" pitchFamily="66" charset="0"/>
              <a:cs typeface="Times New Roman" pitchFamily="18" charset="0"/>
            </a:endParaRPr>
          </a:p>
        </p:txBody>
      </p:sp>
      <p:grpSp>
        <p:nvGrpSpPr>
          <p:cNvPr id="40977" name="Group 17"/>
          <p:cNvGrpSpPr>
            <a:grpSpLocks/>
          </p:cNvGrpSpPr>
          <p:nvPr/>
        </p:nvGrpSpPr>
        <p:grpSpPr bwMode="auto">
          <a:xfrm>
            <a:off x="3003550" y="1012825"/>
            <a:ext cx="434975" cy="396875"/>
            <a:chOff x="1892" y="638"/>
            <a:chExt cx="274" cy="250"/>
          </a:xfrm>
        </p:grpSpPr>
        <p:grpSp>
          <p:nvGrpSpPr>
            <p:cNvPr id="13322" name="Group 18"/>
            <p:cNvGrpSpPr>
              <a:grpSpLocks/>
            </p:cNvGrpSpPr>
            <p:nvPr/>
          </p:nvGrpSpPr>
          <p:grpSpPr bwMode="auto">
            <a:xfrm>
              <a:off x="1892" y="638"/>
              <a:ext cx="91" cy="227"/>
              <a:chOff x="2018" y="663"/>
              <a:chExt cx="91" cy="227"/>
            </a:xfrm>
          </p:grpSpPr>
          <p:sp>
            <p:nvSpPr>
              <p:cNvPr id="13324" name="Line 19"/>
              <p:cNvSpPr>
                <a:spLocks noChangeShapeType="1"/>
              </p:cNvSpPr>
              <p:nvPr/>
            </p:nvSpPr>
            <p:spPr bwMode="auto">
              <a:xfrm>
                <a:off x="2018" y="663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25" name="Line 20"/>
              <p:cNvSpPr>
                <a:spLocks noChangeShapeType="1"/>
              </p:cNvSpPr>
              <p:nvPr/>
            </p:nvSpPr>
            <p:spPr bwMode="auto">
              <a:xfrm>
                <a:off x="2018" y="890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26" name="Line 21"/>
              <p:cNvSpPr>
                <a:spLocks noChangeShapeType="1"/>
              </p:cNvSpPr>
              <p:nvPr/>
            </p:nvSpPr>
            <p:spPr bwMode="auto">
              <a:xfrm>
                <a:off x="2109" y="663"/>
                <a:ext cx="0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323" name="Text Box 22"/>
            <p:cNvSpPr txBox="1">
              <a:spLocks noChangeArrowheads="1"/>
            </p:cNvSpPr>
            <p:nvPr/>
          </p:nvSpPr>
          <p:spPr bwMode="auto">
            <a:xfrm>
              <a:off x="1973" y="638"/>
              <a:ext cx="19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+</a:t>
              </a:r>
            </a:p>
          </p:txBody>
        </p:sp>
      </p:grp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000"/>
                                        <p:tgtEl>
                                          <p:spTgt spid="40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0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09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09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409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/>
      <p:bldP spid="40965" grpId="0"/>
      <p:bldP spid="40972" grpId="0"/>
      <p:bldP spid="40972" grpId="1"/>
      <p:bldP spid="40973" grpId="0"/>
      <p:bldP spid="40973" grpId="1"/>
      <p:bldP spid="40974" grpId="0"/>
      <p:bldP spid="40974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u="sng" dirty="0" smtClean="0">
                <a:latin typeface="Comic Sans MS" pitchFamily="66" charset="0"/>
              </a:rPr>
              <a:t>1.példa</a:t>
            </a:r>
            <a:r>
              <a:rPr lang="hr-HR" altLang="sr-Latn-RS" sz="2000" dirty="0" smtClean="0">
                <a:latin typeface="Comic Sans MS" pitchFamily="66" charset="0"/>
              </a:rPr>
              <a:t>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28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b)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6176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-x </a:t>
            </a:r>
            <a:r>
              <a:rPr lang="hr-HR" altLang="sr-Latn-RS" sz="1000">
                <a:latin typeface="Comic Sans MS" pitchFamily="66" charset="0"/>
              </a:rPr>
              <a:t> </a:t>
            </a:r>
            <a:r>
              <a:rPr lang="hr-HR" altLang="sr-Latn-RS" sz="2000">
                <a:latin typeface="Comic Sans MS" pitchFamily="66" charset="0"/>
              </a:rPr>
              <a:t>- 5y = 26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 x + 2y = -11</a:t>
            </a:r>
          </a:p>
        </p:txBody>
      </p:sp>
      <p:grpSp>
        <p:nvGrpSpPr>
          <p:cNvPr id="14342" name="Group 9"/>
          <p:cNvGrpSpPr>
            <a:grpSpLocks/>
          </p:cNvGrpSpPr>
          <p:nvPr/>
        </p:nvGrpSpPr>
        <p:grpSpPr bwMode="auto">
          <a:xfrm>
            <a:off x="3003550" y="1012825"/>
            <a:ext cx="434975" cy="396875"/>
            <a:chOff x="1892" y="638"/>
            <a:chExt cx="274" cy="250"/>
          </a:xfrm>
        </p:grpSpPr>
        <p:grpSp>
          <p:nvGrpSpPr>
            <p:cNvPr id="14360" name="Group 10"/>
            <p:cNvGrpSpPr>
              <a:grpSpLocks/>
            </p:cNvGrpSpPr>
            <p:nvPr/>
          </p:nvGrpSpPr>
          <p:grpSpPr bwMode="auto">
            <a:xfrm>
              <a:off x="1892" y="638"/>
              <a:ext cx="91" cy="227"/>
              <a:chOff x="2018" y="663"/>
              <a:chExt cx="91" cy="227"/>
            </a:xfrm>
          </p:grpSpPr>
          <p:sp>
            <p:nvSpPr>
              <p:cNvPr id="14362" name="Line 11"/>
              <p:cNvSpPr>
                <a:spLocks noChangeShapeType="1"/>
              </p:cNvSpPr>
              <p:nvPr/>
            </p:nvSpPr>
            <p:spPr bwMode="auto">
              <a:xfrm>
                <a:off x="2018" y="663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3" name="Line 12"/>
              <p:cNvSpPr>
                <a:spLocks noChangeShapeType="1"/>
              </p:cNvSpPr>
              <p:nvPr/>
            </p:nvSpPr>
            <p:spPr bwMode="auto">
              <a:xfrm>
                <a:off x="2018" y="890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4" name="Line 13"/>
              <p:cNvSpPr>
                <a:spLocks noChangeShapeType="1"/>
              </p:cNvSpPr>
              <p:nvPr/>
            </p:nvSpPr>
            <p:spPr bwMode="auto">
              <a:xfrm>
                <a:off x="2109" y="663"/>
                <a:ext cx="0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61" name="Text Box 14"/>
            <p:cNvSpPr txBox="1">
              <a:spLocks noChangeArrowheads="1"/>
            </p:cNvSpPr>
            <p:nvPr/>
          </p:nvSpPr>
          <p:spPr bwMode="auto">
            <a:xfrm>
              <a:off x="1973" y="638"/>
              <a:ext cx="19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+</a:t>
              </a:r>
            </a:p>
          </p:txBody>
        </p:sp>
      </p:grpSp>
      <p:sp>
        <p:nvSpPr>
          <p:cNvPr id="42023" name="Oval 39"/>
          <p:cNvSpPr>
            <a:spLocks noChangeArrowheads="1"/>
          </p:cNvSpPr>
          <p:nvPr/>
        </p:nvSpPr>
        <p:spPr bwMode="auto">
          <a:xfrm>
            <a:off x="1119188" y="836613"/>
            <a:ext cx="428625" cy="73025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2025" name="Text Box 41"/>
          <p:cNvSpPr txBox="1">
            <a:spLocks noChangeArrowheads="1"/>
          </p:cNvSpPr>
          <p:nvPr/>
        </p:nvSpPr>
        <p:spPr bwMode="auto">
          <a:xfrm>
            <a:off x="1476375" y="1700213"/>
            <a:ext cx="577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-3y</a:t>
            </a:r>
          </a:p>
        </p:txBody>
      </p:sp>
      <p:sp>
        <p:nvSpPr>
          <p:cNvPr id="42026" name="Oval 42"/>
          <p:cNvSpPr>
            <a:spLocks noChangeArrowheads="1"/>
          </p:cNvSpPr>
          <p:nvPr/>
        </p:nvSpPr>
        <p:spPr bwMode="auto">
          <a:xfrm>
            <a:off x="1476375" y="836613"/>
            <a:ext cx="647700" cy="769937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2029" name="Oval 45"/>
          <p:cNvSpPr>
            <a:spLocks noChangeArrowheads="1"/>
          </p:cNvSpPr>
          <p:nvPr/>
        </p:nvSpPr>
        <p:spPr bwMode="auto">
          <a:xfrm>
            <a:off x="2036763" y="836613"/>
            <a:ext cx="288925" cy="769937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2031" name="Text Box 47"/>
          <p:cNvSpPr txBox="1">
            <a:spLocks noChangeArrowheads="1"/>
          </p:cNvSpPr>
          <p:nvPr/>
        </p:nvSpPr>
        <p:spPr bwMode="auto">
          <a:xfrm>
            <a:off x="2025650" y="170021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42032" name="Oval 48"/>
          <p:cNvSpPr>
            <a:spLocks noChangeArrowheads="1"/>
          </p:cNvSpPr>
          <p:nvPr/>
        </p:nvSpPr>
        <p:spPr bwMode="auto">
          <a:xfrm>
            <a:off x="2225675" y="836613"/>
            <a:ext cx="576263" cy="769937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2034" name="Text Box 50"/>
          <p:cNvSpPr txBox="1">
            <a:spLocks noChangeArrowheads="1"/>
          </p:cNvSpPr>
          <p:nvPr/>
        </p:nvSpPr>
        <p:spPr bwMode="auto">
          <a:xfrm>
            <a:off x="2389188" y="1700213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15</a:t>
            </a:r>
          </a:p>
        </p:txBody>
      </p:sp>
      <p:sp>
        <p:nvSpPr>
          <p:cNvPr id="42037" name="Oval 53"/>
          <p:cNvSpPr>
            <a:spLocks noChangeArrowheads="1"/>
          </p:cNvSpPr>
          <p:nvPr/>
        </p:nvSpPr>
        <p:spPr bwMode="auto">
          <a:xfrm>
            <a:off x="971550" y="1651000"/>
            <a:ext cx="2447925" cy="48260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2039" name="Line 55"/>
          <p:cNvSpPr>
            <a:spLocks noChangeShapeType="1"/>
          </p:cNvSpPr>
          <p:nvPr/>
        </p:nvSpPr>
        <p:spPr bwMode="auto">
          <a:xfrm flipH="1">
            <a:off x="3059113" y="1628775"/>
            <a:ext cx="144462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40" name="Text Box 56"/>
          <p:cNvSpPr txBox="1">
            <a:spLocks noChangeArrowheads="1"/>
          </p:cNvSpPr>
          <p:nvPr/>
        </p:nvSpPr>
        <p:spPr bwMode="auto">
          <a:xfrm>
            <a:off x="3136900" y="1701800"/>
            <a:ext cx="7858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: (-3)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0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0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2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2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2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2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2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2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420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1000"/>
                                        <p:tgtEl>
                                          <p:spTgt spid="42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2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2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2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2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42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1000"/>
                                        <p:tgtEl>
                                          <p:spTgt spid="42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2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2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2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2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420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1000"/>
                                        <p:tgtEl>
                                          <p:spTgt spid="42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420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20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20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2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2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20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20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2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2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20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20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2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2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420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23" grpId="0" animBg="1"/>
      <p:bldP spid="42023" grpId="1" animBg="1"/>
      <p:bldP spid="42025" grpId="0"/>
      <p:bldP spid="42026" grpId="0" animBg="1"/>
      <p:bldP spid="42026" grpId="1" animBg="1"/>
      <p:bldP spid="42029" grpId="0" animBg="1"/>
      <p:bldP spid="42029" grpId="1" animBg="1"/>
      <p:bldP spid="42031" grpId="0"/>
      <p:bldP spid="42032" grpId="0" animBg="1"/>
      <p:bldP spid="42032" grpId="1" animBg="1"/>
      <p:bldP spid="42034" grpId="0"/>
      <p:bldP spid="42037" grpId="0" animBg="1"/>
      <p:bldP spid="42037" grpId="1" animBg="1"/>
      <p:bldP spid="42039" grpId="0" animBg="1"/>
      <p:bldP spid="4204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u="sng" smtClean="0">
                <a:latin typeface="Comic Sans MS" pitchFamily="66" charset="0"/>
              </a:rPr>
              <a:t>1.példa</a:t>
            </a:r>
            <a:r>
              <a:rPr lang="hr-HR" altLang="sr-Latn-RS" sz="2000" dirty="0" smtClean="0">
                <a:latin typeface="Comic Sans MS" pitchFamily="66" charset="0"/>
              </a:rPr>
              <a:t>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28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b)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6176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-x </a:t>
            </a:r>
            <a:r>
              <a:rPr lang="hr-HR" altLang="sr-Latn-RS" sz="1000">
                <a:latin typeface="Comic Sans MS" pitchFamily="66" charset="0"/>
              </a:rPr>
              <a:t> </a:t>
            </a:r>
            <a:r>
              <a:rPr lang="hr-HR" altLang="sr-Latn-RS" sz="2000">
                <a:latin typeface="Comic Sans MS" pitchFamily="66" charset="0"/>
              </a:rPr>
              <a:t>- 5y = 26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 x + 2y = -11</a:t>
            </a:r>
          </a:p>
        </p:txBody>
      </p:sp>
      <p:grpSp>
        <p:nvGrpSpPr>
          <p:cNvPr id="15366" name="Group 6"/>
          <p:cNvGrpSpPr>
            <a:grpSpLocks/>
          </p:cNvGrpSpPr>
          <p:nvPr/>
        </p:nvGrpSpPr>
        <p:grpSpPr bwMode="auto">
          <a:xfrm>
            <a:off x="3003550" y="1012825"/>
            <a:ext cx="434975" cy="396875"/>
            <a:chOff x="1892" y="638"/>
            <a:chExt cx="274" cy="250"/>
          </a:xfrm>
        </p:grpSpPr>
        <p:grpSp>
          <p:nvGrpSpPr>
            <p:cNvPr id="15401" name="Group 7"/>
            <p:cNvGrpSpPr>
              <a:grpSpLocks/>
            </p:cNvGrpSpPr>
            <p:nvPr/>
          </p:nvGrpSpPr>
          <p:grpSpPr bwMode="auto">
            <a:xfrm>
              <a:off x="1892" y="638"/>
              <a:ext cx="91" cy="227"/>
              <a:chOff x="2018" y="663"/>
              <a:chExt cx="91" cy="227"/>
            </a:xfrm>
          </p:grpSpPr>
          <p:sp>
            <p:nvSpPr>
              <p:cNvPr id="15403" name="Line 8"/>
              <p:cNvSpPr>
                <a:spLocks noChangeShapeType="1"/>
              </p:cNvSpPr>
              <p:nvPr/>
            </p:nvSpPr>
            <p:spPr bwMode="auto">
              <a:xfrm>
                <a:off x="2018" y="663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4" name="Line 9"/>
              <p:cNvSpPr>
                <a:spLocks noChangeShapeType="1"/>
              </p:cNvSpPr>
              <p:nvPr/>
            </p:nvSpPr>
            <p:spPr bwMode="auto">
              <a:xfrm>
                <a:off x="2018" y="890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5" name="Line 10"/>
              <p:cNvSpPr>
                <a:spLocks noChangeShapeType="1"/>
              </p:cNvSpPr>
              <p:nvPr/>
            </p:nvSpPr>
            <p:spPr bwMode="auto">
              <a:xfrm>
                <a:off x="2109" y="663"/>
                <a:ext cx="0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402" name="Text Box 11"/>
            <p:cNvSpPr txBox="1">
              <a:spLocks noChangeArrowheads="1"/>
            </p:cNvSpPr>
            <p:nvPr/>
          </p:nvSpPr>
          <p:spPr bwMode="auto">
            <a:xfrm>
              <a:off x="1973" y="638"/>
              <a:ext cx="19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+</a:t>
              </a:r>
            </a:p>
          </p:txBody>
        </p:sp>
      </p:grpSp>
      <p:sp>
        <p:nvSpPr>
          <p:cNvPr id="15367" name="Text Box 14"/>
          <p:cNvSpPr txBox="1">
            <a:spLocks noChangeArrowheads="1"/>
          </p:cNvSpPr>
          <p:nvPr/>
        </p:nvSpPr>
        <p:spPr bwMode="auto">
          <a:xfrm>
            <a:off x="1476375" y="1700213"/>
            <a:ext cx="577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-3y</a:t>
            </a:r>
          </a:p>
        </p:txBody>
      </p:sp>
      <p:sp>
        <p:nvSpPr>
          <p:cNvPr id="15368" name="Text Box 20"/>
          <p:cNvSpPr txBox="1">
            <a:spLocks noChangeArrowheads="1"/>
          </p:cNvSpPr>
          <p:nvPr/>
        </p:nvSpPr>
        <p:spPr bwMode="auto">
          <a:xfrm>
            <a:off x="2025650" y="170021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15369" name="Text Box 23"/>
          <p:cNvSpPr txBox="1">
            <a:spLocks noChangeArrowheads="1"/>
          </p:cNvSpPr>
          <p:nvPr/>
        </p:nvSpPr>
        <p:spPr bwMode="auto">
          <a:xfrm>
            <a:off x="2389188" y="1700213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15</a:t>
            </a:r>
          </a:p>
        </p:txBody>
      </p:sp>
      <p:sp>
        <p:nvSpPr>
          <p:cNvPr id="15370" name="Line 28"/>
          <p:cNvSpPr>
            <a:spLocks noChangeShapeType="1"/>
          </p:cNvSpPr>
          <p:nvPr/>
        </p:nvSpPr>
        <p:spPr bwMode="auto">
          <a:xfrm flipH="1">
            <a:off x="3059113" y="1628775"/>
            <a:ext cx="144462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1" name="Text Box 29"/>
          <p:cNvSpPr txBox="1">
            <a:spLocks noChangeArrowheads="1"/>
          </p:cNvSpPr>
          <p:nvPr/>
        </p:nvSpPr>
        <p:spPr bwMode="auto">
          <a:xfrm>
            <a:off x="3136900" y="1701800"/>
            <a:ext cx="7858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: (-3)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3069" name="Text Box 61"/>
          <p:cNvSpPr txBox="1">
            <a:spLocks noChangeArrowheads="1"/>
          </p:cNvSpPr>
          <p:nvPr/>
        </p:nvSpPr>
        <p:spPr bwMode="auto">
          <a:xfrm>
            <a:off x="1692275" y="2211388"/>
            <a:ext cx="315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3070" name="Text Box 62"/>
          <p:cNvSpPr txBox="1">
            <a:spLocks noChangeArrowheads="1"/>
          </p:cNvSpPr>
          <p:nvPr/>
        </p:nvSpPr>
        <p:spPr bwMode="auto">
          <a:xfrm>
            <a:off x="2339975" y="2211388"/>
            <a:ext cx="446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-5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3071" name="Rectangle 63"/>
          <p:cNvSpPr>
            <a:spLocks noChangeArrowheads="1"/>
          </p:cNvSpPr>
          <p:nvPr/>
        </p:nvSpPr>
        <p:spPr bwMode="auto">
          <a:xfrm>
            <a:off x="1547813" y="2205038"/>
            <a:ext cx="1368425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074" name="Oval 66"/>
          <p:cNvSpPr>
            <a:spLocks noChangeArrowheads="1"/>
          </p:cNvSpPr>
          <p:nvPr/>
        </p:nvSpPr>
        <p:spPr bwMode="auto">
          <a:xfrm>
            <a:off x="1189038" y="1196975"/>
            <a:ext cx="935037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075" name="Oval 67"/>
          <p:cNvSpPr>
            <a:spLocks noChangeArrowheads="1"/>
          </p:cNvSpPr>
          <p:nvPr/>
        </p:nvSpPr>
        <p:spPr bwMode="auto">
          <a:xfrm>
            <a:off x="1547813" y="2205038"/>
            <a:ext cx="1368425" cy="433387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076" name="Text Box 68"/>
          <p:cNvSpPr txBox="1">
            <a:spLocks noChangeArrowheads="1"/>
          </p:cNvSpPr>
          <p:nvPr/>
        </p:nvSpPr>
        <p:spPr bwMode="auto">
          <a:xfrm>
            <a:off x="4535488" y="1125538"/>
            <a:ext cx="1428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x + 2 ∙ (-5)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3077" name="Oval 69"/>
          <p:cNvSpPr>
            <a:spLocks noChangeArrowheads="1"/>
          </p:cNvSpPr>
          <p:nvPr/>
        </p:nvSpPr>
        <p:spPr bwMode="auto">
          <a:xfrm>
            <a:off x="2038350" y="1182688"/>
            <a:ext cx="792163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078" name="Text Box 70"/>
          <p:cNvSpPr txBox="1">
            <a:spLocks noChangeArrowheads="1"/>
          </p:cNvSpPr>
          <p:nvPr/>
        </p:nvSpPr>
        <p:spPr bwMode="auto">
          <a:xfrm>
            <a:off x="5927725" y="1125538"/>
            <a:ext cx="725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 -11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3082" name="Line 74"/>
          <p:cNvSpPr>
            <a:spLocks noChangeShapeType="1"/>
          </p:cNvSpPr>
          <p:nvPr/>
        </p:nvSpPr>
        <p:spPr bwMode="auto">
          <a:xfrm>
            <a:off x="4859338" y="1485900"/>
            <a:ext cx="10080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83" name="Text Box 75"/>
          <p:cNvSpPr txBox="1">
            <a:spLocks noChangeArrowheads="1"/>
          </p:cNvSpPr>
          <p:nvPr/>
        </p:nvSpPr>
        <p:spPr bwMode="auto">
          <a:xfrm>
            <a:off x="4613275" y="1630363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x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3084" name="Text Box 76"/>
          <p:cNvSpPr txBox="1">
            <a:spLocks noChangeArrowheads="1"/>
          </p:cNvSpPr>
          <p:nvPr/>
        </p:nvSpPr>
        <p:spPr bwMode="auto">
          <a:xfrm>
            <a:off x="4938713" y="1630363"/>
            <a:ext cx="78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 10 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3086" name="Line 78"/>
          <p:cNvSpPr>
            <a:spLocks noChangeShapeType="1"/>
          </p:cNvSpPr>
          <p:nvPr/>
        </p:nvSpPr>
        <p:spPr bwMode="auto">
          <a:xfrm>
            <a:off x="4572000" y="1990725"/>
            <a:ext cx="3603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87" name="Text Box 79"/>
          <p:cNvSpPr txBox="1">
            <a:spLocks noChangeArrowheads="1"/>
          </p:cNvSpPr>
          <p:nvPr/>
        </p:nvSpPr>
        <p:spPr bwMode="auto">
          <a:xfrm>
            <a:off x="5148263" y="2204293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dirty="0">
                <a:latin typeface="Comic Sans MS" pitchFamily="66" charset="0"/>
                <a:cs typeface="Times New Roman" pitchFamily="18" charset="0"/>
              </a:rPr>
              <a:t>x</a:t>
            </a:r>
            <a:endParaRPr lang="en-US" altLang="sr-Latn-RS" sz="2000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3088" name="Text Box 80"/>
          <p:cNvSpPr txBox="1">
            <a:spLocks noChangeArrowheads="1"/>
          </p:cNvSpPr>
          <p:nvPr/>
        </p:nvSpPr>
        <p:spPr bwMode="auto">
          <a:xfrm>
            <a:off x="5553075" y="220429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3089" name="Text Box 81"/>
          <p:cNvSpPr txBox="1">
            <a:spLocks noChangeArrowheads="1"/>
          </p:cNvSpPr>
          <p:nvPr/>
        </p:nvSpPr>
        <p:spPr bwMode="auto">
          <a:xfrm>
            <a:off x="5867400" y="2204293"/>
            <a:ext cx="5191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-11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3090" name="Text Box 82"/>
          <p:cNvSpPr txBox="1">
            <a:spLocks noChangeArrowheads="1"/>
          </p:cNvSpPr>
          <p:nvPr/>
        </p:nvSpPr>
        <p:spPr bwMode="auto">
          <a:xfrm>
            <a:off x="6329363" y="2204293"/>
            <a:ext cx="6524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+ 10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3096" name="Text Box 88"/>
          <p:cNvSpPr txBox="1">
            <a:spLocks noChangeArrowheads="1"/>
          </p:cNvSpPr>
          <p:nvPr/>
        </p:nvSpPr>
        <p:spPr bwMode="auto">
          <a:xfrm>
            <a:off x="5227638" y="2786906"/>
            <a:ext cx="615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x  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3097" name="Text Box 89"/>
          <p:cNvSpPr txBox="1">
            <a:spLocks noChangeArrowheads="1"/>
          </p:cNvSpPr>
          <p:nvPr/>
        </p:nvSpPr>
        <p:spPr bwMode="auto">
          <a:xfrm>
            <a:off x="5808663" y="2786906"/>
            <a:ext cx="4048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-1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3098" name="Rectangle 90"/>
          <p:cNvSpPr>
            <a:spLocks noChangeArrowheads="1"/>
          </p:cNvSpPr>
          <p:nvPr/>
        </p:nvSpPr>
        <p:spPr bwMode="auto">
          <a:xfrm>
            <a:off x="5149850" y="2780556"/>
            <a:ext cx="1222375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099" name="Text Box 91"/>
          <p:cNvSpPr txBox="1">
            <a:spLocks noChangeArrowheads="1"/>
          </p:cNvSpPr>
          <p:nvPr/>
        </p:nvSpPr>
        <p:spPr bwMode="auto">
          <a:xfrm>
            <a:off x="2025650" y="220503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3100" name="Text Box 92"/>
          <p:cNvSpPr txBox="1">
            <a:spLocks noChangeArrowheads="1"/>
          </p:cNvSpPr>
          <p:nvPr/>
        </p:nvSpPr>
        <p:spPr bwMode="auto">
          <a:xfrm>
            <a:off x="5076056" y="3575050"/>
            <a:ext cx="145424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Megoldás: 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43101" name="Text Box 93"/>
          <p:cNvSpPr txBox="1">
            <a:spLocks noChangeArrowheads="1"/>
          </p:cNvSpPr>
          <p:nvPr/>
        </p:nvSpPr>
        <p:spPr bwMode="auto">
          <a:xfrm>
            <a:off x="6299200" y="3575050"/>
            <a:ext cx="1152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( -1, -5 )</a:t>
            </a:r>
          </a:p>
        </p:txBody>
      </p:sp>
      <p:sp>
        <p:nvSpPr>
          <p:cNvPr id="43102" name="Text Box 94"/>
          <p:cNvSpPr txBox="1">
            <a:spLocks noChangeArrowheads="1"/>
          </p:cNvSpPr>
          <p:nvPr/>
        </p:nvSpPr>
        <p:spPr bwMode="auto">
          <a:xfrm>
            <a:off x="5795963" y="1630363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 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3103" name="Text Box 95"/>
          <p:cNvSpPr txBox="1">
            <a:spLocks noChangeArrowheads="1"/>
          </p:cNvSpPr>
          <p:nvPr/>
        </p:nvSpPr>
        <p:spPr bwMode="auto">
          <a:xfrm>
            <a:off x="6213475" y="1630363"/>
            <a:ext cx="5191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-11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43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4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43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43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1000"/>
                                        <p:tgtEl>
                                          <p:spTgt spid="4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43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430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1000"/>
                                        <p:tgtEl>
                                          <p:spTgt spid="4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1000"/>
                                        <p:tgtEl>
                                          <p:spTgt spid="4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500"/>
                                        <p:tgtEl>
                                          <p:spTgt spid="430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4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4" dur="1000"/>
                                        <p:tgtEl>
                                          <p:spTgt spid="4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9" dur="1000"/>
                                        <p:tgtEl>
                                          <p:spTgt spid="4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4" dur="1000"/>
                                        <p:tgtEl>
                                          <p:spTgt spid="43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9" dur="1000"/>
                                        <p:tgtEl>
                                          <p:spTgt spid="43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1000"/>
                                        <p:tgtEl>
                                          <p:spTgt spid="4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9" dur="1000"/>
                                        <p:tgtEl>
                                          <p:spTgt spid="4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4" dur="1000"/>
                                        <p:tgtEl>
                                          <p:spTgt spid="4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9" dur="1000"/>
                                        <p:tgtEl>
                                          <p:spTgt spid="4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4" dur="1000"/>
                                        <p:tgtEl>
                                          <p:spTgt spid="4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9" dur="1000"/>
                                        <p:tgtEl>
                                          <p:spTgt spid="4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4" dur="1000"/>
                                        <p:tgtEl>
                                          <p:spTgt spid="4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9" dur="1000"/>
                                        <p:tgtEl>
                                          <p:spTgt spid="43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4" dur="1000"/>
                                        <p:tgtEl>
                                          <p:spTgt spid="4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9" dur="1000"/>
                                        <p:tgtEl>
                                          <p:spTgt spid="43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69" grpId="0"/>
      <p:bldP spid="43070" grpId="0"/>
      <p:bldP spid="43071" grpId="0" animBg="1"/>
      <p:bldP spid="43074" grpId="0" animBg="1"/>
      <p:bldP spid="43074" grpId="1" animBg="1"/>
      <p:bldP spid="43075" grpId="0" animBg="1"/>
      <p:bldP spid="43075" grpId="1" animBg="1"/>
      <p:bldP spid="43076" grpId="0"/>
      <p:bldP spid="43077" grpId="0" animBg="1"/>
      <p:bldP spid="43077" grpId="1" animBg="1"/>
      <p:bldP spid="43078" grpId="0"/>
      <p:bldP spid="43082" grpId="0" animBg="1"/>
      <p:bldP spid="43086" grpId="0" animBg="1"/>
      <p:bldP spid="43087" grpId="0"/>
      <p:bldP spid="43088" grpId="0"/>
      <p:bldP spid="43089" grpId="0"/>
      <p:bldP spid="43090" grpId="0"/>
      <p:bldP spid="43096" grpId="0"/>
      <p:bldP spid="43097" grpId="0"/>
      <p:bldP spid="43098" grpId="0" animBg="1"/>
      <p:bldP spid="43099" grpId="0"/>
      <p:bldP spid="43100" grpId="0"/>
      <p:bldP spid="43101" grpId="0"/>
      <p:bldP spid="43102" grpId="0"/>
      <p:bldP spid="4310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u="sng" smtClean="0">
                <a:latin typeface="Comic Sans MS" pitchFamily="66" charset="0"/>
              </a:rPr>
              <a:t>1.példa</a:t>
            </a:r>
            <a:r>
              <a:rPr lang="hr-HR" altLang="sr-Latn-RS" sz="2000" dirty="0" smtClean="0">
                <a:latin typeface="Comic Sans MS" pitchFamily="66" charset="0"/>
              </a:rPr>
              <a:t>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07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c)</a:t>
            </a: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616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431925" algn="l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431925" algn="l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431925" algn="l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431925" algn="l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431925" algn="l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1925" algn="l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1925" algn="l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1925" algn="l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1925" algn="l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-x </a:t>
            </a:r>
            <a:r>
              <a:rPr lang="hr-HR" altLang="sr-Latn-RS" sz="1000">
                <a:latin typeface="Comic Sans MS" pitchFamily="66" charset="0"/>
              </a:rPr>
              <a:t> </a:t>
            </a:r>
            <a:r>
              <a:rPr lang="hr-HR" altLang="sr-Latn-RS" sz="2000">
                <a:latin typeface="Comic Sans MS" pitchFamily="66" charset="0"/>
              </a:rPr>
              <a:t>- y = -2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 -x + y = 14	</a:t>
            </a:r>
          </a:p>
        </p:txBody>
      </p:sp>
      <p:grpSp>
        <p:nvGrpSpPr>
          <p:cNvPr id="44041" name="Group 9"/>
          <p:cNvGrpSpPr>
            <a:grpSpLocks/>
          </p:cNvGrpSpPr>
          <p:nvPr/>
        </p:nvGrpSpPr>
        <p:grpSpPr bwMode="auto">
          <a:xfrm>
            <a:off x="3003550" y="1012825"/>
            <a:ext cx="434975" cy="396875"/>
            <a:chOff x="1892" y="638"/>
            <a:chExt cx="274" cy="250"/>
          </a:xfrm>
        </p:grpSpPr>
        <p:grpSp>
          <p:nvGrpSpPr>
            <p:cNvPr id="16402" name="Group 10"/>
            <p:cNvGrpSpPr>
              <a:grpSpLocks/>
            </p:cNvGrpSpPr>
            <p:nvPr/>
          </p:nvGrpSpPr>
          <p:grpSpPr bwMode="auto">
            <a:xfrm>
              <a:off x="1892" y="638"/>
              <a:ext cx="91" cy="227"/>
              <a:chOff x="2018" y="663"/>
              <a:chExt cx="91" cy="227"/>
            </a:xfrm>
          </p:grpSpPr>
          <p:sp>
            <p:nvSpPr>
              <p:cNvPr id="16404" name="Line 11"/>
              <p:cNvSpPr>
                <a:spLocks noChangeShapeType="1"/>
              </p:cNvSpPr>
              <p:nvPr/>
            </p:nvSpPr>
            <p:spPr bwMode="auto">
              <a:xfrm>
                <a:off x="2018" y="663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5" name="Line 12"/>
              <p:cNvSpPr>
                <a:spLocks noChangeShapeType="1"/>
              </p:cNvSpPr>
              <p:nvPr/>
            </p:nvSpPr>
            <p:spPr bwMode="auto">
              <a:xfrm>
                <a:off x="2018" y="890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6" name="Line 13"/>
              <p:cNvSpPr>
                <a:spLocks noChangeShapeType="1"/>
              </p:cNvSpPr>
              <p:nvPr/>
            </p:nvSpPr>
            <p:spPr bwMode="auto">
              <a:xfrm>
                <a:off x="2109" y="663"/>
                <a:ext cx="0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403" name="Text Box 14"/>
            <p:cNvSpPr txBox="1">
              <a:spLocks noChangeArrowheads="1"/>
            </p:cNvSpPr>
            <p:nvPr/>
          </p:nvSpPr>
          <p:spPr bwMode="auto">
            <a:xfrm>
              <a:off x="1973" y="638"/>
              <a:ext cx="19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+</a:t>
              </a:r>
            </a:p>
          </p:txBody>
        </p:sp>
      </p:grpSp>
    </p:spTree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/>
      <p:bldP spid="4403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u="sng" dirty="0" smtClean="0">
                <a:latin typeface="Comic Sans MS" pitchFamily="66" charset="0"/>
              </a:rPr>
              <a:t>1.példa</a:t>
            </a:r>
            <a:r>
              <a:rPr lang="hr-HR" altLang="sr-Latn-RS" sz="2000" dirty="0" smtClean="0">
                <a:latin typeface="Comic Sans MS" pitchFamily="66" charset="0"/>
              </a:rPr>
              <a:t>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07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c)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616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431925" algn="l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431925" algn="l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431925" algn="l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431925" algn="l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431925" algn="l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1925" algn="l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1925" algn="l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1925" algn="l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1925" algn="l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-x </a:t>
            </a:r>
            <a:r>
              <a:rPr lang="hr-HR" altLang="sr-Latn-RS" sz="1000">
                <a:latin typeface="Comic Sans MS" pitchFamily="66" charset="0"/>
              </a:rPr>
              <a:t> </a:t>
            </a:r>
            <a:r>
              <a:rPr lang="hr-HR" altLang="sr-Latn-RS" sz="2000">
                <a:latin typeface="Comic Sans MS" pitchFamily="66" charset="0"/>
              </a:rPr>
              <a:t>- y = -2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 -x + y = 14	</a:t>
            </a:r>
          </a:p>
        </p:txBody>
      </p:sp>
      <p:grpSp>
        <p:nvGrpSpPr>
          <p:cNvPr id="17414" name="Group 9"/>
          <p:cNvGrpSpPr>
            <a:grpSpLocks/>
          </p:cNvGrpSpPr>
          <p:nvPr/>
        </p:nvGrpSpPr>
        <p:grpSpPr bwMode="auto">
          <a:xfrm>
            <a:off x="3003550" y="1012825"/>
            <a:ext cx="434975" cy="396875"/>
            <a:chOff x="1892" y="638"/>
            <a:chExt cx="274" cy="250"/>
          </a:xfrm>
        </p:grpSpPr>
        <p:grpSp>
          <p:nvGrpSpPr>
            <p:cNvPr id="17430" name="Group 10"/>
            <p:cNvGrpSpPr>
              <a:grpSpLocks/>
            </p:cNvGrpSpPr>
            <p:nvPr/>
          </p:nvGrpSpPr>
          <p:grpSpPr bwMode="auto">
            <a:xfrm>
              <a:off x="1892" y="638"/>
              <a:ext cx="91" cy="227"/>
              <a:chOff x="2018" y="663"/>
              <a:chExt cx="91" cy="227"/>
            </a:xfrm>
          </p:grpSpPr>
          <p:sp>
            <p:nvSpPr>
              <p:cNvPr id="17432" name="Line 11"/>
              <p:cNvSpPr>
                <a:spLocks noChangeShapeType="1"/>
              </p:cNvSpPr>
              <p:nvPr/>
            </p:nvSpPr>
            <p:spPr bwMode="auto">
              <a:xfrm>
                <a:off x="2018" y="663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3" name="Line 12"/>
              <p:cNvSpPr>
                <a:spLocks noChangeShapeType="1"/>
              </p:cNvSpPr>
              <p:nvPr/>
            </p:nvSpPr>
            <p:spPr bwMode="auto">
              <a:xfrm>
                <a:off x="2018" y="890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4" name="Line 13"/>
              <p:cNvSpPr>
                <a:spLocks noChangeShapeType="1"/>
              </p:cNvSpPr>
              <p:nvPr/>
            </p:nvSpPr>
            <p:spPr bwMode="auto">
              <a:xfrm>
                <a:off x="2109" y="663"/>
                <a:ext cx="0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431" name="Text Box 14"/>
            <p:cNvSpPr txBox="1">
              <a:spLocks noChangeArrowheads="1"/>
            </p:cNvSpPr>
            <p:nvPr/>
          </p:nvSpPr>
          <p:spPr bwMode="auto">
            <a:xfrm>
              <a:off x="1973" y="638"/>
              <a:ext cx="19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+</a:t>
              </a:r>
            </a:p>
          </p:txBody>
        </p:sp>
      </p:grpSp>
      <p:sp>
        <p:nvSpPr>
          <p:cNvPr id="45090" name="Oval 34"/>
          <p:cNvSpPr>
            <a:spLocks noChangeArrowheads="1"/>
          </p:cNvSpPr>
          <p:nvPr/>
        </p:nvSpPr>
        <p:spPr bwMode="auto">
          <a:xfrm>
            <a:off x="1163638" y="836613"/>
            <a:ext cx="471487" cy="73025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92" name="Text Box 36"/>
          <p:cNvSpPr txBox="1">
            <a:spLocks noChangeArrowheads="1"/>
          </p:cNvSpPr>
          <p:nvPr/>
        </p:nvSpPr>
        <p:spPr bwMode="auto">
          <a:xfrm>
            <a:off x="1331913" y="1700213"/>
            <a:ext cx="5953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-2x</a:t>
            </a:r>
          </a:p>
        </p:txBody>
      </p:sp>
      <p:sp>
        <p:nvSpPr>
          <p:cNvPr id="45093" name="Oval 37"/>
          <p:cNvSpPr>
            <a:spLocks noChangeArrowheads="1"/>
          </p:cNvSpPr>
          <p:nvPr/>
        </p:nvSpPr>
        <p:spPr bwMode="auto">
          <a:xfrm>
            <a:off x="1547813" y="836613"/>
            <a:ext cx="503237" cy="769937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96" name="Oval 40"/>
          <p:cNvSpPr>
            <a:spLocks noChangeArrowheads="1"/>
          </p:cNvSpPr>
          <p:nvPr/>
        </p:nvSpPr>
        <p:spPr bwMode="auto">
          <a:xfrm>
            <a:off x="1951038" y="836613"/>
            <a:ext cx="288925" cy="769937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98" name="Text Box 42"/>
          <p:cNvSpPr txBox="1">
            <a:spLocks noChangeArrowheads="1"/>
          </p:cNvSpPr>
          <p:nvPr/>
        </p:nvSpPr>
        <p:spPr bwMode="auto">
          <a:xfrm>
            <a:off x="1906588" y="170021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45099" name="Oval 43"/>
          <p:cNvSpPr>
            <a:spLocks noChangeArrowheads="1"/>
          </p:cNvSpPr>
          <p:nvPr/>
        </p:nvSpPr>
        <p:spPr bwMode="auto">
          <a:xfrm>
            <a:off x="2065338" y="836613"/>
            <a:ext cx="561975" cy="720725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101" name="Text Box 45"/>
          <p:cNvSpPr txBox="1">
            <a:spLocks noChangeArrowheads="1"/>
          </p:cNvSpPr>
          <p:nvPr/>
        </p:nvSpPr>
        <p:spPr bwMode="auto">
          <a:xfrm>
            <a:off x="2195513" y="1700213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12</a:t>
            </a:r>
          </a:p>
        </p:txBody>
      </p:sp>
      <p:sp>
        <p:nvSpPr>
          <p:cNvPr id="45106" name="Line 50"/>
          <p:cNvSpPr>
            <a:spLocks noChangeShapeType="1"/>
          </p:cNvSpPr>
          <p:nvPr/>
        </p:nvSpPr>
        <p:spPr bwMode="auto">
          <a:xfrm flipH="1">
            <a:off x="3059113" y="1628775"/>
            <a:ext cx="144462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07" name="Text Box 51"/>
          <p:cNvSpPr txBox="1">
            <a:spLocks noChangeArrowheads="1"/>
          </p:cNvSpPr>
          <p:nvPr/>
        </p:nvSpPr>
        <p:spPr bwMode="auto">
          <a:xfrm>
            <a:off x="3136900" y="1701800"/>
            <a:ext cx="7858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: (-2)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5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5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45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5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5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5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5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450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50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50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5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5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450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1000"/>
                                        <p:tgtEl>
                                          <p:spTgt spid="45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5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5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5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5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450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1000"/>
                                        <p:tgtEl>
                                          <p:spTgt spid="45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450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8" dur="1000"/>
                                        <p:tgtEl>
                                          <p:spTgt spid="45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3" dur="1000"/>
                                        <p:tgtEl>
                                          <p:spTgt spid="45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90" grpId="0" animBg="1"/>
      <p:bldP spid="45090" grpId="1" animBg="1"/>
      <p:bldP spid="45092" grpId="0"/>
      <p:bldP spid="45093" grpId="0" animBg="1"/>
      <p:bldP spid="45093" grpId="1" animBg="1"/>
      <p:bldP spid="45096" grpId="0" animBg="1"/>
      <p:bldP spid="45096" grpId="1" animBg="1"/>
      <p:bldP spid="45098" grpId="0"/>
      <p:bldP spid="45099" grpId="0" animBg="1"/>
      <p:bldP spid="45099" grpId="1" animBg="1"/>
      <p:bldP spid="45101" grpId="0"/>
      <p:bldP spid="45106" grpId="0" animBg="1"/>
      <p:bldP spid="4510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u="sng" dirty="0" smtClean="0">
                <a:latin typeface="Comic Sans MS" pitchFamily="66" charset="0"/>
              </a:rPr>
              <a:t>1.példa</a:t>
            </a:r>
            <a:r>
              <a:rPr lang="hr-HR" altLang="sr-Latn-RS" sz="2000" dirty="0" smtClean="0">
                <a:latin typeface="Comic Sans MS" pitchFamily="66" charset="0"/>
              </a:rPr>
              <a:t>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07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c)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616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431925" algn="l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431925" algn="l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431925" algn="l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431925" algn="l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431925" algn="l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1925" algn="l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1925" algn="l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1925" algn="l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1925" algn="l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-x </a:t>
            </a:r>
            <a:r>
              <a:rPr lang="hr-HR" altLang="sr-Latn-RS" sz="1000">
                <a:latin typeface="Comic Sans MS" pitchFamily="66" charset="0"/>
              </a:rPr>
              <a:t> </a:t>
            </a:r>
            <a:r>
              <a:rPr lang="hr-HR" altLang="sr-Latn-RS" sz="2000">
                <a:latin typeface="Comic Sans MS" pitchFamily="66" charset="0"/>
              </a:rPr>
              <a:t>- y = -2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 -x + y = 14	</a:t>
            </a:r>
          </a:p>
        </p:txBody>
      </p:sp>
      <p:grpSp>
        <p:nvGrpSpPr>
          <p:cNvPr id="18438" name="Group 6"/>
          <p:cNvGrpSpPr>
            <a:grpSpLocks/>
          </p:cNvGrpSpPr>
          <p:nvPr/>
        </p:nvGrpSpPr>
        <p:grpSpPr bwMode="auto">
          <a:xfrm>
            <a:off x="3003550" y="1012825"/>
            <a:ext cx="434975" cy="396875"/>
            <a:chOff x="1892" y="638"/>
            <a:chExt cx="274" cy="250"/>
          </a:xfrm>
        </p:grpSpPr>
        <p:grpSp>
          <p:nvGrpSpPr>
            <p:cNvPr id="18475" name="Group 7"/>
            <p:cNvGrpSpPr>
              <a:grpSpLocks/>
            </p:cNvGrpSpPr>
            <p:nvPr/>
          </p:nvGrpSpPr>
          <p:grpSpPr bwMode="auto">
            <a:xfrm>
              <a:off x="1892" y="638"/>
              <a:ext cx="91" cy="227"/>
              <a:chOff x="2018" y="663"/>
              <a:chExt cx="91" cy="227"/>
            </a:xfrm>
          </p:grpSpPr>
          <p:sp>
            <p:nvSpPr>
              <p:cNvPr id="18477" name="Line 8"/>
              <p:cNvSpPr>
                <a:spLocks noChangeShapeType="1"/>
              </p:cNvSpPr>
              <p:nvPr/>
            </p:nvSpPr>
            <p:spPr bwMode="auto">
              <a:xfrm>
                <a:off x="2018" y="663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78" name="Line 9"/>
              <p:cNvSpPr>
                <a:spLocks noChangeShapeType="1"/>
              </p:cNvSpPr>
              <p:nvPr/>
            </p:nvSpPr>
            <p:spPr bwMode="auto">
              <a:xfrm>
                <a:off x="2018" y="890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79" name="Line 10"/>
              <p:cNvSpPr>
                <a:spLocks noChangeShapeType="1"/>
              </p:cNvSpPr>
              <p:nvPr/>
            </p:nvSpPr>
            <p:spPr bwMode="auto">
              <a:xfrm>
                <a:off x="2109" y="663"/>
                <a:ext cx="0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8476" name="Text Box 11"/>
            <p:cNvSpPr txBox="1">
              <a:spLocks noChangeArrowheads="1"/>
            </p:cNvSpPr>
            <p:nvPr/>
          </p:nvSpPr>
          <p:spPr bwMode="auto">
            <a:xfrm>
              <a:off x="1973" y="638"/>
              <a:ext cx="19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+</a:t>
              </a:r>
            </a:p>
          </p:txBody>
        </p:sp>
      </p:grpSp>
      <p:sp>
        <p:nvSpPr>
          <p:cNvPr id="46107" name="Text Box 27"/>
          <p:cNvSpPr txBox="1">
            <a:spLocks noChangeArrowheads="1"/>
          </p:cNvSpPr>
          <p:nvPr/>
        </p:nvSpPr>
        <p:spPr bwMode="auto">
          <a:xfrm>
            <a:off x="1474788" y="2211388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x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6108" name="Text Box 28"/>
          <p:cNvSpPr txBox="1">
            <a:spLocks noChangeArrowheads="1"/>
          </p:cNvSpPr>
          <p:nvPr/>
        </p:nvSpPr>
        <p:spPr bwMode="auto">
          <a:xfrm>
            <a:off x="2195513" y="2211388"/>
            <a:ext cx="446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-6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6109" name="Rectangle 29"/>
          <p:cNvSpPr>
            <a:spLocks noChangeArrowheads="1"/>
          </p:cNvSpPr>
          <p:nvPr/>
        </p:nvSpPr>
        <p:spPr bwMode="auto">
          <a:xfrm>
            <a:off x="1403350" y="2205038"/>
            <a:ext cx="1296988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111" name="Oval 31"/>
          <p:cNvSpPr>
            <a:spLocks noChangeArrowheads="1"/>
          </p:cNvSpPr>
          <p:nvPr/>
        </p:nvSpPr>
        <p:spPr bwMode="auto">
          <a:xfrm>
            <a:off x="1189038" y="865188"/>
            <a:ext cx="358775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112" name="Oval 32"/>
          <p:cNvSpPr>
            <a:spLocks noChangeArrowheads="1"/>
          </p:cNvSpPr>
          <p:nvPr/>
        </p:nvSpPr>
        <p:spPr bwMode="auto">
          <a:xfrm>
            <a:off x="1460500" y="2233613"/>
            <a:ext cx="1223963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113" name="Text Box 33"/>
          <p:cNvSpPr txBox="1">
            <a:spLocks noChangeArrowheads="1"/>
          </p:cNvSpPr>
          <p:nvPr/>
        </p:nvSpPr>
        <p:spPr bwMode="auto">
          <a:xfrm>
            <a:off x="4535488" y="908050"/>
            <a:ext cx="815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(-6)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6114" name="Oval 34"/>
          <p:cNvSpPr>
            <a:spLocks noChangeArrowheads="1"/>
          </p:cNvSpPr>
          <p:nvPr/>
        </p:nvSpPr>
        <p:spPr bwMode="auto">
          <a:xfrm>
            <a:off x="1476375" y="874713"/>
            <a:ext cx="1271588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115" name="Text Box 35"/>
          <p:cNvSpPr txBox="1">
            <a:spLocks noChangeArrowheads="1"/>
          </p:cNvSpPr>
          <p:nvPr/>
        </p:nvSpPr>
        <p:spPr bwMode="auto">
          <a:xfrm>
            <a:off x="5219700" y="908050"/>
            <a:ext cx="1042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y = -2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6116" name="Line 36"/>
          <p:cNvSpPr>
            <a:spLocks noChangeShapeType="1"/>
          </p:cNvSpPr>
          <p:nvPr/>
        </p:nvSpPr>
        <p:spPr bwMode="auto">
          <a:xfrm>
            <a:off x="4572000" y="1268413"/>
            <a:ext cx="7207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17" name="Text Box 37"/>
          <p:cNvSpPr txBox="1">
            <a:spLocks noChangeArrowheads="1"/>
          </p:cNvSpPr>
          <p:nvPr/>
        </p:nvSpPr>
        <p:spPr bwMode="auto">
          <a:xfrm>
            <a:off x="4879975" y="141287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6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6118" name="Text Box 38"/>
          <p:cNvSpPr txBox="1">
            <a:spLocks noChangeArrowheads="1"/>
          </p:cNvSpPr>
          <p:nvPr/>
        </p:nvSpPr>
        <p:spPr bwMode="auto">
          <a:xfrm>
            <a:off x="5148263" y="1412875"/>
            <a:ext cx="1042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y = -2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6119" name="Line 39"/>
          <p:cNvSpPr>
            <a:spLocks noChangeShapeType="1"/>
          </p:cNvSpPr>
          <p:nvPr/>
        </p:nvSpPr>
        <p:spPr bwMode="auto">
          <a:xfrm>
            <a:off x="5213350" y="1773238"/>
            <a:ext cx="4381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20" name="Text Box 40"/>
          <p:cNvSpPr txBox="1">
            <a:spLocks noChangeArrowheads="1"/>
          </p:cNvSpPr>
          <p:nvPr/>
        </p:nvSpPr>
        <p:spPr bwMode="auto">
          <a:xfrm>
            <a:off x="5148263" y="1916113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6121" name="Text Box 41"/>
          <p:cNvSpPr txBox="1">
            <a:spLocks noChangeArrowheads="1"/>
          </p:cNvSpPr>
          <p:nvPr/>
        </p:nvSpPr>
        <p:spPr bwMode="auto">
          <a:xfrm>
            <a:off x="5553075" y="191611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6122" name="Text Box 42"/>
          <p:cNvSpPr txBox="1">
            <a:spLocks noChangeArrowheads="1"/>
          </p:cNvSpPr>
          <p:nvPr/>
        </p:nvSpPr>
        <p:spPr bwMode="auto">
          <a:xfrm>
            <a:off x="5867400" y="1916113"/>
            <a:ext cx="446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6123" name="Text Box 43"/>
          <p:cNvSpPr txBox="1">
            <a:spLocks noChangeArrowheads="1"/>
          </p:cNvSpPr>
          <p:nvPr/>
        </p:nvSpPr>
        <p:spPr bwMode="auto">
          <a:xfrm>
            <a:off x="6278563" y="1916113"/>
            <a:ext cx="5222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- 6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6124" name="Text Box 44"/>
          <p:cNvSpPr txBox="1">
            <a:spLocks noChangeArrowheads="1"/>
          </p:cNvSpPr>
          <p:nvPr/>
        </p:nvSpPr>
        <p:spPr bwMode="auto">
          <a:xfrm>
            <a:off x="5157788" y="2419350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6125" name="Text Box 45"/>
          <p:cNvSpPr txBox="1">
            <a:spLocks noChangeArrowheads="1"/>
          </p:cNvSpPr>
          <p:nvPr/>
        </p:nvSpPr>
        <p:spPr bwMode="auto">
          <a:xfrm>
            <a:off x="5553075" y="2419350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6126" name="Text Box 46"/>
          <p:cNvSpPr txBox="1">
            <a:spLocks noChangeArrowheads="1"/>
          </p:cNvSpPr>
          <p:nvPr/>
        </p:nvSpPr>
        <p:spPr bwMode="auto">
          <a:xfrm>
            <a:off x="5867400" y="2419350"/>
            <a:ext cx="446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-8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6127" name="Line 47"/>
          <p:cNvSpPr>
            <a:spLocks noChangeShapeType="1"/>
          </p:cNvSpPr>
          <p:nvPr/>
        </p:nvSpPr>
        <p:spPr bwMode="auto">
          <a:xfrm flipH="1">
            <a:off x="6365875" y="2347913"/>
            <a:ext cx="144463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28" name="Text Box 48"/>
          <p:cNvSpPr txBox="1">
            <a:spLocks noChangeArrowheads="1"/>
          </p:cNvSpPr>
          <p:nvPr/>
        </p:nvSpPr>
        <p:spPr bwMode="auto">
          <a:xfrm>
            <a:off x="6443663" y="2420938"/>
            <a:ext cx="7445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: (-1)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6129" name="Text Box 49"/>
          <p:cNvSpPr txBox="1">
            <a:spLocks noChangeArrowheads="1"/>
          </p:cNvSpPr>
          <p:nvPr/>
        </p:nvSpPr>
        <p:spPr bwMode="auto">
          <a:xfrm>
            <a:off x="5299075" y="2930525"/>
            <a:ext cx="598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y  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6130" name="Text Box 50"/>
          <p:cNvSpPr txBox="1">
            <a:spLocks noChangeArrowheads="1"/>
          </p:cNvSpPr>
          <p:nvPr/>
        </p:nvSpPr>
        <p:spPr bwMode="auto">
          <a:xfrm>
            <a:off x="5880100" y="293052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8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6131" name="Rectangle 51"/>
          <p:cNvSpPr>
            <a:spLocks noChangeArrowheads="1"/>
          </p:cNvSpPr>
          <p:nvPr/>
        </p:nvSpPr>
        <p:spPr bwMode="auto">
          <a:xfrm>
            <a:off x="5237163" y="2924175"/>
            <a:ext cx="1006475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132" name="Text Box 52"/>
          <p:cNvSpPr txBox="1">
            <a:spLocks noChangeArrowheads="1"/>
          </p:cNvSpPr>
          <p:nvPr/>
        </p:nvSpPr>
        <p:spPr bwMode="auto">
          <a:xfrm>
            <a:off x="1881188" y="220503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8465" name="Text Box 54"/>
          <p:cNvSpPr txBox="1">
            <a:spLocks noChangeArrowheads="1"/>
          </p:cNvSpPr>
          <p:nvPr/>
        </p:nvSpPr>
        <p:spPr bwMode="auto">
          <a:xfrm>
            <a:off x="1331913" y="1700213"/>
            <a:ext cx="5953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-2x</a:t>
            </a:r>
          </a:p>
        </p:txBody>
      </p:sp>
      <p:sp>
        <p:nvSpPr>
          <p:cNvPr id="18466" name="Text Box 55"/>
          <p:cNvSpPr txBox="1">
            <a:spLocks noChangeArrowheads="1"/>
          </p:cNvSpPr>
          <p:nvPr/>
        </p:nvSpPr>
        <p:spPr bwMode="auto">
          <a:xfrm>
            <a:off x="1906588" y="170021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18467" name="Line 57"/>
          <p:cNvSpPr>
            <a:spLocks noChangeShapeType="1"/>
          </p:cNvSpPr>
          <p:nvPr/>
        </p:nvSpPr>
        <p:spPr bwMode="auto">
          <a:xfrm flipH="1">
            <a:off x="3059113" y="1628775"/>
            <a:ext cx="144462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8" name="Text Box 58"/>
          <p:cNvSpPr txBox="1">
            <a:spLocks noChangeArrowheads="1"/>
          </p:cNvSpPr>
          <p:nvPr/>
        </p:nvSpPr>
        <p:spPr bwMode="auto">
          <a:xfrm>
            <a:off x="3136900" y="1701800"/>
            <a:ext cx="7858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: (-2)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8469" name="Text Box 59"/>
          <p:cNvSpPr txBox="1">
            <a:spLocks noChangeArrowheads="1"/>
          </p:cNvSpPr>
          <p:nvPr/>
        </p:nvSpPr>
        <p:spPr bwMode="auto">
          <a:xfrm>
            <a:off x="2195513" y="1700213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12</a:t>
            </a:r>
          </a:p>
        </p:txBody>
      </p:sp>
      <p:sp>
        <p:nvSpPr>
          <p:cNvPr id="46142" name="Text Box 62"/>
          <p:cNvSpPr txBox="1">
            <a:spLocks noChangeArrowheads="1"/>
          </p:cNvSpPr>
          <p:nvPr/>
        </p:nvSpPr>
        <p:spPr bwMode="auto">
          <a:xfrm>
            <a:off x="5076056" y="3717925"/>
            <a:ext cx="13773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Megoldás: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46143" name="Text Box 63"/>
          <p:cNvSpPr txBox="1">
            <a:spLocks noChangeArrowheads="1"/>
          </p:cNvSpPr>
          <p:nvPr/>
        </p:nvSpPr>
        <p:spPr bwMode="auto">
          <a:xfrm>
            <a:off x="6299200" y="3717925"/>
            <a:ext cx="1087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( -6, 8 )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46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46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46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46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6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6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6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6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6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6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6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6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1000"/>
                                        <p:tgtEl>
                                          <p:spTgt spid="46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46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46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1000"/>
                                        <p:tgtEl>
                                          <p:spTgt spid="46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1000"/>
                                        <p:tgtEl>
                                          <p:spTgt spid="46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500"/>
                                        <p:tgtEl>
                                          <p:spTgt spid="46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46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4" dur="1000"/>
                                        <p:tgtEl>
                                          <p:spTgt spid="46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9" dur="1000"/>
                                        <p:tgtEl>
                                          <p:spTgt spid="46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46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9" dur="1000"/>
                                        <p:tgtEl>
                                          <p:spTgt spid="46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4" dur="1000"/>
                                        <p:tgtEl>
                                          <p:spTgt spid="46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9" dur="1000"/>
                                        <p:tgtEl>
                                          <p:spTgt spid="46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4" dur="1000"/>
                                        <p:tgtEl>
                                          <p:spTgt spid="46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9" dur="1000"/>
                                        <p:tgtEl>
                                          <p:spTgt spid="46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4" dur="1000"/>
                                        <p:tgtEl>
                                          <p:spTgt spid="46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9" dur="1000"/>
                                        <p:tgtEl>
                                          <p:spTgt spid="46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" dur="1000"/>
                                        <p:tgtEl>
                                          <p:spTgt spid="46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9" dur="1000"/>
                                        <p:tgtEl>
                                          <p:spTgt spid="46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4" dur="1000"/>
                                        <p:tgtEl>
                                          <p:spTgt spid="46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9" dur="1000"/>
                                        <p:tgtEl>
                                          <p:spTgt spid="46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4" dur="1000"/>
                                        <p:tgtEl>
                                          <p:spTgt spid="46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9" dur="1000"/>
                                        <p:tgtEl>
                                          <p:spTgt spid="46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4" dur="1000"/>
                                        <p:tgtEl>
                                          <p:spTgt spid="46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07" grpId="0"/>
      <p:bldP spid="46108" grpId="0"/>
      <p:bldP spid="46109" grpId="0" animBg="1"/>
      <p:bldP spid="46111" grpId="0" animBg="1"/>
      <p:bldP spid="46111" grpId="1" animBg="1"/>
      <p:bldP spid="46112" grpId="0" animBg="1"/>
      <p:bldP spid="46112" grpId="1" animBg="1"/>
      <p:bldP spid="46113" grpId="0"/>
      <p:bldP spid="46114" grpId="0" animBg="1"/>
      <p:bldP spid="46114" grpId="1" animBg="1"/>
      <p:bldP spid="46115" grpId="0"/>
      <p:bldP spid="46116" grpId="0" animBg="1"/>
      <p:bldP spid="46117" grpId="0"/>
      <p:bldP spid="46118" grpId="0"/>
      <p:bldP spid="46119" grpId="0" animBg="1"/>
      <p:bldP spid="46120" grpId="0"/>
      <p:bldP spid="46121" grpId="0"/>
      <p:bldP spid="46122" grpId="0"/>
      <p:bldP spid="46123" grpId="0"/>
      <p:bldP spid="46124" grpId="0"/>
      <p:bldP spid="46125" grpId="0"/>
      <p:bldP spid="46126" grpId="0"/>
      <p:bldP spid="46127" grpId="0" animBg="1"/>
      <p:bldP spid="46128" grpId="0"/>
      <p:bldP spid="46129" grpId="0"/>
      <p:bldP spid="46130" grpId="0"/>
      <p:bldP spid="46131" grpId="0" animBg="1"/>
      <p:bldP spid="46132" grpId="0"/>
      <p:bldP spid="46142" grpId="0"/>
      <p:bldP spid="4614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u="sng" dirty="0" smtClean="0">
                <a:latin typeface="Comic Sans MS" pitchFamily="66" charset="0"/>
              </a:rPr>
              <a:t>1.példa</a:t>
            </a:r>
            <a:r>
              <a:rPr lang="hr-HR" altLang="sr-Latn-RS" sz="2000" dirty="0" smtClean="0">
                <a:latin typeface="Comic Sans MS" pitchFamily="66" charset="0"/>
              </a:rPr>
              <a:t>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270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d)</a:t>
            </a: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616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431925" algn="r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431925" algn="r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431925" algn="r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431925" algn="r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431925" algn="r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1925" algn="r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1925" algn="r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1925" algn="r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1925" algn="r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-x </a:t>
            </a:r>
            <a:r>
              <a:rPr lang="hr-HR" altLang="sr-Latn-RS" sz="1000">
                <a:latin typeface="Comic Sans MS" pitchFamily="66" charset="0"/>
              </a:rPr>
              <a:t> </a:t>
            </a:r>
            <a:r>
              <a:rPr lang="hr-HR" altLang="sr-Latn-RS" sz="2000">
                <a:latin typeface="Comic Sans MS" pitchFamily="66" charset="0"/>
              </a:rPr>
              <a:t>+ 2y = -4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  x - 3y =  4	</a:t>
            </a:r>
          </a:p>
        </p:txBody>
      </p:sp>
      <p:grpSp>
        <p:nvGrpSpPr>
          <p:cNvPr id="47113" name="Group 9"/>
          <p:cNvGrpSpPr>
            <a:grpSpLocks/>
          </p:cNvGrpSpPr>
          <p:nvPr/>
        </p:nvGrpSpPr>
        <p:grpSpPr bwMode="auto">
          <a:xfrm>
            <a:off x="3003550" y="1012825"/>
            <a:ext cx="434975" cy="396875"/>
            <a:chOff x="1892" y="638"/>
            <a:chExt cx="274" cy="250"/>
          </a:xfrm>
        </p:grpSpPr>
        <p:grpSp>
          <p:nvGrpSpPr>
            <p:cNvPr id="19465" name="Group 10"/>
            <p:cNvGrpSpPr>
              <a:grpSpLocks/>
            </p:cNvGrpSpPr>
            <p:nvPr/>
          </p:nvGrpSpPr>
          <p:grpSpPr bwMode="auto">
            <a:xfrm>
              <a:off x="1892" y="638"/>
              <a:ext cx="91" cy="227"/>
              <a:chOff x="2018" y="663"/>
              <a:chExt cx="91" cy="227"/>
            </a:xfrm>
          </p:grpSpPr>
          <p:sp>
            <p:nvSpPr>
              <p:cNvPr id="19467" name="Line 11"/>
              <p:cNvSpPr>
                <a:spLocks noChangeShapeType="1"/>
              </p:cNvSpPr>
              <p:nvPr/>
            </p:nvSpPr>
            <p:spPr bwMode="auto">
              <a:xfrm>
                <a:off x="2018" y="663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68" name="Line 12"/>
              <p:cNvSpPr>
                <a:spLocks noChangeShapeType="1"/>
              </p:cNvSpPr>
              <p:nvPr/>
            </p:nvSpPr>
            <p:spPr bwMode="auto">
              <a:xfrm>
                <a:off x="2018" y="890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69" name="Line 13"/>
              <p:cNvSpPr>
                <a:spLocks noChangeShapeType="1"/>
              </p:cNvSpPr>
              <p:nvPr/>
            </p:nvSpPr>
            <p:spPr bwMode="auto">
              <a:xfrm>
                <a:off x="2109" y="663"/>
                <a:ext cx="0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466" name="Text Box 14"/>
            <p:cNvSpPr txBox="1">
              <a:spLocks noChangeArrowheads="1"/>
            </p:cNvSpPr>
            <p:nvPr/>
          </p:nvSpPr>
          <p:spPr bwMode="auto">
            <a:xfrm>
              <a:off x="1973" y="638"/>
              <a:ext cx="19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+</a:t>
              </a:r>
            </a:p>
          </p:txBody>
        </p:sp>
      </p:grp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/>
      <p:bldP spid="4710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u="sng" dirty="0" smtClean="0">
                <a:latin typeface="Comic Sans MS" pitchFamily="66" charset="0"/>
              </a:rPr>
              <a:t>1.példa</a:t>
            </a:r>
            <a:r>
              <a:rPr lang="hr-HR" altLang="sr-Latn-RS" sz="2000" dirty="0" smtClean="0">
                <a:latin typeface="Comic Sans MS" pitchFamily="66" charset="0"/>
              </a:rPr>
              <a:t>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270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d)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616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431925" algn="r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431925" algn="r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431925" algn="r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431925" algn="r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431925" algn="r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1925" algn="r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1925" algn="r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1925" algn="r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1925" algn="r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-x </a:t>
            </a:r>
            <a:r>
              <a:rPr lang="hr-HR" altLang="sr-Latn-RS" sz="1000">
                <a:latin typeface="Comic Sans MS" pitchFamily="66" charset="0"/>
              </a:rPr>
              <a:t> </a:t>
            </a:r>
            <a:r>
              <a:rPr lang="hr-HR" altLang="sr-Latn-RS" sz="2000">
                <a:latin typeface="Comic Sans MS" pitchFamily="66" charset="0"/>
              </a:rPr>
              <a:t>+ 2y = -4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  x - 3y =  4	</a:t>
            </a:r>
          </a:p>
        </p:txBody>
      </p:sp>
      <p:grpSp>
        <p:nvGrpSpPr>
          <p:cNvPr id="20486" name="Group 8"/>
          <p:cNvGrpSpPr>
            <a:grpSpLocks/>
          </p:cNvGrpSpPr>
          <p:nvPr/>
        </p:nvGrpSpPr>
        <p:grpSpPr bwMode="auto">
          <a:xfrm>
            <a:off x="3003550" y="1012825"/>
            <a:ext cx="434975" cy="396875"/>
            <a:chOff x="1892" y="638"/>
            <a:chExt cx="274" cy="250"/>
          </a:xfrm>
        </p:grpSpPr>
        <p:grpSp>
          <p:nvGrpSpPr>
            <p:cNvPr id="20504" name="Group 9"/>
            <p:cNvGrpSpPr>
              <a:grpSpLocks/>
            </p:cNvGrpSpPr>
            <p:nvPr/>
          </p:nvGrpSpPr>
          <p:grpSpPr bwMode="auto">
            <a:xfrm>
              <a:off x="1892" y="638"/>
              <a:ext cx="91" cy="227"/>
              <a:chOff x="2018" y="663"/>
              <a:chExt cx="91" cy="227"/>
            </a:xfrm>
          </p:grpSpPr>
          <p:sp>
            <p:nvSpPr>
              <p:cNvPr id="20506" name="Line 10"/>
              <p:cNvSpPr>
                <a:spLocks noChangeShapeType="1"/>
              </p:cNvSpPr>
              <p:nvPr/>
            </p:nvSpPr>
            <p:spPr bwMode="auto">
              <a:xfrm>
                <a:off x="2018" y="663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7" name="Line 11"/>
              <p:cNvSpPr>
                <a:spLocks noChangeShapeType="1"/>
              </p:cNvSpPr>
              <p:nvPr/>
            </p:nvSpPr>
            <p:spPr bwMode="auto">
              <a:xfrm>
                <a:off x="2018" y="890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8" name="Line 12"/>
              <p:cNvSpPr>
                <a:spLocks noChangeShapeType="1"/>
              </p:cNvSpPr>
              <p:nvPr/>
            </p:nvSpPr>
            <p:spPr bwMode="auto">
              <a:xfrm>
                <a:off x="2109" y="663"/>
                <a:ext cx="0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505" name="Text Box 13"/>
            <p:cNvSpPr txBox="1">
              <a:spLocks noChangeArrowheads="1"/>
            </p:cNvSpPr>
            <p:nvPr/>
          </p:nvSpPr>
          <p:spPr bwMode="auto">
            <a:xfrm>
              <a:off x="1973" y="638"/>
              <a:ext cx="19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+</a:t>
              </a:r>
            </a:p>
          </p:txBody>
        </p:sp>
      </p:grpSp>
      <p:sp>
        <p:nvSpPr>
          <p:cNvPr id="50190" name="Oval 14"/>
          <p:cNvSpPr>
            <a:spLocks noChangeArrowheads="1"/>
          </p:cNvSpPr>
          <p:nvPr/>
        </p:nvSpPr>
        <p:spPr bwMode="auto">
          <a:xfrm>
            <a:off x="1190625" y="836613"/>
            <a:ext cx="428625" cy="73025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0192" name="Text Box 16"/>
          <p:cNvSpPr txBox="1">
            <a:spLocks noChangeArrowheads="1"/>
          </p:cNvSpPr>
          <p:nvPr/>
        </p:nvSpPr>
        <p:spPr bwMode="auto">
          <a:xfrm>
            <a:off x="1557338" y="1700213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-y</a:t>
            </a:r>
          </a:p>
        </p:txBody>
      </p:sp>
      <p:sp>
        <p:nvSpPr>
          <p:cNvPr id="50193" name="Oval 17"/>
          <p:cNvSpPr>
            <a:spLocks noChangeArrowheads="1"/>
          </p:cNvSpPr>
          <p:nvPr/>
        </p:nvSpPr>
        <p:spPr bwMode="auto">
          <a:xfrm>
            <a:off x="1476375" y="836613"/>
            <a:ext cx="647700" cy="769937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0196" name="Oval 20"/>
          <p:cNvSpPr>
            <a:spLocks noChangeArrowheads="1"/>
          </p:cNvSpPr>
          <p:nvPr/>
        </p:nvSpPr>
        <p:spPr bwMode="auto">
          <a:xfrm>
            <a:off x="2051050" y="836613"/>
            <a:ext cx="288925" cy="769937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0198" name="Text Box 22"/>
          <p:cNvSpPr txBox="1">
            <a:spLocks noChangeArrowheads="1"/>
          </p:cNvSpPr>
          <p:nvPr/>
        </p:nvSpPr>
        <p:spPr bwMode="auto">
          <a:xfrm>
            <a:off x="2025650" y="170021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50199" name="Oval 23"/>
          <p:cNvSpPr>
            <a:spLocks noChangeArrowheads="1"/>
          </p:cNvSpPr>
          <p:nvPr/>
        </p:nvSpPr>
        <p:spPr bwMode="auto">
          <a:xfrm>
            <a:off x="2239963" y="836613"/>
            <a:ext cx="531812" cy="769937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0201" name="Text Box 25"/>
          <p:cNvSpPr txBox="1">
            <a:spLocks noChangeArrowheads="1"/>
          </p:cNvSpPr>
          <p:nvPr/>
        </p:nvSpPr>
        <p:spPr bwMode="auto">
          <a:xfrm>
            <a:off x="2389188" y="1700213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0</a:t>
            </a:r>
          </a:p>
        </p:txBody>
      </p:sp>
      <p:sp>
        <p:nvSpPr>
          <p:cNvPr id="50203" name="Line 27"/>
          <p:cNvSpPr>
            <a:spLocks noChangeShapeType="1"/>
          </p:cNvSpPr>
          <p:nvPr/>
        </p:nvSpPr>
        <p:spPr bwMode="auto">
          <a:xfrm flipH="1">
            <a:off x="3059113" y="1628775"/>
            <a:ext cx="144462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204" name="Text Box 28"/>
          <p:cNvSpPr txBox="1">
            <a:spLocks noChangeArrowheads="1"/>
          </p:cNvSpPr>
          <p:nvPr/>
        </p:nvSpPr>
        <p:spPr bwMode="auto">
          <a:xfrm>
            <a:off x="3136900" y="1701800"/>
            <a:ext cx="7445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: (-1)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0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0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0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0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0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0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50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1000"/>
                                        <p:tgtEl>
                                          <p:spTgt spid="50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0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0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0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0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50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1000"/>
                                        <p:tgtEl>
                                          <p:spTgt spid="50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0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0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0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0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50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1000"/>
                                        <p:tgtEl>
                                          <p:spTgt spid="50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50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8" dur="1000"/>
                                        <p:tgtEl>
                                          <p:spTgt spid="50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3" dur="1000"/>
                                        <p:tgtEl>
                                          <p:spTgt spid="50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90" grpId="0" animBg="1"/>
      <p:bldP spid="50190" grpId="1" animBg="1"/>
      <p:bldP spid="50192" grpId="0"/>
      <p:bldP spid="50193" grpId="0" animBg="1"/>
      <p:bldP spid="50193" grpId="1" animBg="1"/>
      <p:bldP spid="50196" grpId="0" animBg="1"/>
      <p:bldP spid="50196" grpId="1" animBg="1"/>
      <p:bldP spid="50198" grpId="0"/>
      <p:bldP spid="50199" grpId="0" animBg="1"/>
      <p:bldP spid="50199" grpId="1" animBg="1"/>
      <p:bldP spid="50201" grpId="0"/>
      <p:bldP spid="50203" grpId="0" animBg="1"/>
      <p:bldP spid="5020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u="sng" dirty="0" smtClean="0">
                <a:latin typeface="Comic Sans MS" pitchFamily="66" charset="0"/>
              </a:rPr>
              <a:t>1.példa</a:t>
            </a:r>
            <a:r>
              <a:rPr lang="hr-HR" altLang="sr-Latn-RS" sz="2000" dirty="0" smtClean="0">
                <a:latin typeface="Comic Sans MS" pitchFamily="66" charset="0"/>
              </a:rPr>
              <a:t>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270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d)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616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431925" algn="r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431925" algn="r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431925" algn="r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431925" algn="r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431925" algn="r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1925" algn="r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1925" algn="r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1925" algn="r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1925" algn="r"/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-x </a:t>
            </a:r>
            <a:r>
              <a:rPr lang="hr-HR" altLang="sr-Latn-RS" sz="1000">
                <a:latin typeface="Comic Sans MS" pitchFamily="66" charset="0"/>
              </a:rPr>
              <a:t> </a:t>
            </a:r>
            <a:r>
              <a:rPr lang="hr-HR" altLang="sr-Latn-RS" sz="2000">
                <a:latin typeface="Comic Sans MS" pitchFamily="66" charset="0"/>
              </a:rPr>
              <a:t>+ 2y = -4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  x - 3y =  4	</a:t>
            </a:r>
          </a:p>
        </p:txBody>
      </p:sp>
      <p:grpSp>
        <p:nvGrpSpPr>
          <p:cNvPr id="21510" name="Group 6"/>
          <p:cNvGrpSpPr>
            <a:grpSpLocks/>
          </p:cNvGrpSpPr>
          <p:nvPr/>
        </p:nvGrpSpPr>
        <p:grpSpPr bwMode="auto">
          <a:xfrm>
            <a:off x="3003550" y="1012825"/>
            <a:ext cx="434975" cy="396875"/>
            <a:chOff x="1892" y="638"/>
            <a:chExt cx="274" cy="250"/>
          </a:xfrm>
        </p:grpSpPr>
        <p:grpSp>
          <p:nvGrpSpPr>
            <p:cNvPr id="21538" name="Group 7"/>
            <p:cNvGrpSpPr>
              <a:grpSpLocks/>
            </p:cNvGrpSpPr>
            <p:nvPr/>
          </p:nvGrpSpPr>
          <p:grpSpPr bwMode="auto">
            <a:xfrm>
              <a:off x="1892" y="638"/>
              <a:ext cx="91" cy="227"/>
              <a:chOff x="2018" y="663"/>
              <a:chExt cx="91" cy="227"/>
            </a:xfrm>
          </p:grpSpPr>
          <p:sp>
            <p:nvSpPr>
              <p:cNvPr id="21540" name="Line 8"/>
              <p:cNvSpPr>
                <a:spLocks noChangeShapeType="1"/>
              </p:cNvSpPr>
              <p:nvPr/>
            </p:nvSpPr>
            <p:spPr bwMode="auto">
              <a:xfrm>
                <a:off x="2018" y="663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41" name="Line 9"/>
              <p:cNvSpPr>
                <a:spLocks noChangeShapeType="1"/>
              </p:cNvSpPr>
              <p:nvPr/>
            </p:nvSpPr>
            <p:spPr bwMode="auto">
              <a:xfrm>
                <a:off x="2018" y="890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42" name="Line 10"/>
              <p:cNvSpPr>
                <a:spLocks noChangeShapeType="1"/>
              </p:cNvSpPr>
              <p:nvPr/>
            </p:nvSpPr>
            <p:spPr bwMode="auto">
              <a:xfrm>
                <a:off x="2109" y="663"/>
                <a:ext cx="0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539" name="Text Box 11"/>
            <p:cNvSpPr txBox="1">
              <a:spLocks noChangeArrowheads="1"/>
            </p:cNvSpPr>
            <p:nvPr/>
          </p:nvSpPr>
          <p:spPr bwMode="auto">
            <a:xfrm>
              <a:off x="1973" y="638"/>
              <a:ext cx="19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+</a:t>
              </a:r>
            </a:p>
          </p:txBody>
        </p:sp>
      </p:grpSp>
      <p:sp>
        <p:nvSpPr>
          <p:cNvPr id="21511" name="Text Box 14"/>
          <p:cNvSpPr txBox="1">
            <a:spLocks noChangeArrowheads="1"/>
          </p:cNvSpPr>
          <p:nvPr/>
        </p:nvSpPr>
        <p:spPr bwMode="auto">
          <a:xfrm>
            <a:off x="1557338" y="1700213"/>
            <a:ext cx="42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-y</a:t>
            </a:r>
          </a:p>
        </p:txBody>
      </p:sp>
      <p:sp>
        <p:nvSpPr>
          <p:cNvPr id="21512" name="Text Box 20"/>
          <p:cNvSpPr txBox="1">
            <a:spLocks noChangeArrowheads="1"/>
          </p:cNvSpPr>
          <p:nvPr/>
        </p:nvSpPr>
        <p:spPr bwMode="auto">
          <a:xfrm>
            <a:off x="2025650" y="170021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21513" name="Text Box 23"/>
          <p:cNvSpPr txBox="1">
            <a:spLocks noChangeArrowheads="1"/>
          </p:cNvSpPr>
          <p:nvPr/>
        </p:nvSpPr>
        <p:spPr bwMode="auto">
          <a:xfrm>
            <a:off x="2389188" y="1700213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0</a:t>
            </a:r>
          </a:p>
        </p:txBody>
      </p:sp>
      <p:sp>
        <p:nvSpPr>
          <p:cNvPr id="21514" name="Line 25"/>
          <p:cNvSpPr>
            <a:spLocks noChangeShapeType="1"/>
          </p:cNvSpPr>
          <p:nvPr/>
        </p:nvSpPr>
        <p:spPr bwMode="auto">
          <a:xfrm flipH="1">
            <a:off x="3059113" y="1628775"/>
            <a:ext cx="144462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Text Box 26"/>
          <p:cNvSpPr txBox="1">
            <a:spLocks noChangeArrowheads="1"/>
          </p:cNvSpPr>
          <p:nvPr/>
        </p:nvSpPr>
        <p:spPr bwMode="auto">
          <a:xfrm>
            <a:off x="3136900" y="1701800"/>
            <a:ext cx="7445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: (-1)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1229" name="Text Box 29"/>
          <p:cNvSpPr txBox="1">
            <a:spLocks noChangeArrowheads="1"/>
          </p:cNvSpPr>
          <p:nvPr/>
        </p:nvSpPr>
        <p:spPr bwMode="auto">
          <a:xfrm>
            <a:off x="1692275" y="2211388"/>
            <a:ext cx="315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1230" name="Text Box 30"/>
          <p:cNvSpPr txBox="1">
            <a:spLocks noChangeArrowheads="1"/>
          </p:cNvSpPr>
          <p:nvPr/>
        </p:nvSpPr>
        <p:spPr bwMode="auto">
          <a:xfrm>
            <a:off x="2339975" y="2211388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0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1231" name="Rectangle 31"/>
          <p:cNvSpPr>
            <a:spLocks noChangeArrowheads="1"/>
          </p:cNvSpPr>
          <p:nvPr/>
        </p:nvSpPr>
        <p:spPr bwMode="auto">
          <a:xfrm>
            <a:off x="1547813" y="2205038"/>
            <a:ext cx="1368425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34" name="Oval 34"/>
          <p:cNvSpPr>
            <a:spLocks noChangeArrowheads="1"/>
          </p:cNvSpPr>
          <p:nvPr/>
        </p:nvSpPr>
        <p:spPr bwMode="auto">
          <a:xfrm>
            <a:off x="1189038" y="1196975"/>
            <a:ext cx="935037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35" name="Oval 35"/>
          <p:cNvSpPr>
            <a:spLocks noChangeArrowheads="1"/>
          </p:cNvSpPr>
          <p:nvPr/>
        </p:nvSpPr>
        <p:spPr bwMode="auto">
          <a:xfrm>
            <a:off x="1547813" y="2205038"/>
            <a:ext cx="1368425" cy="433387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36" name="Text Box 36"/>
          <p:cNvSpPr txBox="1">
            <a:spLocks noChangeArrowheads="1"/>
          </p:cNvSpPr>
          <p:nvPr/>
        </p:nvSpPr>
        <p:spPr bwMode="auto">
          <a:xfrm>
            <a:off x="4535488" y="1125538"/>
            <a:ext cx="11191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x - 3 ∙ 0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1237" name="Oval 37"/>
          <p:cNvSpPr>
            <a:spLocks noChangeArrowheads="1"/>
          </p:cNvSpPr>
          <p:nvPr/>
        </p:nvSpPr>
        <p:spPr bwMode="auto">
          <a:xfrm>
            <a:off x="2038350" y="1182688"/>
            <a:ext cx="792163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38" name="Text Box 38"/>
          <p:cNvSpPr txBox="1">
            <a:spLocks noChangeArrowheads="1"/>
          </p:cNvSpPr>
          <p:nvPr/>
        </p:nvSpPr>
        <p:spPr bwMode="auto">
          <a:xfrm>
            <a:off x="5651500" y="1125538"/>
            <a:ext cx="5461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 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1241" name="Line 41"/>
          <p:cNvSpPr>
            <a:spLocks noChangeShapeType="1"/>
          </p:cNvSpPr>
          <p:nvPr/>
        </p:nvSpPr>
        <p:spPr bwMode="auto">
          <a:xfrm>
            <a:off x="4930775" y="1485900"/>
            <a:ext cx="7207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2" name="Text Box 42"/>
          <p:cNvSpPr txBox="1">
            <a:spLocks noChangeArrowheads="1"/>
          </p:cNvSpPr>
          <p:nvPr/>
        </p:nvSpPr>
        <p:spPr bwMode="auto">
          <a:xfrm>
            <a:off x="4684713" y="1630363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x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1243" name="Text Box 43"/>
          <p:cNvSpPr txBox="1">
            <a:spLocks noChangeArrowheads="1"/>
          </p:cNvSpPr>
          <p:nvPr/>
        </p:nvSpPr>
        <p:spPr bwMode="auto">
          <a:xfrm>
            <a:off x="5010150" y="1630363"/>
            <a:ext cx="6746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 0 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1245" name="Text Box 45"/>
          <p:cNvSpPr txBox="1">
            <a:spLocks noChangeArrowheads="1"/>
          </p:cNvSpPr>
          <p:nvPr/>
        </p:nvSpPr>
        <p:spPr bwMode="auto">
          <a:xfrm>
            <a:off x="5148263" y="2133600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x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1246" name="Text Box 46"/>
          <p:cNvSpPr txBox="1">
            <a:spLocks noChangeArrowheads="1"/>
          </p:cNvSpPr>
          <p:nvPr/>
        </p:nvSpPr>
        <p:spPr bwMode="auto">
          <a:xfrm>
            <a:off x="5553075" y="2133600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1247" name="Text Box 47"/>
          <p:cNvSpPr txBox="1">
            <a:spLocks noChangeArrowheads="1"/>
          </p:cNvSpPr>
          <p:nvPr/>
        </p:nvSpPr>
        <p:spPr bwMode="auto">
          <a:xfrm>
            <a:off x="5867400" y="2133600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1251" name="Rectangle 51"/>
          <p:cNvSpPr>
            <a:spLocks noChangeArrowheads="1"/>
          </p:cNvSpPr>
          <p:nvPr/>
        </p:nvSpPr>
        <p:spPr bwMode="auto">
          <a:xfrm>
            <a:off x="5149850" y="2133600"/>
            <a:ext cx="1077913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52" name="Text Box 52"/>
          <p:cNvSpPr txBox="1">
            <a:spLocks noChangeArrowheads="1"/>
          </p:cNvSpPr>
          <p:nvPr/>
        </p:nvSpPr>
        <p:spPr bwMode="auto">
          <a:xfrm>
            <a:off x="2025650" y="220503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1253" name="Text Box 53"/>
          <p:cNvSpPr txBox="1">
            <a:spLocks noChangeArrowheads="1"/>
          </p:cNvSpPr>
          <p:nvPr/>
        </p:nvSpPr>
        <p:spPr bwMode="auto">
          <a:xfrm>
            <a:off x="4860032" y="3068638"/>
            <a:ext cx="13773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Megoldás: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51254" name="Text Box 54"/>
          <p:cNvSpPr txBox="1">
            <a:spLocks noChangeArrowheads="1"/>
          </p:cNvSpPr>
          <p:nvPr/>
        </p:nvSpPr>
        <p:spPr bwMode="auto">
          <a:xfrm>
            <a:off x="6083300" y="3068638"/>
            <a:ext cx="981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( 4, 0 )</a:t>
            </a:r>
          </a:p>
        </p:txBody>
      </p:sp>
      <p:sp>
        <p:nvSpPr>
          <p:cNvPr id="51255" name="Text Box 55"/>
          <p:cNvSpPr txBox="1">
            <a:spLocks noChangeArrowheads="1"/>
          </p:cNvSpPr>
          <p:nvPr/>
        </p:nvSpPr>
        <p:spPr bwMode="auto">
          <a:xfrm>
            <a:off x="5651500" y="1630363"/>
            <a:ext cx="390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 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1256" name="Text Box 56"/>
          <p:cNvSpPr txBox="1">
            <a:spLocks noChangeArrowheads="1"/>
          </p:cNvSpPr>
          <p:nvPr/>
        </p:nvSpPr>
        <p:spPr bwMode="auto">
          <a:xfrm>
            <a:off x="5976938" y="1630363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51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51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51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51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1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1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1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1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1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1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1000"/>
                                        <p:tgtEl>
                                          <p:spTgt spid="51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51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51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1000"/>
                                        <p:tgtEl>
                                          <p:spTgt spid="51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1000"/>
                                        <p:tgtEl>
                                          <p:spTgt spid="51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500"/>
                                        <p:tgtEl>
                                          <p:spTgt spid="51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51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4" dur="1000"/>
                                        <p:tgtEl>
                                          <p:spTgt spid="51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9" dur="1000"/>
                                        <p:tgtEl>
                                          <p:spTgt spid="51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4" dur="1000"/>
                                        <p:tgtEl>
                                          <p:spTgt spid="51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9" dur="1000"/>
                                        <p:tgtEl>
                                          <p:spTgt spid="51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4" dur="1000"/>
                                        <p:tgtEl>
                                          <p:spTgt spid="51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9" dur="1000"/>
                                        <p:tgtEl>
                                          <p:spTgt spid="51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4" dur="1000"/>
                                        <p:tgtEl>
                                          <p:spTgt spid="51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9" dur="1000"/>
                                        <p:tgtEl>
                                          <p:spTgt spid="51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4" dur="1000"/>
                                        <p:tgtEl>
                                          <p:spTgt spid="51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9" dur="1000"/>
                                        <p:tgtEl>
                                          <p:spTgt spid="51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9" grpId="0"/>
      <p:bldP spid="51230" grpId="0"/>
      <p:bldP spid="51231" grpId="0" animBg="1"/>
      <p:bldP spid="51234" grpId="0" animBg="1"/>
      <p:bldP spid="51234" grpId="1" animBg="1"/>
      <p:bldP spid="51235" grpId="0" animBg="1"/>
      <p:bldP spid="51235" grpId="1" animBg="1"/>
      <p:bldP spid="51236" grpId="0"/>
      <p:bldP spid="51237" grpId="0" animBg="1"/>
      <p:bldP spid="51237" grpId="1" animBg="1"/>
      <p:bldP spid="51238" grpId="0"/>
      <p:bldP spid="51241" grpId="0" animBg="1"/>
      <p:bldP spid="51245" grpId="0"/>
      <p:bldP spid="51246" grpId="0"/>
      <p:bldP spid="51247" grpId="0"/>
      <p:bldP spid="51251" grpId="0" animBg="1"/>
      <p:bldP spid="51252" grpId="0"/>
      <p:bldP spid="51253" grpId="0"/>
      <p:bldP spid="51254" grpId="0"/>
      <p:bldP spid="51255" grpId="0"/>
      <p:bldP spid="5125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107504" y="548680"/>
            <a:ext cx="9001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1779588" indent="-3429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2301875" indent="-3429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2824163" indent="-3429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3346450" indent="-3429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38036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42608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47180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51752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dirty="0">
                <a:latin typeface="Comic Sans MS" pitchFamily="66" charset="0"/>
              </a:rPr>
              <a:t>1.)	</a:t>
            </a:r>
            <a:r>
              <a:rPr lang="hr-HR" altLang="sr-Latn-RS" dirty="0" smtClean="0">
                <a:latin typeface="Comic Sans MS" pitchFamily="66" charset="0"/>
              </a:rPr>
              <a:t>Ellentett együtthatók módszerével oldd meg az alábbi egyenletrendszereket!</a:t>
            </a:r>
            <a:endParaRPr lang="hr-HR" altLang="sr-Latn-RS" dirty="0">
              <a:latin typeface="Comic Sans MS" pitchFamily="66" charset="0"/>
            </a:endParaRPr>
          </a:p>
          <a:p>
            <a:pPr eaLnBrk="1" hangingPunct="1"/>
            <a:endParaRPr lang="hr-HR" altLang="sr-Latn-RS" sz="1000" dirty="0">
              <a:latin typeface="Comic Sans MS" pitchFamily="66" charset="0"/>
            </a:endParaRP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611188" y="1476399"/>
            <a:ext cx="2016125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tabLst>
                <a:tab pos="1800225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1779588" indent="-342900" eaLnBrk="0" hangingPunct="0">
              <a:tabLst>
                <a:tab pos="1800225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2301875" indent="-342900" eaLnBrk="0" hangingPunct="0">
              <a:tabLst>
                <a:tab pos="1800225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2824163" indent="-342900" eaLnBrk="0" hangingPunct="0">
              <a:tabLst>
                <a:tab pos="1800225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3346450" indent="-342900" eaLnBrk="0" hangingPunct="0">
              <a:tabLst>
                <a:tab pos="1800225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380365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426085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471805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517525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>
                <a:latin typeface="Comic Sans MS" pitchFamily="66" charset="0"/>
              </a:rPr>
              <a:t>a)	-3x - 2y = -14</a:t>
            </a: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	</a:t>
            </a:r>
            <a:r>
              <a:rPr lang="hr-HR" altLang="sr-Latn-RS" u="sng">
                <a:latin typeface="Comic Sans MS" pitchFamily="66" charset="0"/>
              </a:rPr>
              <a:t>3x - 6y = -66	</a:t>
            </a:r>
          </a:p>
          <a:p>
            <a:pPr eaLnBrk="1" hangingPunct="1"/>
            <a:endParaRPr lang="hr-HR" altLang="sr-Latn-RS" u="sng">
              <a:latin typeface="Comic Sans MS" pitchFamily="66" charset="0"/>
            </a:endParaRP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b)	-3x - y = -7</a:t>
            </a: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	</a:t>
            </a:r>
            <a:r>
              <a:rPr lang="hr-HR" altLang="sr-Latn-RS" u="sng">
                <a:latin typeface="Comic Sans MS" pitchFamily="66" charset="0"/>
              </a:rPr>
              <a:t>  3x - y = 11</a:t>
            </a:r>
            <a:endParaRPr lang="hr-HR" altLang="sr-Latn-RS">
              <a:latin typeface="Comic Sans MS" pitchFamily="66" charset="0"/>
            </a:endParaRPr>
          </a:p>
          <a:p>
            <a:pPr eaLnBrk="1" hangingPunct="1"/>
            <a:endParaRPr lang="hr-HR" altLang="sr-Latn-RS">
              <a:latin typeface="Comic Sans MS" pitchFamily="66" charset="0"/>
            </a:endParaRP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c)	-6x + 3y = -15</a:t>
            </a: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	</a:t>
            </a:r>
            <a:r>
              <a:rPr lang="hr-HR" altLang="sr-Latn-RS" u="sng">
                <a:latin typeface="Comic Sans MS" pitchFamily="66" charset="0"/>
              </a:rPr>
              <a:t>-5x - 3y =  26</a:t>
            </a:r>
            <a:endParaRPr lang="hr-HR" altLang="sr-Latn-RS">
              <a:latin typeface="Comic Sans MS" pitchFamily="66" charset="0"/>
            </a:endParaRPr>
          </a:p>
          <a:p>
            <a:pPr eaLnBrk="1" hangingPunct="1"/>
            <a:endParaRPr lang="hr-HR" altLang="sr-Latn-RS">
              <a:latin typeface="Comic Sans MS" pitchFamily="66" charset="0"/>
            </a:endParaRP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d)	 x - y = 9</a:t>
            </a: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	</a:t>
            </a:r>
            <a:r>
              <a:rPr lang="hr-HR" altLang="sr-Latn-RS" u="sng">
                <a:latin typeface="Comic Sans MS" pitchFamily="66" charset="0"/>
              </a:rPr>
              <a:t>-x - y = -1</a:t>
            </a:r>
            <a:endParaRPr lang="hr-HR" altLang="sr-Latn-RS">
              <a:latin typeface="Comic Sans MS" pitchFamily="66" charset="0"/>
            </a:endParaRPr>
          </a:p>
          <a:p>
            <a:pPr eaLnBrk="1" hangingPunct="1"/>
            <a:endParaRPr lang="hr-HR" altLang="sr-Latn-RS">
              <a:latin typeface="Comic Sans MS" pitchFamily="66" charset="0"/>
            </a:endParaRP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e)	-4x - 5y = -48</a:t>
            </a: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	</a:t>
            </a:r>
            <a:r>
              <a:rPr lang="hr-HR" altLang="sr-Latn-RS" u="sng">
                <a:latin typeface="Comic Sans MS" pitchFamily="66" charset="0"/>
              </a:rPr>
              <a:t> 3x + 5y =  46</a:t>
            </a:r>
            <a:endParaRPr lang="hr-HR" altLang="sr-Latn-RS">
              <a:latin typeface="Comic Sans MS" pitchFamily="66" charset="0"/>
            </a:endParaRPr>
          </a:p>
          <a:p>
            <a:pPr eaLnBrk="1" hangingPunct="1"/>
            <a:endParaRPr lang="hr-HR" altLang="sr-Latn-RS">
              <a:latin typeface="Comic Sans MS" pitchFamily="66" charset="0"/>
            </a:endParaRP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f)	-x + 3y = 10</a:t>
            </a: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	</a:t>
            </a:r>
            <a:r>
              <a:rPr lang="hr-HR" altLang="sr-Latn-RS" u="sng">
                <a:latin typeface="Comic Sans MS" pitchFamily="66" charset="0"/>
              </a:rPr>
              <a:t>-x - 3y = -2</a:t>
            </a:r>
            <a:endParaRPr lang="hr-HR" altLang="sr-Latn-RS">
              <a:latin typeface="Comic Sans MS" pitchFamily="66" charset="0"/>
            </a:endParaRP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4067175" y="2565400"/>
            <a:ext cx="20161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1779588" indent="-3429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2301875" indent="-3429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2824163" indent="-3429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3346450" indent="-3429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38036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42608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47180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51752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dirty="0" smtClean="0">
                <a:latin typeface="Comic Sans MS" pitchFamily="66" charset="0"/>
              </a:rPr>
              <a:t>Megoldás:</a:t>
            </a:r>
            <a:endParaRPr lang="hr-HR" altLang="sr-Latn-RS" dirty="0">
              <a:latin typeface="Comic Sans MS" pitchFamily="66" charset="0"/>
            </a:endParaRPr>
          </a:p>
          <a:p>
            <a:pPr eaLnBrk="1" hangingPunct="1"/>
            <a:r>
              <a:rPr lang="hr-HR" altLang="sr-Latn-RS" dirty="0">
                <a:latin typeface="Comic Sans MS" pitchFamily="66" charset="0"/>
              </a:rPr>
              <a:t>a)	(-2, 10)</a:t>
            </a:r>
          </a:p>
          <a:p>
            <a:pPr eaLnBrk="1" hangingPunct="1"/>
            <a:r>
              <a:rPr lang="hr-HR" altLang="sr-Latn-RS" dirty="0">
                <a:latin typeface="Comic Sans MS" pitchFamily="66" charset="0"/>
              </a:rPr>
              <a:t>b)	(3, -2)</a:t>
            </a:r>
          </a:p>
          <a:p>
            <a:pPr eaLnBrk="1" hangingPunct="1"/>
            <a:r>
              <a:rPr lang="hr-HR" altLang="sr-Latn-RS" dirty="0">
                <a:latin typeface="Comic Sans MS" pitchFamily="66" charset="0"/>
              </a:rPr>
              <a:t>c)	(-1, -7)</a:t>
            </a:r>
          </a:p>
          <a:p>
            <a:pPr eaLnBrk="1" hangingPunct="1"/>
            <a:r>
              <a:rPr lang="hr-HR" altLang="sr-Latn-RS" dirty="0">
                <a:latin typeface="Comic Sans MS" pitchFamily="66" charset="0"/>
              </a:rPr>
              <a:t>d)	(5, -4)</a:t>
            </a:r>
          </a:p>
          <a:p>
            <a:pPr eaLnBrk="1" hangingPunct="1"/>
            <a:r>
              <a:rPr lang="hr-HR" altLang="sr-Latn-RS" dirty="0">
                <a:latin typeface="Comic Sans MS" pitchFamily="66" charset="0"/>
              </a:rPr>
              <a:t>e)	(2, 8)</a:t>
            </a:r>
          </a:p>
          <a:p>
            <a:pPr eaLnBrk="1" hangingPunct="1"/>
            <a:r>
              <a:rPr lang="hr-HR" altLang="sr-Latn-RS" dirty="0">
                <a:latin typeface="Comic Sans MS" pitchFamily="66" charset="0"/>
              </a:rPr>
              <a:t>f)	(-4, 2)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52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/>
      <p:bldP spid="52228" grpId="0"/>
      <p:bldP spid="522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16016" y="404664"/>
            <a:ext cx="4104456" cy="5976664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51520" y="404664"/>
            <a:ext cx="4104456" cy="5976664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0" y="548680"/>
            <a:ext cx="4248472" cy="6048672"/>
          </a:xfrm>
        </p:spPr>
        <p:txBody>
          <a:bodyPr/>
          <a:lstStyle/>
          <a:p>
            <a:pPr algn="ctr">
              <a:buNone/>
            </a:pP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Rađeno </a:t>
            </a:r>
            <a:endParaRPr lang="hu-HU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uz dozvolu i prema Power Point</a:t>
            </a:r>
            <a:r>
              <a:rPr lang="hu-H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</a:t>
            </a: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rezentaciji</a:t>
            </a:r>
            <a:r>
              <a:rPr lang="vi-VN" sz="2200" b="1" dirty="0" smtClean="0"/>
              <a:t> </a:t>
            </a:r>
            <a:endParaRPr lang="hu-HU" sz="2200" b="1" dirty="0" smtClean="0"/>
          </a:p>
          <a:p>
            <a:pPr algn="ctr">
              <a:buNone/>
            </a:pPr>
            <a:r>
              <a:rPr lang="hr-HR" altLang="sr-Latn-RS" sz="2800" b="1" dirty="0" smtClean="0">
                <a:solidFill>
                  <a:srgbClr val="FFFF00"/>
                </a:solidFill>
                <a:latin typeface="Monotype Corsiva" pitchFamily="66" charset="0"/>
              </a:rPr>
              <a:t>Antonije Horvatek</a:t>
            </a:r>
            <a:endParaRPr lang="vi-VN" sz="2800" dirty="0" smtClean="0"/>
          </a:p>
          <a:p>
            <a:pPr algn="ctr">
              <a:buNone/>
            </a:pP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Matematika na dlanu</a:t>
            </a:r>
            <a:endParaRPr lang="vi-VN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vi-VN" sz="2200" b="1" dirty="0" smtClean="0">
                <a:hlinkClick r:id="rId3"/>
              </a:rPr>
              <a:t>http://www.antonija-horvatek.from.hr/</a:t>
            </a:r>
            <a:endParaRPr lang="vi-VN" sz="2200" dirty="0" smtClean="0"/>
          </a:p>
          <a:p>
            <a:pPr>
              <a:buNone/>
            </a:pPr>
            <a:endParaRPr lang="vi-VN" sz="2200" dirty="0" smtClean="0"/>
          </a:p>
          <a:p>
            <a:pPr algn="ctr">
              <a:buNone/>
            </a:pP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Prevela na mađarski</a:t>
            </a:r>
            <a:r>
              <a:rPr lang="hu-H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>
              <a:buNone/>
            </a:pPr>
            <a:r>
              <a:rPr lang="hu-H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uredila:</a:t>
            </a:r>
            <a:endParaRPr lang="vi-VN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hu-H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Irena </a:t>
            </a: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Mezei</a:t>
            </a:r>
            <a:r>
              <a:rPr lang="hu-H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-Belovai</a:t>
            </a:r>
          </a:p>
          <a:p>
            <a:pPr algn="ctr">
              <a:buNone/>
            </a:pPr>
            <a:r>
              <a:rPr lang="hu-H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Zrenjaninu, 22.03.2017.</a:t>
            </a:r>
          </a:p>
          <a:p>
            <a:pPr algn="ctr">
              <a:buNone/>
            </a:pPr>
            <a:r>
              <a:rPr lang="hu-H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Objavljeno: </a:t>
            </a:r>
          </a:p>
          <a:p>
            <a:pPr algn="ctr">
              <a:buNone/>
            </a:pP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ožuj</a:t>
            </a:r>
            <a:r>
              <a:rPr lang="hr-H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</a:t>
            </a: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2020.</a:t>
            </a: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07504" y="548680"/>
            <a:ext cx="4248472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hu-HU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Készült</a:t>
            </a:r>
            <a:r>
              <a:rPr kumimoji="0" lang="vi-VN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 </a:t>
            </a:r>
            <a:endParaRPr kumimoji="0" lang="hu-HU" sz="2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75000"/>
            </a:pPr>
            <a:r>
              <a:rPr lang="hr-HR" altLang="sr-Latn-R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Antonija Horvatek</a:t>
            </a:r>
          </a:p>
          <a:p>
            <a:pPr marL="342900" lvl="0" indent="-342900" algn="ctr" eaLnBrk="0" hangingPunct="0">
              <a:spcBef>
                <a:spcPct val="20000"/>
              </a:spcBef>
              <a:buClr>
                <a:schemeClr val="hlink"/>
              </a:buClr>
              <a:buSzPct val="75000"/>
            </a:pPr>
            <a:r>
              <a:rPr kumimoji="0" lang="hu-HU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engedélyével,</a:t>
            </a:r>
            <a:r>
              <a:rPr kumimoji="0" lang="hu-HU" sz="22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a </a:t>
            </a:r>
            <a:r>
              <a:rPr lang="vi-VN" sz="22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Power Point</a:t>
            </a:r>
            <a:r>
              <a:rPr lang="hu-HU" sz="22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p</a:t>
            </a:r>
            <a:r>
              <a:rPr lang="vi-VN" sz="22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rezent</a:t>
            </a:r>
            <a:r>
              <a:rPr lang="hu-HU" sz="22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ációja alapján.</a:t>
            </a: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vi-VN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Matematika na dlanu</a:t>
            </a: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vi-VN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  <a:hlinkClick r:id="rId3"/>
              </a:rPr>
              <a:t>http://www.antonija-horvatek.from.hr/</a:t>
            </a: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hu-HU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Magyarra</a:t>
            </a:r>
            <a:r>
              <a:rPr kumimoji="0" lang="hu-HU" sz="22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fordította és szerkesztette</a:t>
            </a:r>
            <a:r>
              <a:rPr kumimoji="0" lang="vi-VN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vi-VN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Mezei</a:t>
            </a:r>
            <a:r>
              <a:rPr kumimoji="0" lang="hu-HU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-Belovai Irén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hu-HU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Nagybecskerek, 2017.03.22.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hu-HU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Közzétéve: 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vi-VN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2020</a:t>
            </a:r>
            <a:r>
              <a:rPr lang="hu-HU" sz="22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márciusában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2499861"/>
            <a:ext cx="8496944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hu-HU" sz="5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Köszönöm </a:t>
            </a:r>
            <a:br>
              <a:rPr lang="hu-HU" sz="5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hu-HU" sz="5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az </a:t>
            </a:r>
            <a:br>
              <a:rPr lang="hu-HU" sz="5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hu-HU" sz="5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együttműködéseteket</a:t>
            </a:r>
            <a:r>
              <a:rPr lang="hu-HU" sz="5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!</a:t>
            </a:r>
            <a:endParaRPr lang="en-US" sz="5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971600" y="224644"/>
            <a:ext cx="7560840" cy="6516724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7136" y="1196752"/>
            <a:ext cx="6805264" cy="2808312"/>
          </a:xfrm>
        </p:spPr>
        <p:txBody>
          <a:bodyPr/>
          <a:lstStyle/>
          <a:p>
            <a:pPr marL="0" indent="0" algn="ctr">
              <a:buNone/>
            </a:pPr>
            <a:r>
              <a:rPr lang="hu-HU" sz="2400">
                <a:effectLst/>
              </a:rPr>
              <a:t>Tilos ezen oktatási anyag átdolgozása, amennyiben nyilvános előadáson, </a:t>
            </a:r>
            <a:r>
              <a:rPr lang="hu-HU" sz="2400" smtClean="0">
                <a:effectLst/>
              </a:rPr>
              <a:t/>
            </a:r>
            <a:br>
              <a:rPr lang="hu-HU" sz="2400" smtClean="0">
                <a:effectLst/>
              </a:rPr>
            </a:br>
            <a:r>
              <a:rPr lang="hu-HU" sz="2400" smtClean="0">
                <a:effectLst/>
              </a:rPr>
              <a:t>vagy</a:t>
            </a:r>
            <a:r>
              <a:rPr lang="hu-HU" sz="2400">
                <a:effectLst/>
              </a:rPr>
              <a:t>  más formában jelenítik meg.</a:t>
            </a:r>
            <a:endParaRPr lang="hu-HU" sz="2400" smtClean="0">
              <a:effectLst/>
            </a:endParaRPr>
          </a:p>
          <a:p>
            <a:pPr algn="ctr"/>
            <a:endParaRPr lang="hu-HU" sz="2400">
              <a:effectLst/>
            </a:endParaRPr>
          </a:p>
          <a:p>
            <a:pPr marL="0" indent="0" algn="ctr">
              <a:buNone/>
            </a:pPr>
            <a:r>
              <a:rPr lang="hu-HU" sz="2400">
                <a:effectLst/>
              </a:rPr>
              <a:t>Iskolai foglalkozás keretében tetszőleges módosításokat bátran végezhetnek rajta.</a:t>
            </a:r>
            <a:r>
              <a:rPr lang="hu-HU" sz="2400"/>
              <a:t> </a:t>
            </a: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835696" y="4365104"/>
            <a:ext cx="5832648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75000"/>
            </a:pPr>
            <a:r>
              <a:rPr lang="hr-HR" altLang="sr-Latn-RS" sz="28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Antonija Horvatek</a:t>
            </a:r>
          </a:p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75000"/>
            </a:pPr>
            <a:r>
              <a:rPr lang="hu-HU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Horvátország</a:t>
            </a:r>
            <a:endParaRPr lang="hr-HR" altLang="sr-Latn-RS" sz="2800" b="1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vi-VN" sz="22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Matematika </a:t>
            </a:r>
            <a:r>
              <a:rPr kumimoji="0" lang="vi-VN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na dlanu</a:t>
            </a: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vi-VN" sz="22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  <a:hlinkClick r:id="rId2"/>
              </a:rPr>
              <a:t>http://www.antonija-horvatek.from.hr/</a:t>
            </a:r>
            <a:endParaRPr kumimoji="0" lang="vi-VN" sz="2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417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539750" y="476250"/>
            <a:ext cx="69236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Tisztázzuk az </a:t>
            </a:r>
            <a:r>
              <a:rPr lang="hr-HR" altLang="sr-Latn-RS" sz="2000" dirty="0" smtClean="0">
                <a:solidFill>
                  <a:srgbClr val="FFFF00"/>
                </a:solidFill>
                <a:latin typeface="Comic Sans MS" pitchFamily="66" charset="0"/>
              </a:rPr>
              <a:t>együttható</a:t>
            </a:r>
            <a:r>
              <a:rPr lang="hr-HR" altLang="sr-Latn-RS" sz="2000" dirty="0" smtClean="0">
                <a:latin typeface="Comic Sans MS" pitchFamily="66" charset="0"/>
              </a:rPr>
              <a:t> és az </a:t>
            </a:r>
            <a:r>
              <a:rPr lang="hr-HR" altLang="sr-Latn-RS" sz="2000" dirty="0" smtClean="0">
                <a:solidFill>
                  <a:srgbClr val="FFFF00"/>
                </a:solidFill>
                <a:latin typeface="Comic Sans MS" pitchFamily="66" charset="0"/>
              </a:rPr>
              <a:t>ellentett szám</a:t>
            </a:r>
            <a:r>
              <a:rPr lang="hr-HR" altLang="sr-Latn-RS" sz="2000" dirty="0" smtClean="0">
                <a:latin typeface="Comic Sans MS" pitchFamily="66" charset="0"/>
              </a:rPr>
              <a:t> fogalmát.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539750" y="1358900"/>
            <a:ext cx="159851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solidFill>
                  <a:srgbClr val="FFFF00"/>
                </a:solidFill>
                <a:latin typeface="Comic Sans MS" pitchFamily="66" charset="0"/>
              </a:rPr>
              <a:t>Együttható 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539750" y="1340768"/>
            <a:ext cx="828072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                   - az a szám, amely szorozza az ismeretlent.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539750" y="2078038"/>
            <a:ext cx="6624638" cy="115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2149475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2149475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2149475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2149475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2149475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49475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49475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49475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49475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Pl.</a:t>
            </a:r>
            <a:r>
              <a:rPr lang="hr-HR" altLang="sr-Latn-RS" sz="2000" dirty="0">
                <a:latin typeface="Comic Sans MS" pitchFamily="66" charset="0"/>
              </a:rPr>
              <a:t>	5x - 2y = 7</a:t>
            </a:r>
          </a:p>
          <a:p>
            <a:pPr eaLnBrk="1" hangingPunct="1"/>
            <a:r>
              <a:rPr lang="hr-HR" altLang="sr-Latn-RS" sz="2000" dirty="0">
                <a:latin typeface="Comic Sans MS" pitchFamily="66" charset="0"/>
              </a:rPr>
              <a:t>	</a:t>
            </a:r>
            <a:r>
              <a:rPr lang="hr-HR" altLang="sr-Latn-RS" sz="2000" u="sng" dirty="0">
                <a:latin typeface="Comic Sans MS" pitchFamily="66" charset="0"/>
              </a:rPr>
              <a:t>-x  +  y  = -9</a:t>
            </a:r>
          </a:p>
          <a:p>
            <a:pPr eaLnBrk="1" hangingPunct="1"/>
            <a:r>
              <a:rPr lang="hr-HR" altLang="sr-Latn-RS" sz="1000" dirty="0">
                <a:latin typeface="Comic Sans MS" pitchFamily="66" charset="0"/>
              </a:rPr>
              <a:t> </a:t>
            </a:r>
          </a:p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Együtthatók: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2555875" y="2851150"/>
            <a:ext cx="212423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2149475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2149475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2149475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2149475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2149475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49475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49475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49475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149475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5, -2, -1 </a:t>
            </a:r>
            <a:r>
              <a:rPr lang="hr-HR" altLang="sr-Latn-RS" sz="2000">
                <a:latin typeface="Comic Sans MS" pitchFamily="66" charset="0"/>
              </a:rPr>
              <a:t>és </a:t>
            </a:r>
            <a:r>
              <a:rPr lang="hr-HR" altLang="sr-Latn-RS" sz="2000">
                <a:latin typeface="Comic Sans MS" pitchFamily="66" charset="0"/>
              </a:rPr>
              <a:t>1.</a:t>
            </a:r>
          </a:p>
        </p:txBody>
      </p:sp>
      <p:sp>
        <p:nvSpPr>
          <p:cNvPr id="7179" name="Oval 11"/>
          <p:cNvSpPr>
            <a:spLocks noChangeArrowheads="1"/>
          </p:cNvSpPr>
          <p:nvPr/>
        </p:nvSpPr>
        <p:spPr bwMode="auto">
          <a:xfrm>
            <a:off x="2627313" y="2066925"/>
            <a:ext cx="327025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0" name="Oval 12"/>
          <p:cNvSpPr>
            <a:spLocks noChangeArrowheads="1"/>
          </p:cNvSpPr>
          <p:nvPr/>
        </p:nvSpPr>
        <p:spPr bwMode="auto">
          <a:xfrm>
            <a:off x="3116263" y="2081213"/>
            <a:ext cx="415925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1" name="Oval 13"/>
          <p:cNvSpPr>
            <a:spLocks noChangeArrowheads="1"/>
          </p:cNvSpPr>
          <p:nvPr/>
        </p:nvSpPr>
        <p:spPr bwMode="auto">
          <a:xfrm>
            <a:off x="2627313" y="2419350"/>
            <a:ext cx="344487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2" name="Oval 14"/>
          <p:cNvSpPr>
            <a:spLocks noChangeArrowheads="1"/>
          </p:cNvSpPr>
          <p:nvPr/>
        </p:nvSpPr>
        <p:spPr bwMode="auto">
          <a:xfrm>
            <a:off x="3132138" y="2419350"/>
            <a:ext cx="360362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539750" y="3228975"/>
            <a:ext cx="19575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Szabad tagok: 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7184" name="Oval 16"/>
          <p:cNvSpPr>
            <a:spLocks noChangeArrowheads="1"/>
          </p:cNvSpPr>
          <p:nvPr/>
        </p:nvSpPr>
        <p:spPr bwMode="auto">
          <a:xfrm>
            <a:off x="3795713" y="2100263"/>
            <a:ext cx="415925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5" name="Oval 17"/>
          <p:cNvSpPr>
            <a:spLocks noChangeArrowheads="1"/>
          </p:cNvSpPr>
          <p:nvPr/>
        </p:nvSpPr>
        <p:spPr bwMode="auto">
          <a:xfrm>
            <a:off x="3924300" y="2406650"/>
            <a:ext cx="360363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2627784" y="3211513"/>
            <a:ext cx="109036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7 és -9.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539750" y="3895725"/>
            <a:ext cx="681789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Hatodik osztályban tanultuk az ellentett szám fogalmát.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539750" y="4292600"/>
            <a:ext cx="377539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solidFill>
                  <a:srgbClr val="FFFF00"/>
                </a:solidFill>
                <a:latin typeface="Comic Sans MS" pitchFamily="66" charset="0"/>
              </a:rPr>
              <a:t>Ellentett számoknak </a:t>
            </a:r>
            <a:r>
              <a:rPr lang="hr-HR" altLang="sr-Latn-RS" sz="2000" dirty="0" smtClean="0">
                <a:latin typeface="Comic Sans MS" pitchFamily="66" charset="0"/>
              </a:rPr>
              <a:t>nevezzük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539750" y="4293096"/>
            <a:ext cx="849463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dirty="0">
                <a:latin typeface="Comic Sans MS" pitchFamily="66" charset="0"/>
              </a:rPr>
              <a:t>                                                  </a:t>
            </a:r>
            <a:r>
              <a:rPr lang="hr-HR" altLang="sr-Latn-RS" sz="2000" dirty="0" smtClean="0">
                <a:latin typeface="Comic Sans MS" pitchFamily="66" charset="0"/>
              </a:rPr>
              <a:t>azokat a különböző előjelű számokat, </a:t>
            </a:r>
            <a:br>
              <a:rPr lang="hr-HR" altLang="sr-Latn-RS" sz="2000" dirty="0" smtClean="0">
                <a:latin typeface="Comic Sans MS" pitchFamily="66" charset="0"/>
              </a:rPr>
            </a:br>
            <a:r>
              <a:rPr lang="hr-HR" altLang="sr-Latn-RS" sz="2000" dirty="0" smtClean="0">
                <a:latin typeface="Comic Sans MS" pitchFamily="66" charset="0"/>
              </a:rPr>
              <a:t>amelyek egyforma távolságra vannak a nullától.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539750" y="5011738"/>
            <a:ext cx="29787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Monjunk néhány példát!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539750" y="5443538"/>
            <a:ext cx="52931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Pl.: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1115616" y="5443538"/>
            <a:ext cx="10967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dirty="0">
                <a:latin typeface="Comic Sans MS" pitchFamily="66" charset="0"/>
              </a:rPr>
              <a:t>6 </a:t>
            </a:r>
            <a:r>
              <a:rPr lang="hr-HR" altLang="sr-Latn-RS" sz="2000" dirty="0" smtClean="0">
                <a:latin typeface="Comic Sans MS" pitchFamily="66" charset="0"/>
              </a:rPr>
              <a:t>és </a:t>
            </a:r>
            <a:r>
              <a:rPr lang="hr-HR" altLang="sr-Latn-RS" sz="2000" dirty="0">
                <a:latin typeface="Comic Sans MS" pitchFamily="66" charset="0"/>
              </a:rPr>
              <a:t>-6,</a:t>
            </a:r>
          </a:p>
        </p:txBody>
      </p:sp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2195736" y="5443538"/>
            <a:ext cx="13276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dirty="0">
                <a:latin typeface="Comic Sans MS" pitchFamily="66" charset="0"/>
              </a:rPr>
              <a:t>15 </a:t>
            </a:r>
            <a:r>
              <a:rPr lang="hr-HR" altLang="sr-Latn-RS" sz="2000" dirty="0" smtClean="0">
                <a:latin typeface="Comic Sans MS" pitchFamily="66" charset="0"/>
              </a:rPr>
              <a:t>és </a:t>
            </a:r>
            <a:r>
              <a:rPr lang="hr-HR" altLang="sr-Latn-RS" sz="2000" dirty="0">
                <a:latin typeface="Comic Sans MS" pitchFamily="66" charset="0"/>
              </a:rPr>
              <a:t>-15,</a:t>
            </a:r>
          </a:p>
        </p:txBody>
      </p:sp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3419872" y="5443538"/>
            <a:ext cx="10967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dirty="0">
                <a:latin typeface="Comic Sans MS" pitchFamily="66" charset="0"/>
              </a:rPr>
              <a:t>-9 </a:t>
            </a:r>
            <a:r>
              <a:rPr lang="hr-HR" altLang="sr-Latn-RS" sz="2000" dirty="0" smtClean="0">
                <a:latin typeface="Comic Sans MS" pitchFamily="66" charset="0"/>
              </a:rPr>
              <a:t>és </a:t>
            </a:r>
            <a:r>
              <a:rPr lang="hr-HR" altLang="sr-Latn-RS" sz="2000" dirty="0">
                <a:latin typeface="Comic Sans MS" pitchFamily="66" charset="0"/>
              </a:rPr>
              <a:t>9,</a:t>
            </a:r>
          </a:p>
        </p:txBody>
      </p:sp>
      <p:sp>
        <p:nvSpPr>
          <p:cNvPr id="7195" name="Text Box 27"/>
          <p:cNvSpPr txBox="1">
            <a:spLocks noChangeArrowheads="1"/>
          </p:cNvSpPr>
          <p:nvPr/>
        </p:nvSpPr>
        <p:spPr bwMode="auto">
          <a:xfrm>
            <a:off x="4427984" y="5443538"/>
            <a:ext cx="191751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dirty="0">
                <a:latin typeface="Comic Sans MS" pitchFamily="66" charset="0"/>
              </a:rPr>
              <a:t>-100 </a:t>
            </a:r>
            <a:r>
              <a:rPr lang="hr-HR" altLang="sr-Latn-RS" sz="2000" dirty="0" smtClean="0">
                <a:latin typeface="Comic Sans MS" pitchFamily="66" charset="0"/>
              </a:rPr>
              <a:t>és </a:t>
            </a:r>
            <a:r>
              <a:rPr lang="hr-HR" altLang="sr-Latn-RS" sz="2000" dirty="0">
                <a:latin typeface="Comic Sans MS" pitchFamily="66" charset="0"/>
              </a:rPr>
              <a:t>100  ...</a:t>
            </a:r>
          </a:p>
        </p:txBody>
      </p:sp>
      <p:sp>
        <p:nvSpPr>
          <p:cNvPr id="7196" name="Text Box 28"/>
          <p:cNvSpPr txBox="1">
            <a:spLocks noChangeArrowheads="1"/>
          </p:cNvSpPr>
          <p:nvPr/>
        </p:nvSpPr>
        <p:spPr bwMode="auto">
          <a:xfrm>
            <a:off x="539750" y="5838825"/>
            <a:ext cx="444865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Az ellentett számok összege mindig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7197" name="Text Box 29"/>
          <p:cNvSpPr txBox="1">
            <a:spLocks noChangeArrowheads="1"/>
          </p:cNvSpPr>
          <p:nvPr/>
        </p:nvSpPr>
        <p:spPr bwMode="auto">
          <a:xfrm>
            <a:off x="4919227" y="5838825"/>
            <a:ext cx="78579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nulla!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7198" name="Text Box 30"/>
          <p:cNvSpPr txBox="1">
            <a:spLocks noChangeArrowheads="1"/>
          </p:cNvSpPr>
          <p:nvPr/>
        </p:nvSpPr>
        <p:spPr bwMode="auto">
          <a:xfrm>
            <a:off x="539750" y="6235700"/>
            <a:ext cx="139012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Pl.  </a:t>
            </a:r>
            <a:r>
              <a:rPr lang="hr-HR" altLang="sr-Latn-RS" sz="2000" dirty="0">
                <a:latin typeface="Comic Sans MS" pitchFamily="66" charset="0"/>
              </a:rPr>
              <a:t>7 - 7 =</a:t>
            </a:r>
          </a:p>
        </p:txBody>
      </p:sp>
      <p:sp>
        <p:nvSpPr>
          <p:cNvPr id="7199" name="Text Box 31"/>
          <p:cNvSpPr txBox="1">
            <a:spLocks noChangeArrowheads="1"/>
          </p:cNvSpPr>
          <p:nvPr/>
        </p:nvSpPr>
        <p:spPr bwMode="auto">
          <a:xfrm>
            <a:off x="1907704" y="6235700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0</a:t>
            </a:r>
          </a:p>
        </p:txBody>
      </p:sp>
      <p:sp>
        <p:nvSpPr>
          <p:cNvPr id="7200" name="Text Box 32"/>
          <p:cNvSpPr txBox="1">
            <a:spLocks noChangeArrowheads="1"/>
          </p:cNvSpPr>
          <p:nvPr/>
        </p:nvSpPr>
        <p:spPr bwMode="auto">
          <a:xfrm>
            <a:off x="2106142" y="6235700"/>
            <a:ext cx="1533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,  -19 + 19 =</a:t>
            </a:r>
          </a:p>
        </p:txBody>
      </p:sp>
      <p:sp>
        <p:nvSpPr>
          <p:cNvPr id="7201" name="Text Box 33"/>
          <p:cNvSpPr txBox="1">
            <a:spLocks noChangeArrowheads="1"/>
          </p:cNvSpPr>
          <p:nvPr/>
        </p:nvSpPr>
        <p:spPr bwMode="auto">
          <a:xfrm>
            <a:off x="3596804" y="6235700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0</a:t>
            </a:r>
          </a:p>
        </p:txBody>
      </p:sp>
      <p:sp>
        <p:nvSpPr>
          <p:cNvPr id="7202" name="Text Box 34"/>
          <p:cNvSpPr txBox="1">
            <a:spLocks noChangeArrowheads="1"/>
          </p:cNvSpPr>
          <p:nvPr/>
        </p:nvSpPr>
        <p:spPr bwMode="auto">
          <a:xfrm>
            <a:off x="3803179" y="6235700"/>
            <a:ext cx="14938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,  57 - 57 =</a:t>
            </a:r>
          </a:p>
        </p:txBody>
      </p:sp>
      <p:sp>
        <p:nvSpPr>
          <p:cNvPr id="7203" name="Text Box 35"/>
          <p:cNvSpPr txBox="1">
            <a:spLocks noChangeArrowheads="1"/>
          </p:cNvSpPr>
          <p:nvPr/>
        </p:nvSpPr>
        <p:spPr bwMode="auto">
          <a:xfrm>
            <a:off x="5273204" y="6235700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0</a:t>
            </a:r>
          </a:p>
        </p:txBody>
      </p:sp>
      <p:sp>
        <p:nvSpPr>
          <p:cNvPr id="7204" name="Text Box 36"/>
          <p:cNvSpPr txBox="1">
            <a:spLocks noChangeArrowheads="1"/>
          </p:cNvSpPr>
          <p:nvPr/>
        </p:nvSpPr>
        <p:spPr bwMode="auto">
          <a:xfrm>
            <a:off x="5497042" y="6235700"/>
            <a:ext cx="169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,  - 43 + 43 =</a:t>
            </a:r>
          </a:p>
        </p:txBody>
      </p:sp>
      <p:sp>
        <p:nvSpPr>
          <p:cNvPr id="7205" name="Text Box 37"/>
          <p:cNvSpPr txBox="1">
            <a:spLocks noChangeArrowheads="1"/>
          </p:cNvSpPr>
          <p:nvPr/>
        </p:nvSpPr>
        <p:spPr bwMode="auto">
          <a:xfrm>
            <a:off x="7146454" y="6235700"/>
            <a:ext cx="682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0  ...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1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1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2" dur="10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9" dur="10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2" dur="10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7" dur="10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2" dur="80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3" dur="80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80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9" dur="10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4" dur="10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9" dur="10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4" dur="10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9" dur="10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4" dur="10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9" dur="1000"/>
                                        <p:tgtEl>
                                          <p:spTgt spid="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4" dur="1000"/>
                                        <p:tgtEl>
                                          <p:spTgt spid="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9" dur="1000"/>
                                        <p:tgtEl>
                                          <p:spTgt spid="7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4" dur="10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9" dur="1000"/>
                                        <p:tgtEl>
                                          <p:spTgt spid="7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4" dur="1000"/>
                                        <p:tgtEl>
                                          <p:spTgt spid="7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9" dur="1000"/>
                                        <p:tgtEl>
                                          <p:spTgt spid="7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4" dur="1000"/>
                                        <p:tgtEl>
                                          <p:spTgt spid="7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9" dur="1000"/>
                                        <p:tgtEl>
                                          <p:spTgt spid="7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4" dur="1000"/>
                                        <p:tgtEl>
                                          <p:spTgt spid="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/>
      <p:bldP spid="7175" grpId="0"/>
      <p:bldP spid="7176" grpId="0"/>
      <p:bldP spid="7177" grpId="0"/>
      <p:bldP spid="7178" grpId="0"/>
      <p:bldP spid="7179" grpId="0" animBg="1"/>
      <p:bldP spid="7179" grpId="1" animBg="1"/>
      <p:bldP spid="7180" grpId="0" animBg="1"/>
      <p:bldP spid="7180" grpId="1" animBg="1"/>
      <p:bldP spid="7181" grpId="0" animBg="1"/>
      <p:bldP spid="7181" grpId="1" animBg="1"/>
      <p:bldP spid="7182" grpId="0" animBg="1"/>
      <p:bldP spid="7182" grpId="1" animBg="1"/>
      <p:bldP spid="7183" grpId="0"/>
      <p:bldP spid="7184" grpId="0" animBg="1"/>
      <p:bldP spid="7184" grpId="1" animBg="1"/>
      <p:bldP spid="7185" grpId="0" animBg="1"/>
      <p:bldP spid="7185" grpId="1" animBg="1"/>
      <p:bldP spid="7186" grpId="0"/>
      <p:bldP spid="7187" grpId="0"/>
      <p:bldP spid="7188" grpId="0"/>
      <p:bldP spid="7189" grpId="0"/>
      <p:bldP spid="7190" grpId="0"/>
      <p:bldP spid="7191" grpId="0"/>
      <p:bldP spid="7192" grpId="0"/>
      <p:bldP spid="7193" grpId="0"/>
      <p:bldP spid="7194" grpId="0"/>
      <p:bldP spid="7195" grpId="0"/>
      <p:bldP spid="7196" grpId="0"/>
      <p:bldP spid="7197" grpId="0"/>
      <p:bldP spid="7198" grpId="0"/>
      <p:bldP spid="7199" grpId="0"/>
      <p:bldP spid="7200" grpId="0"/>
      <p:bldP spid="7201" grpId="0"/>
      <p:bldP spid="7202" grpId="0"/>
      <p:bldP spid="7203" grpId="0"/>
      <p:bldP spid="7204" grpId="0"/>
      <p:bldP spid="720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468313" y="2276475"/>
            <a:ext cx="84963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2000" dirty="0" smtClean="0">
                <a:latin typeface="Comic Sans MS" pitchFamily="66" charset="0"/>
              </a:rPr>
              <a:t>Áttérhetünk az egyenletrendszerek megoldására ellentett együtthatók módszerével!</a:t>
            </a:r>
            <a:endParaRPr lang="hr-HR" altLang="sr-Latn-RS" sz="2000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u="sng" dirty="0" smtClean="0">
                <a:latin typeface="Comic Sans MS" pitchFamily="66" charset="0"/>
              </a:rPr>
              <a:t>1.példa</a:t>
            </a:r>
            <a:r>
              <a:rPr lang="hr-HR" altLang="sr-Latn-RS" sz="2000" dirty="0" smtClean="0">
                <a:latin typeface="Comic Sans MS" pitchFamily="66" charset="0"/>
              </a:rPr>
              <a:t>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1475656" y="260648"/>
            <a:ext cx="721543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Ellentett együtthatók módszerével oldjuk meg a feladatot: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07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a)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8272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-3x </a:t>
            </a:r>
            <a:r>
              <a:rPr lang="hr-HR" altLang="sr-Latn-RS" sz="1000">
                <a:latin typeface="Comic Sans MS" pitchFamily="66" charset="0"/>
              </a:rPr>
              <a:t> </a:t>
            </a:r>
            <a:r>
              <a:rPr lang="hr-HR" altLang="sr-Latn-RS" sz="2000">
                <a:latin typeface="Comic Sans MS" pitchFamily="66" charset="0"/>
              </a:rPr>
              <a:t>- 2y = 14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 -7x + 2y = 26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539750" y="1916113"/>
            <a:ext cx="52357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Soroljuk fel az egyenletrendszer együtthatóit:</a:t>
            </a:r>
            <a:endParaRPr lang="en-US" altLang="sr-Latn-RS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1768" name="Oval 24"/>
          <p:cNvSpPr>
            <a:spLocks noChangeArrowheads="1"/>
          </p:cNvSpPr>
          <p:nvPr/>
        </p:nvSpPr>
        <p:spPr bwMode="auto">
          <a:xfrm>
            <a:off x="1211263" y="865188"/>
            <a:ext cx="327025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69" name="Oval 25"/>
          <p:cNvSpPr>
            <a:spLocks noChangeArrowheads="1"/>
          </p:cNvSpPr>
          <p:nvPr/>
        </p:nvSpPr>
        <p:spPr bwMode="auto">
          <a:xfrm>
            <a:off x="1685925" y="879475"/>
            <a:ext cx="415925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70" name="Oval 26"/>
          <p:cNvSpPr>
            <a:spLocks noChangeArrowheads="1"/>
          </p:cNvSpPr>
          <p:nvPr/>
        </p:nvSpPr>
        <p:spPr bwMode="auto">
          <a:xfrm>
            <a:off x="1239838" y="1174750"/>
            <a:ext cx="344487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71" name="Oval 27"/>
          <p:cNvSpPr>
            <a:spLocks noChangeArrowheads="1"/>
          </p:cNvSpPr>
          <p:nvPr/>
        </p:nvSpPr>
        <p:spPr bwMode="auto">
          <a:xfrm>
            <a:off x="1773238" y="1189038"/>
            <a:ext cx="422275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72" name="Text Box 28"/>
          <p:cNvSpPr txBox="1">
            <a:spLocks noChangeArrowheads="1"/>
          </p:cNvSpPr>
          <p:nvPr/>
        </p:nvSpPr>
        <p:spPr bwMode="auto">
          <a:xfrm>
            <a:off x="539750" y="2270125"/>
            <a:ext cx="25827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Ezek a: </a:t>
            </a:r>
            <a:r>
              <a:rPr lang="hr-HR" altLang="sr-Latn-RS" dirty="0">
                <a:latin typeface="Comic Sans MS" pitchFamily="66" charset="0"/>
                <a:cs typeface="Times New Roman" pitchFamily="18" charset="0"/>
              </a:rPr>
              <a:t>-3, -2, -7 </a:t>
            </a:r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és </a:t>
            </a:r>
            <a:r>
              <a:rPr lang="hr-HR" altLang="sr-Latn-RS" dirty="0">
                <a:latin typeface="Comic Sans MS" pitchFamily="66" charset="0"/>
                <a:cs typeface="Times New Roman" pitchFamily="18" charset="0"/>
              </a:rPr>
              <a:t>2.</a:t>
            </a:r>
            <a:endParaRPr lang="en-US" altLang="sr-Latn-RS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1773" name="Text Box 29"/>
          <p:cNvSpPr txBox="1">
            <a:spLocks noChangeArrowheads="1"/>
          </p:cNvSpPr>
          <p:nvPr/>
        </p:nvSpPr>
        <p:spPr bwMode="auto">
          <a:xfrm>
            <a:off x="539750" y="2701925"/>
            <a:ext cx="394531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Vannak-e köztük ellentett számok?</a:t>
            </a:r>
            <a:endParaRPr lang="en-US" altLang="sr-Latn-RS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1774" name="Text Box 30"/>
          <p:cNvSpPr txBox="1">
            <a:spLocks noChangeArrowheads="1"/>
          </p:cNvSpPr>
          <p:nvPr/>
        </p:nvSpPr>
        <p:spPr bwMode="auto">
          <a:xfrm>
            <a:off x="539750" y="3133725"/>
            <a:ext cx="392286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Vannak! Az </a:t>
            </a:r>
            <a:r>
              <a:rPr lang="hr-HR" altLang="sr-Latn-RS" dirty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y</a:t>
            </a:r>
            <a:r>
              <a:rPr lang="hr-HR" altLang="sr-Latn-R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együtthatói </a:t>
            </a:r>
            <a:r>
              <a:rPr lang="hr-HR" altLang="sr-Latn-RS" dirty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-2</a:t>
            </a:r>
            <a:r>
              <a:rPr lang="hr-HR" altLang="sr-Latn-RS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és </a:t>
            </a:r>
            <a:r>
              <a:rPr lang="hr-HR" altLang="sr-Latn-RS" dirty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+</a:t>
            </a:r>
            <a:r>
              <a:rPr lang="hr-HR" altLang="sr-Latn-RS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2</a:t>
            </a:r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.</a:t>
            </a:r>
            <a:endParaRPr lang="en-US" altLang="sr-Latn-RS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1775" name="Text Box 31"/>
          <p:cNvSpPr txBox="1">
            <a:spLocks noChangeArrowheads="1"/>
          </p:cNvSpPr>
          <p:nvPr/>
        </p:nvSpPr>
        <p:spPr bwMode="auto">
          <a:xfrm>
            <a:off x="539750" y="3638550"/>
            <a:ext cx="367761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Mit kapunk, ha összeadjuk őket?</a:t>
            </a:r>
            <a:endParaRPr lang="en-US" altLang="sr-Latn-RS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1776" name="Text Box 32"/>
          <p:cNvSpPr txBox="1">
            <a:spLocks noChangeArrowheads="1"/>
          </p:cNvSpPr>
          <p:nvPr/>
        </p:nvSpPr>
        <p:spPr bwMode="auto">
          <a:xfrm>
            <a:off x="539750" y="4070350"/>
            <a:ext cx="89960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Nullát.</a:t>
            </a:r>
            <a:endParaRPr lang="en-US" altLang="sr-Latn-RS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1777" name="Text Box 33"/>
          <p:cNvSpPr txBox="1">
            <a:spLocks noChangeArrowheads="1"/>
          </p:cNvSpPr>
          <p:nvPr/>
        </p:nvSpPr>
        <p:spPr bwMode="auto">
          <a:xfrm>
            <a:off x="539750" y="4502150"/>
            <a:ext cx="721704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Ezt használjuk ki az egyenletrendszer megoldására.</a:t>
            </a:r>
            <a:br>
              <a:rPr lang="hr-HR" altLang="sr-Latn-RS" dirty="0" smtClean="0">
                <a:latin typeface="Comic Sans MS" pitchFamily="66" charset="0"/>
                <a:cs typeface="Times New Roman" pitchFamily="18" charset="0"/>
              </a:rPr>
            </a:br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Összeadjuk az egyenletrendszer bal oldalát, majd a jobb oldalát, </a:t>
            </a:r>
            <a:br>
              <a:rPr lang="hr-HR" altLang="sr-Latn-RS" dirty="0" smtClean="0">
                <a:latin typeface="Comic Sans MS" pitchFamily="66" charset="0"/>
                <a:cs typeface="Times New Roman" pitchFamily="18" charset="0"/>
              </a:rPr>
            </a:br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s nézzük meg mit kapunk.</a:t>
            </a:r>
            <a:endParaRPr lang="en-US" altLang="sr-Latn-RS" dirty="0">
              <a:latin typeface="Comic Sans MS" pitchFamily="66" charset="0"/>
              <a:cs typeface="Times New Roman" pitchFamily="18" charset="0"/>
            </a:endParaRPr>
          </a:p>
        </p:txBody>
      </p:sp>
      <p:grpSp>
        <p:nvGrpSpPr>
          <p:cNvPr id="31778" name="Group 34"/>
          <p:cNvGrpSpPr>
            <a:grpSpLocks/>
          </p:cNvGrpSpPr>
          <p:nvPr/>
        </p:nvGrpSpPr>
        <p:grpSpPr bwMode="auto">
          <a:xfrm>
            <a:off x="3003550" y="1012825"/>
            <a:ext cx="434975" cy="396875"/>
            <a:chOff x="1892" y="638"/>
            <a:chExt cx="274" cy="250"/>
          </a:xfrm>
        </p:grpSpPr>
        <p:grpSp>
          <p:nvGrpSpPr>
            <p:cNvPr id="6162" name="Group 35"/>
            <p:cNvGrpSpPr>
              <a:grpSpLocks/>
            </p:cNvGrpSpPr>
            <p:nvPr/>
          </p:nvGrpSpPr>
          <p:grpSpPr bwMode="auto">
            <a:xfrm>
              <a:off x="1892" y="638"/>
              <a:ext cx="91" cy="227"/>
              <a:chOff x="2018" y="663"/>
              <a:chExt cx="91" cy="227"/>
            </a:xfrm>
          </p:grpSpPr>
          <p:sp>
            <p:nvSpPr>
              <p:cNvPr id="6164" name="Line 36"/>
              <p:cNvSpPr>
                <a:spLocks noChangeShapeType="1"/>
              </p:cNvSpPr>
              <p:nvPr/>
            </p:nvSpPr>
            <p:spPr bwMode="auto">
              <a:xfrm>
                <a:off x="2018" y="663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5" name="Line 37"/>
              <p:cNvSpPr>
                <a:spLocks noChangeShapeType="1"/>
              </p:cNvSpPr>
              <p:nvPr/>
            </p:nvSpPr>
            <p:spPr bwMode="auto">
              <a:xfrm>
                <a:off x="2018" y="890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6" name="Line 38"/>
              <p:cNvSpPr>
                <a:spLocks noChangeShapeType="1"/>
              </p:cNvSpPr>
              <p:nvPr/>
            </p:nvSpPr>
            <p:spPr bwMode="auto">
              <a:xfrm>
                <a:off x="2109" y="663"/>
                <a:ext cx="0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63" name="Text Box 39"/>
            <p:cNvSpPr txBox="1">
              <a:spLocks noChangeArrowheads="1"/>
            </p:cNvSpPr>
            <p:nvPr/>
          </p:nvSpPr>
          <p:spPr bwMode="auto">
            <a:xfrm>
              <a:off x="1973" y="638"/>
              <a:ext cx="19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+</a:t>
              </a:r>
            </a:p>
          </p:txBody>
        </p:sp>
      </p:grpSp>
    </p:spTree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0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7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17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17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17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17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17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1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1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1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17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17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1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1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6" dur="1000"/>
                                        <p:tgtEl>
                                          <p:spTgt spid="31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317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500"/>
                                        <p:tgtEl>
                                          <p:spTgt spid="317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317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317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3" dur="1000"/>
                                        <p:tgtEl>
                                          <p:spTgt spid="31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8" dur="1000"/>
                                        <p:tgtEl>
                                          <p:spTgt spid="31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3" dur="1000"/>
                                        <p:tgtEl>
                                          <p:spTgt spid="31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8" dur="1000"/>
                                        <p:tgtEl>
                                          <p:spTgt spid="31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3" dur="1000"/>
                                        <p:tgtEl>
                                          <p:spTgt spid="31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1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1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17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17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/>
      <p:bldP spid="31748" grpId="0"/>
      <p:bldP spid="31749" grpId="0"/>
      <p:bldP spid="31755" grpId="0"/>
      <p:bldP spid="31768" grpId="0" animBg="1"/>
      <p:bldP spid="31768" grpId="1" animBg="1"/>
      <p:bldP spid="31769" grpId="0" animBg="1"/>
      <p:bldP spid="31769" grpId="1" animBg="1"/>
      <p:bldP spid="31770" grpId="0" animBg="1"/>
      <p:bldP spid="31770" grpId="1" animBg="1"/>
      <p:bldP spid="31771" grpId="0" animBg="1"/>
      <p:bldP spid="31771" grpId="1" animBg="1"/>
      <p:bldP spid="31772" grpId="0"/>
      <p:bldP spid="31773" grpId="0"/>
      <p:bldP spid="31774" grpId="0"/>
      <p:bldP spid="31775" grpId="0"/>
      <p:bldP spid="31776" grpId="0"/>
      <p:bldP spid="3177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u="sng" dirty="0" smtClean="0">
                <a:latin typeface="Comic Sans MS" pitchFamily="66" charset="0"/>
              </a:rPr>
              <a:t>1.példa</a:t>
            </a:r>
            <a:r>
              <a:rPr lang="hr-HR" altLang="sr-Latn-RS" sz="2000" dirty="0" smtClean="0">
                <a:latin typeface="Comic Sans MS" pitchFamily="66" charset="0"/>
              </a:rPr>
              <a:t>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07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a)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8272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-3x </a:t>
            </a:r>
            <a:r>
              <a:rPr lang="hr-HR" altLang="sr-Latn-RS" sz="1000">
                <a:latin typeface="Comic Sans MS" pitchFamily="66" charset="0"/>
              </a:rPr>
              <a:t> </a:t>
            </a:r>
            <a:r>
              <a:rPr lang="hr-HR" altLang="sr-Latn-RS" sz="2000">
                <a:latin typeface="Comic Sans MS" pitchFamily="66" charset="0"/>
              </a:rPr>
              <a:t>- 2y = 14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 -7x + 2y = 26</a:t>
            </a:r>
          </a:p>
        </p:txBody>
      </p:sp>
      <p:grpSp>
        <p:nvGrpSpPr>
          <p:cNvPr id="7174" name="Group 22"/>
          <p:cNvGrpSpPr>
            <a:grpSpLocks/>
          </p:cNvGrpSpPr>
          <p:nvPr/>
        </p:nvGrpSpPr>
        <p:grpSpPr bwMode="auto">
          <a:xfrm>
            <a:off x="3003550" y="1012825"/>
            <a:ext cx="434975" cy="396875"/>
            <a:chOff x="1892" y="638"/>
            <a:chExt cx="274" cy="250"/>
          </a:xfrm>
        </p:grpSpPr>
        <p:grpSp>
          <p:nvGrpSpPr>
            <p:cNvPr id="7193" name="Group 20"/>
            <p:cNvGrpSpPr>
              <a:grpSpLocks/>
            </p:cNvGrpSpPr>
            <p:nvPr/>
          </p:nvGrpSpPr>
          <p:grpSpPr bwMode="auto">
            <a:xfrm>
              <a:off x="1892" y="638"/>
              <a:ext cx="91" cy="227"/>
              <a:chOff x="2018" y="663"/>
              <a:chExt cx="91" cy="227"/>
            </a:xfrm>
          </p:grpSpPr>
          <p:sp>
            <p:nvSpPr>
              <p:cNvPr id="7195" name="Line 17"/>
              <p:cNvSpPr>
                <a:spLocks noChangeShapeType="1"/>
              </p:cNvSpPr>
              <p:nvPr/>
            </p:nvSpPr>
            <p:spPr bwMode="auto">
              <a:xfrm>
                <a:off x="2018" y="663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6" name="Line 18"/>
              <p:cNvSpPr>
                <a:spLocks noChangeShapeType="1"/>
              </p:cNvSpPr>
              <p:nvPr/>
            </p:nvSpPr>
            <p:spPr bwMode="auto">
              <a:xfrm>
                <a:off x="2018" y="890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7" name="Line 19"/>
              <p:cNvSpPr>
                <a:spLocks noChangeShapeType="1"/>
              </p:cNvSpPr>
              <p:nvPr/>
            </p:nvSpPr>
            <p:spPr bwMode="auto">
              <a:xfrm>
                <a:off x="2109" y="663"/>
                <a:ext cx="0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194" name="Text Box 21"/>
            <p:cNvSpPr txBox="1">
              <a:spLocks noChangeArrowheads="1"/>
            </p:cNvSpPr>
            <p:nvPr/>
          </p:nvSpPr>
          <p:spPr bwMode="auto">
            <a:xfrm>
              <a:off x="1973" y="638"/>
              <a:ext cx="19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+</a:t>
              </a:r>
            </a:p>
          </p:txBody>
        </p:sp>
      </p:grpSp>
      <p:sp>
        <p:nvSpPr>
          <p:cNvPr id="32791" name="Oval 23"/>
          <p:cNvSpPr>
            <a:spLocks noChangeArrowheads="1"/>
          </p:cNvSpPr>
          <p:nvPr/>
        </p:nvSpPr>
        <p:spPr bwMode="auto">
          <a:xfrm>
            <a:off x="1147763" y="836613"/>
            <a:ext cx="615950" cy="73025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94" name="Text Box 26"/>
          <p:cNvSpPr txBox="1">
            <a:spLocks noChangeArrowheads="1"/>
          </p:cNvSpPr>
          <p:nvPr/>
        </p:nvSpPr>
        <p:spPr bwMode="auto">
          <a:xfrm>
            <a:off x="1331913" y="1700213"/>
            <a:ext cx="7096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-10x</a:t>
            </a:r>
          </a:p>
        </p:txBody>
      </p:sp>
      <p:sp>
        <p:nvSpPr>
          <p:cNvPr id="32795" name="Oval 27"/>
          <p:cNvSpPr>
            <a:spLocks noChangeArrowheads="1"/>
          </p:cNvSpPr>
          <p:nvPr/>
        </p:nvSpPr>
        <p:spPr bwMode="auto">
          <a:xfrm>
            <a:off x="1660525" y="836613"/>
            <a:ext cx="647700" cy="769937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98" name="Oval 30"/>
          <p:cNvSpPr>
            <a:spLocks noChangeArrowheads="1"/>
          </p:cNvSpPr>
          <p:nvPr/>
        </p:nvSpPr>
        <p:spPr bwMode="auto">
          <a:xfrm>
            <a:off x="2243138" y="836613"/>
            <a:ext cx="288925" cy="769937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800" name="Text Box 32"/>
          <p:cNvSpPr txBox="1">
            <a:spLocks noChangeArrowheads="1"/>
          </p:cNvSpPr>
          <p:nvPr/>
        </p:nvSpPr>
        <p:spPr bwMode="auto">
          <a:xfrm>
            <a:off x="2206625" y="170021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32801" name="Oval 33"/>
          <p:cNvSpPr>
            <a:spLocks noChangeArrowheads="1"/>
          </p:cNvSpPr>
          <p:nvPr/>
        </p:nvSpPr>
        <p:spPr bwMode="auto">
          <a:xfrm>
            <a:off x="2411413" y="836613"/>
            <a:ext cx="576262" cy="769937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803" name="Text Box 35"/>
          <p:cNvSpPr txBox="1">
            <a:spLocks noChangeArrowheads="1"/>
          </p:cNvSpPr>
          <p:nvPr/>
        </p:nvSpPr>
        <p:spPr bwMode="auto">
          <a:xfrm>
            <a:off x="2528888" y="1700213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40</a:t>
            </a:r>
          </a:p>
        </p:txBody>
      </p:sp>
      <p:sp>
        <p:nvSpPr>
          <p:cNvPr id="32805" name="Text Box 37"/>
          <p:cNvSpPr txBox="1">
            <a:spLocks noChangeArrowheads="1"/>
          </p:cNvSpPr>
          <p:nvPr/>
        </p:nvSpPr>
        <p:spPr bwMode="auto">
          <a:xfrm>
            <a:off x="576263" y="2492375"/>
            <a:ext cx="189346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És mit kaptunk?</a:t>
            </a:r>
            <a:endParaRPr lang="en-US" altLang="sr-Latn-RS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2806" name="Oval 38"/>
          <p:cNvSpPr>
            <a:spLocks noChangeArrowheads="1"/>
          </p:cNvSpPr>
          <p:nvPr/>
        </p:nvSpPr>
        <p:spPr bwMode="auto">
          <a:xfrm>
            <a:off x="971550" y="1651000"/>
            <a:ext cx="2447925" cy="48260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807" name="Text Box 39"/>
          <p:cNvSpPr txBox="1">
            <a:spLocks noChangeArrowheads="1"/>
          </p:cNvSpPr>
          <p:nvPr/>
        </p:nvSpPr>
        <p:spPr bwMode="auto">
          <a:xfrm>
            <a:off x="576263" y="3233738"/>
            <a:ext cx="4570482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Kaptunk egy </a:t>
            </a:r>
            <a:r>
              <a:rPr lang="hr-HR" altLang="sr-Latn-RS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egyismeretlenes</a:t>
            </a:r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 egyenletet.</a:t>
            </a:r>
            <a:endParaRPr lang="hr-HR" altLang="sr-Latn-RS" dirty="0">
              <a:latin typeface="Comic Sans MS" pitchFamily="66" charset="0"/>
              <a:cs typeface="Times New Roman" pitchFamily="18" charset="0"/>
            </a:endParaRPr>
          </a:p>
          <a:p>
            <a:pPr eaLnBrk="1" hangingPunct="1"/>
            <a:r>
              <a:rPr lang="hr-HR" altLang="sr-Latn-RS" sz="1000" dirty="0">
                <a:latin typeface="Comic Sans MS" pitchFamily="66" charset="0"/>
                <a:cs typeface="Times New Roman" pitchFamily="18" charset="0"/>
              </a:rPr>
              <a:t> </a:t>
            </a:r>
          </a:p>
          <a:p>
            <a:pPr eaLnBrk="1" hangingPunct="1"/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Most megoldjuk ezt az egyenletet.</a:t>
            </a:r>
            <a:endParaRPr lang="en-US" altLang="sr-Latn-RS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2809" name="Line 41"/>
          <p:cNvSpPr>
            <a:spLocks noChangeShapeType="1"/>
          </p:cNvSpPr>
          <p:nvPr/>
        </p:nvSpPr>
        <p:spPr bwMode="auto">
          <a:xfrm flipH="1">
            <a:off x="3203575" y="1628775"/>
            <a:ext cx="144463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10" name="Text Box 42"/>
          <p:cNvSpPr txBox="1">
            <a:spLocks noChangeArrowheads="1"/>
          </p:cNvSpPr>
          <p:nvPr/>
        </p:nvSpPr>
        <p:spPr bwMode="auto">
          <a:xfrm>
            <a:off x="3281363" y="1701800"/>
            <a:ext cx="9001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: (-10)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7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7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2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2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32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27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7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2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327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27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27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2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2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327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1000"/>
                                        <p:tgtEl>
                                          <p:spTgt spid="32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8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8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2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2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327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1000"/>
                                        <p:tgtEl>
                                          <p:spTgt spid="32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328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8" dur="1000"/>
                                        <p:tgtEl>
                                          <p:spTgt spid="32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28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28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2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2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9" dur="1000"/>
                                        <p:tgtEl>
                                          <p:spTgt spid="32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28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28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2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2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28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28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2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2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328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91" grpId="0" animBg="1"/>
      <p:bldP spid="32791" grpId="1" animBg="1"/>
      <p:bldP spid="32794" grpId="0"/>
      <p:bldP spid="32795" grpId="0" animBg="1"/>
      <p:bldP spid="32795" grpId="1" animBg="1"/>
      <p:bldP spid="32798" grpId="0" animBg="1"/>
      <p:bldP spid="32798" grpId="1" animBg="1"/>
      <p:bldP spid="32800" grpId="0"/>
      <p:bldP spid="32801" grpId="0" animBg="1"/>
      <p:bldP spid="32801" grpId="1" animBg="1"/>
      <p:bldP spid="32803" grpId="0"/>
      <p:bldP spid="32805" grpId="0"/>
      <p:bldP spid="32806" grpId="0" animBg="1"/>
      <p:bldP spid="32806" grpId="1" animBg="1"/>
      <p:bldP spid="32807" grpId="0"/>
      <p:bldP spid="32809" grpId="0" animBg="1"/>
      <p:bldP spid="328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u="sng" dirty="0" smtClean="0">
                <a:latin typeface="Comic Sans MS" pitchFamily="66" charset="0"/>
              </a:rPr>
              <a:t>1.példa</a:t>
            </a:r>
            <a:r>
              <a:rPr lang="hr-HR" altLang="sr-Latn-RS" sz="2000" dirty="0" smtClean="0">
                <a:latin typeface="Comic Sans MS" pitchFamily="66" charset="0"/>
              </a:rPr>
              <a:t>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07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a)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8272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-3x </a:t>
            </a:r>
            <a:r>
              <a:rPr lang="hr-HR" altLang="sr-Latn-RS" sz="1000">
                <a:latin typeface="Comic Sans MS" pitchFamily="66" charset="0"/>
              </a:rPr>
              <a:t> </a:t>
            </a:r>
            <a:r>
              <a:rPr lang="hr-HR" altLang="sr-Latn-RS" sz="2000">
                <a:latin typeface="Comic Sans MS" pitchFamily="66" charset="0"/>
              </a:rPr>
              <a:t>- 2y = 14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 -7x + 2y = 26</a:t>
            </a:r>
          </a:p>
        </p:txBody>
      </p:sp>
      <p:grpSp>
        <p:nvGrpSpPr>
          <p:cNvPr id="8198" name="Group 6"/>
          <p:cNvGrpSpPr>
            <a:grpSpLocks/>
          </p:cNvGrpSpPr>
          <p:nvPr/>
        </p:nvGrpSpPr>
        <p:grpSpPr bwMode="auto">
          <a:xfrm>
            <a:off x="3003550" y="1012825"/>
            <a:ext cx="434975" cy="396875"/>
            <a:chOff x="1892" y="638"/>
            <a:chExt cx="274" cy="250"/>
          </a:xfrm>
        </p:grpSpPr>
        <p:grpSp>
          <p:nvGrpSpPr>
            <p:cNvPr id="8237" name="Group 7"/>
            <p:cNvGrpSpPr>
              <a:grpSpLocks/>
            </p:cNvGrpSpPr>
            <p:nvPr/>
          </p:nvGrpSpPr>
          <p:grpSpPr bwMode="auto">
            <a:xfrm>
              <a:off x="1892" y="638"/>
              <a:ext cx="91" cy="227"/>
              <a:chOff x="2018" y="663"/>
              <a:chExt cx="91" cy="227"/>
            </a:xfrm>
          </p:grpSpPr>
          <p:sp>
            <p:nvSpPr>
              <p:cNvPr id="8239" name="Line 8"/>
              <p:cNvSpPr>
                <a:spLocks noChangeShapeType="1"/>
              </p:cNvSpPr>
              <p:nvPr/>
            </p:nvSpPr>
            <p:spPr bwMode="auto">
              <a:xfrm>
                <a:off x="2018" y="663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0" name="Line 9"/>
              <p:cNvSpPr>
                <a:spLocks noChangeShapeType="1"/>
              </p:cNvSpPr>
              <p:nvPr/>
            </p:nvSpPr>
            <p:spPr bwMode="auto">
              <a:xfrm>
                <a:off x="2018" y="890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1" name="Line 10"/>
              <p:cNvSpPr>
                <a:spLocks noChangeShapeType="1"/>
              </p:cNvSpPr>
              <p:nvPr/>
            </p:nvSpPr>
            <p:spPr bwMode="auto">
              <a:xfrm>
                <a:off x="2109" y="663"/>
                <a:ext cx="0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38" name="Text Box 11"/>
            <p:cNvSpPr txBox="1">
              <a:spLocks noChangeArrowheads="1"/>
            </p:cNvSpPr>
            <p:nvPr/>
          </p:nvSpPr>
          <p:spPr bwMode="auto">
            <a:xfrm>
              <a:off x="1973" y="638"/>
              <a:ext cx="19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+</a:t>
              </a:r>
            </a:p>
          </p:txBody>
        </p:sp>
      </p:grpSp>
      <p:sp>
        <p:nvSpPr>
          <p:cNvPr id="8199" name="Text Box 14"/>
          <p:cNvSpPr txBox="1">
            <a:spLocks noChangeArrowheads="1"/>
          </p:cNvSpPr>
          <p:nvPr/>
        </p:nvSpPr>
        <p:spPr bwMode="auto">
          <a:xfrm>
            <a:off x="1331913" y="1700213"/>
            <a:ext cx="7096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-10x</a:t>
            </a:r>
          </a:p>
        </p:txBody>
      </p:sp>
      <p:sp>
        <p:nvSpPr>
          <p:cNvPr id="8200" name="Text Box 20"/>
          <p:cNvSpPr txBox="1">
            <a:spLocks noChangeArrowheads="1"/>
          </p:cNvSpPr>
          <p:nvPr/>
        </p:nvSpPr>
        <p:spPr bwMode="auto">
          <a:xfrm>
            <a:off x="2206625" y="170021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8201" name="Text Box 23"/>
          <p:cNvSpPr txBox="1">
            <a:spLocks noChangeArrowheads="1"/>
          </p:cNvSpPr>
          <p:nvPr/>
        </p:nvSpPr>
        <p:spPr bwMode="auto">
          <a:xfrm>
            <a:off x="2528888" y="1700213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40</a:t>
            </a:r>
          </a:p>
        </p:txBody>
      </p:sp>
      <p:sp>
        <p:nvSpPr>
          <p:cNvPr id="33823" name="Text Box 31"/>
          <p:cNvSpPr txBox="1">
            <a:spLocks noChangeArrowheads="1"/>
          </p:cNvSpPr>
          <p:nvPr/>
        </p:nvSpPr>
        <p:spPr bwMode="auto">
          <a:xfrm>
            <a:off x="1835150" y="2211388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x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3824" name="Text Box 32"/>
          <p:cNvSpPr txBox="1">
            <a:spLocks noChangeArrowheads="1"/>
          </p:cNvSpPr>
          <p:nvPr/>
        </p:nvSpPr>
        <p:spPr bwMode="auto">
          <a:xfrm>
            <a:off x="2555875" y="2211388"/>
            <a:ext cx="446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3825" name="Rectangle 33"/>
          <p:cNvSpPr>
            <a:spLocks noChangeArrowheads="1"/>
          </p:cNvSpPr>
          <p:nvPr/>
        </p:nvSpPr>
        <p:spPr bwMode="auto">
          <a:xfrm>
            <a:off x="1763713" y="2205038"/>
            <a:ext cx="1368425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26" name="Text Box 34"/>
          <p:cNvSpPr txBox="1">
            <a:spLocks noChangeArrowheads="1"/>
          </p:cNvSpPr>
          <p:nvPr/>
        </p:nvSpPr>
        <p:spPr bwMode="auto">
          <a:xfrm>
            <a:off x="755650" y="3567113"/>
            <a:ext cx="402225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Miután kiszámítottuk az </a:t>
            </a:r>
            <a:r>
              <a:rPr lang="hr-HR" altLang="sr-Latn-RS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x</a:t>
            </a:r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 értékét, </a:t>
            </a:r>
            <a:br>
              <a:rPr lang="hr-HR" altLang="sr-Latn-RS" dirty="0" smtClean="0">
                <a:latin typeface="Comic Sans MS" pitchFamily="66" charset="0"/>
                <a:cs typeface="Times New Roman" pitchFamily="18" charset="0"/>
              </a:rPr>
            </a:br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ki kell számítani az </a:t>
            </a:r>
            <a:r>
              <a:rPr lang="hr-HR" altLang="sr-Latn-RS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y</a:t>
            </a:r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 értékét is.</a:t>
            </a:r>
            <a:br>
              <a:rPr lang="hr-HR" altLang="sr-Latn-RS" dirty="0" smtClean="0">
                <a:latin typeface="Comic Sans MS" pitchFamily="66" charset="0"/>
                <a:cs typeface="Times New Roman" pitchFamily="18" charset="0"/>
              </a:rPr>
            </a:br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Van-e ötleted hogyan?</a:t>
            </a:r>
            <a:endParaRPr lang="en-US" altLang="sr-Latn-RS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3827" name="Text Box 35"/>
          <p:cNvSpPr txBox="1">
            <a:spLocks noChangeArrowheads="1"/>
          </p:cNvSpPr>
          <p:nvPr/>
        </p:nvSpPr>
        <p:spPr bwMode="auto">
          <a:xfrm>
            <a:off x="799529" y="4797152"/>
            <a:ext cx="747191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Az </a:t>
            </a:r>
            <a:r>
              <a:rPr lang="hr-HR" altLang="sr-Latn-RS" dirty="0" smtClean="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x</a:t>
            </a:r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 értékét behelyettesítjük az eredeti egyenletek bármelyikébe. </a:t>
            </a:r>
            <a:br>
              <a:rPr lang="hr-HR" altLang="sr-Latn-RS" dirty="0" smtClean="0">
                <a:latin typeface="Comic Sans MS" pitchFamily="66" charset="0"/>
                <a:cs typeface="Times New Roman" pitchFamily="18" charset="0"/>
              </a:rPr>
            </a:br>
            <a:r>
              <a:rPr lang="hr-HR" altLang="sr-Latn-RS" dirty="0" smtClean="0">
                <a:latin typeface="Comic Sans MS" pitchFamily="66" charset="0"/>
                <a:cs typeface="Times New Roman" pitchFamily="18" charset="0"/>
              </a:rPr>
              <a:t>Mi most az első egyenletbe helyettesítjük vissza.</a:t>
            </a:r>
            <a:endParaRPr lang="en-US" altLang="sr-Latn-RS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3828" name="Oval 36"/>
          <p:cNvSpPr>
            <a:spLocks noChangeArrowheads="1"/>
          </p:cNvSpPr>
          <p:nvPr/>
        </p:nvSpPr>
        <p:spPr bwMode="auto">
          <a:xfrm>
            <a:off x="1189038" y="865188"/>
            <a:ext cx="552450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29" name="Oval 37"/>
          <p:cNvSpPr>
            <a:spLocks noChangeArrowheads="1"/>
          </p:cNvSpPr>
          <p:nvPr/>
        </p:nvSpPr>
        <p:spPr bwMode="auto">
          <a:xfrm>
            <a:off x="1763713" y="2220913"/>
            <a:ext cx="1368425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30" name="Text Box 38"/>
          <p:cNvSpPr txBox="1">
            <a:spLocks noChangeArrowheads="1"/>
          </p:cNvSpPr>
          <p:nvPr/>
        </p:nvSpPr>
        <p:spPr bwMode="auto">
          <a:xfrm>
            <a:off x="4535488" y="908050"/>
            <a:ext cx="11112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-3 ∙ (-4)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3831" name="Oval 39"/>
          <p:cNvSpPr>
            <a:spLocks noChangeArrowheads="1"/>
          </p:cNvSpPr>
          <p:nvPr/>
        </p:nvSpPr>
        <p:spPr bwMode="auto">
          <a:xfrm>
            <a:off x="1716088" y="874713"/>
            <a:ext cx="1271587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32" name="Text Box 40"/>
          <p:cNvSpPr txBox="1">
            <a:spLocks noChangeArrowheads="1"/>
          </p:cNvSpPr>
          <p:nvPr/>
        </p:nvSpPr>
        <p:spPr bwMode="auto">
          <a:xfrm>
            <a:off x="5526088" y="908050"/>
            <a:ext cx="1206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- 2y = 14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3836" name="Line 44"/>
          <p:cNvSpPr>
            <a:spLocks noChangeShapeType="1"/>
          </p:cNvSpPr>
          <p:nvPr/>
        </p:nvSpPr>
        <p:spPr bwMode="auto">
          <a:xfrm>
            <a:off x="4572000" y="1268413"/>
            <a:ext cx="10080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37" name="Text Box 45"/>
          <p:cNvSpPr txBox="1">
            <a:spLocks noChangeArrowheads="1"/>
          </p:cNvSpPr>
          <p:nvPr/>
        </p:nvSpPr>
        <p:spPr bwMode="auto">
          <a:xfrm>
            <a:off x="4540250" y="1412875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12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3838" name="Text Box 46"/>
          <p:cNvSpPr txBox="1">
            <a:spLocks noChangeArrowheads="1"/>
          </p:cNvSpPr>
          <p:nvPr/>
        </p:nvSpPr>
        <p:spPr bwMode="auto">
          <a:xfrm>
            <a:off x="4932363" y="1412875"/>
            <a:ext cx="1206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- 2y = 14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3841" name="Line 49"/>
          <p:cNvSpPr>
            <a:spLocks noChangeShapeType="1"/>
          </p:cNvSpPr>
          <p:nvPr/>
        </p:nvSpPr>
        <p:spPr bwMode="auto">
          <a:xfrm>
            <a:off x="5026025" y="1773238"/>
            <a:ext cx="5048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42" name="Text Box 50"/>
          <p:cNvSpPr txBox="1">
            <a:spLocks noChangeArrowheads="1"/>
          </p:cNvSpPr>
          <p:nvPr/>
        </p:nvSpPr>
        <p:spPr bwMode="auto">
          <a:xfrm>
            <a:off x="4932363" y="1916113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- 2y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3843" name="Text Box 51"/>
          <p:cNvSpPr txBox="1">
            <a:spLocks noChangeArrowheads="1"/>
          </p:cNvSpPr>
          <p:nvPr/>
        </p:nvSpPr>
        <p:spPr bwMode="auto">
          <a:xfrm>
            <a:off x="5553075" y="191611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3844" name="Text Box 52"/>
          <p:cNvSpPr txBox="1">
            <a:spLocks noChangeArrowheads="1"/>
          </p:cNvSpPr>
          <p:nvPr/>
        </p:nvSpPr>
        <p:spPr bwMode="auto">
          <a:xfrm>
            <a:off x="5867400" y="1916113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14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3845" name="Text Box 53"/>
          <p:cNvSpPr txBox="1">
            <a:spLocks noChangeArrowheads="1"/>
          </p:cNvSpPr>
          <p:nvPr/>
        </p:nvSpPr>
        <p:spPr bwMode="auto">
          <a:xfrm>
            <a:off x="6278563" y="1916113"/>
            <a:ext cx="6365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- 12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3847" name="Text Box 55"/>
          <p:cNvSpPr txBox="1">
            <a:spLocks noChangeArrowheads="1"/>
          </p:cNvSpPr>
          <p:nvPr/>
        </p:nvSpPr>
        <p:spPr bwMode="auto">
          <a:xfrm>
            <a:off x="4932363" y="2419350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- 2y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3848" name="Text Box 56"/>
          <p:cNvSpPr txBox="1">
            <a:spLocks noChangeArrowheads="1"/>
          </p:cNvSpPr>
          <p:nvPr/>
        </p:nvSpPr>
        <p:spPr bwMode="auto">
          <a:xfrm>
            <a:off x="5553075" y="2419350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3849" name="Text Box 57"/>
          <p:cNvSpPr txBox="1">
            <a:spLocks noChangeArrowheads="1"/>
          </p:cNvSpPr>
          <p:nvPr/>
        </p:nvSpPr>
        <p:spPr bwMode="auto">
          <a:xfrm>
            <a:off x="5867400" y="2419350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3852" name="Line 60"/>
          <p:cNvSpPr>
            <a:spLocks noChangeShapeType="1"/>
          </p:cNvSpPr>
          <p:nvPr/>
        </p:nvSpPr>
        <p:spPr bwMode="auto">
          <a:xfrm flipH="1">
            <a:off x="6365875" y="2347913"/>
            <a:ext cx="144463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53" name="Text Box 61"/>
          <p:cNvSpPr txBox="1">
            <a:spLocks noChangeArrowheads="1"/>
          </p:cNvSpPr>
          <p:nvPr/>
        </p:nvSpPr>
        <p:spPr bwMode="auto">
          <a:xfrm>
            <a:off x="6443663" y="2420938"/>
            <a:ext cx="7858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: (-2)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3854" name="Text Box 62"/>
          <p:cNvSpPr txBox="1">
            <a:spLocks noChangeArrowheads="1"/>
          </p:cNvSpPr>
          <p:nvPr/>
        </p:nvSpPr>
        <p:spPr bwMode="auto">
          <a:xfrm>
            <a:off x="5299075" y="2930525"/>
            <a:ext cx="598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y  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3855" name="Text Box 63"/>
          <p:cNvSpPr txBox="1">
            <a:spLocks noChangeArrowheads="1"/>
          </p:cNvSpPr>
          <p:nvPr/>
        </p:nvSpPr>
        <p:spPr bwMode="auto">
          <a:xfrm>
            <a:off x="5880100" y="2930525"/>
            <a:ext cx="4048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-1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3856" name="Rectangle 64"/>
          <p:cNvSpPr>
            <a:spLocks noChangeArrowheads="1"/>
          </p:cNvSpPr>
          <p:nvPr/>
        </p:nvSpPr>
        <p:spPr bwMode="auto">
          <a:xfrm>
            <a:off x="5221288" y="2924175"/>
            <a:ext cx="1222375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32" name="Line 65"/>
          <p:cNvSpPr>
            <a:spLocks noChangeShapeType="1"/>
          </p:cNvSpPr>
          <p:nvPr/>
        </p:nvSpPr>
        <p:spPr bwMode="auto">
          <a:xfrm flipH="1">
            <a:off x="3203575" y="1628775"/>
            <a:ext cx="144463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3" name="Text Box 66"/>
          <p:cNvSpPr txBox="1">
            <a:spLocks noChangeArrowheads="1"/>
          </p:cNvSpPr>
          <p:nvPr/>
        </p:nvSpPr>
        <p:spPr bwMode="auto">
          <a:xfrm>
            <a:off x="3281363" y="1701800"/>
            <a:ext cx="9001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: (-10)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3859" name="Text Box 67"/>
          <p:cNvSpPr txBox="1">
            <a:spLocks noChangeArrowheads="1"/>
          </p:cNvSpPr>
          <p:nvPr/>
        </p:nvSpPr>
        <p:spPr bwMode="auto">
          <a:xfrm>
            <a:off x="2241550" y="220503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3860" name="Text Box 68"/>
          <p:cNvSpPr txBox="1">
            <a:spLocks noChangeArrowheads="1"/>
          </p:cNvSpPr>
          <p:nvPr/>
        </p:nvSpPr>
        <p:spPr bwMode="auto">
          <a:xfrm>
            <a:off x="5292080" y="3644900"/>
            <a:ext cx="145424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Megoldás: 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33861" name="Text Box 69"/>
          <p:cNvSpPr txBox="1">
            <a:spLocks noChangeArrowheads="1"/>
          </p:cNvSpPr>
          <p:nvPr/>
        </p:nvSpPr>
        <p:spPr bwMode="auto">
          <a:xfrm>
            <a:off x="6516688" y="3644900"/>
            <a:ext cx="1152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dirty="0">
                <a:latin typeface="Comic Sans MS" pitchFamily="66" charset="0"/>
              </a:rPr>
              <a:t>( -4, -1 )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3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33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33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33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000"/>
                                        <p:tgtEl>
                                          <p:spTgt spid="33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1000"/>
                                        <p:tgtEl>
                                          <p:spTgt spid="33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38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38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3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3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38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38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3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3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1000"/>
                                        <p:tgtEl>
                                          <p:spTgt spid="33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338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338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4" dur="1000"/>
                                        <p:tgtEl>
                                          <p:spTgt spid="33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9" dur="1000"/>
                                        <p:tgtEl>
                                          <p:spTgt spid="33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338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338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338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000"/>
                                        <p:tgtEl>
                                          <p:spTgt spid="33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0" dur="1000"/>
                                        <p:tgtEl>
                                          <p:spTgt spid="33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5" dur="1000"/>
                                        <p:tgtEl>
                                          <p:spTgt spid="33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1000"/>
                                        <p:tgtEl>
                                          <p:spTgt spid="33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5" dur="1000"/>
                                        <p:tgtEl>
                                          <p:spTgt spid="33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0" dur="1000"/>
                                        <p:tgtEl>
                                          <p:spTgt spid="33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5" dur="1000"/>
                                        <p:tgtEl>
                                          <p:spTgt spid="33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0" dur="1000"/>
                                        <p:tgtEl>
                                          <p:spTgt spid="33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5" dur="1000"/>
                                        <p:tgtEl>
                                          <p:spTgt spid="33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0" dur="1000"/>
                                        <p:tgtEl>
                                          <p:spTgt spid="33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5" dur="1000"/>
                                        <p:tgtEl>
                                          <p:spTgt spid="33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" dur="1000"/>
                                        <p:tgtEl>
                                          <p:spTgt spid="33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5" dur="1000"/>
                                        <p:tgtEl>
                                          <p:spTgt spid="33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0" dur="1000"/>
                                        <p:tgtEl>
                                          <p:spTgt spid="33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5" dur="1000"/>
                                        <p:tgtEl>
                                          <p:spTgt spid="33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0" dur="1000"/>
                                        <p:tgtEl>
                                          <p:spTgt spid="33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5" dur="1000"/>
                                        <p:tgtEl>
                                          <p:spTgt spid="33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0" dur="1000"/>
                                        <p:tgtEl>
                                          <p:spTgt spid="33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23" grpId="0"/>
      <p:bldP spid="33824" grpId="0"/>
      <p:bldP spid="33825" grpId="0" animBg="1"/>
      <p:bldP spid="33826" grpId="0"/>
      <p:bldP spid="33826" grpId="1"/>
      <p:bldP spid="33827" grpId="0"/>
      <p:bldP spid="33827" grpId="1"/>
      <p:bldP spid="33828" grpId="0" animBg="1"/>
      <p:bldP spid="33828" grpId="1" animBg="1"/>
      <p:bldP spid="33829" grpId="0" animBg="1"/>
      <p:bldP spid="33829" grpId="1" animBg="1"/>
      <p:bldP spid="33830" grpId="0"/>
      <p:bldP spid="33831" grpId="0" animBg="1"/>
      <p:bldP spid="33831" grpId="1" animBg="1"/>
      <p:bldP spid="33832" grpId="0"/>
      <p:bldP spid="33836" grpId="0" animBg="1"/>
      <p:bldP spid="33837" grpId="0"/>
      <p:bldP spid="33838" grpId="0"/>
      <p:bldP spid="33841" grpId="0" animBg="1"/>
      <p:bldP spid="33842" grpId="0"/>
      <p:bldP spid="33843" grpId="0"/>
      <p:bldP spid="33844" grpId="0"/>
      <p:bldP spid="33845" grpId="0"/>
      <p:bldP spid="33847" grpId="0"/>
      <p:bldP spid="33848" grpId="0"/>
      <p:bldP spid="33849" grpId="0"/>
      <p:bldP spid="33852" grpId="0" animBg="1"/>
      <p:bldP spid="33853" grpId="0"/>
      <p:bldP spid="33854" grpId="0"/>
      <p:bldP spid="33855" grpId="0"/>
      <p:bldP spid="33856" grpId="0" animBg="1"/>
      <p:bldP spid="33859" grpId="0"/>
      <p:bldP spid="33860" grpId="0"/>
      <p:bldP spid="3386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u="sng" dirty="0" smtClean="0">
                <a:latin typeface="Comic Sans MS" pitchFamily="66" charset="0"/>
              </a:rPr>
              <a:t>1.példa</a:t>
            </a:r>
            <a:r>
              <a:rPr lang="hr-HR" altLang="sr-Latn-RS" sz="2000" dirty="0" smtClean="0">
                <a:latin typeface="Comic Sans MS" pitchFamily="66" charset="0"/>
              </a:rPr>
              <a:t>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07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a)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8272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-3x </a:t>
            </a:r>
            <a:r>
              <a:rPr lang="hr-HR" altLang="sr-Latn-RS" sz="1000">
                <a:latin typeface="Comic Sans MS" pitchFamily="66" charset="0"/>
              </a:rPr>
              <a:t> </a:t>
            </a:r>
            <a:r>
              <a:rPr lang="hr-HR" altLang="sr-Latn-RS" sz="2000">
                <a:latin typeface="Comic Sans MS" pitchFamily="66" charset="0"/>
              </a:rPr>
              <a:t>- 2y = 14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 -7x + 2y = 26</a:t>
            </a:r>
          </a:p>
        </p:txBody>
      </p:sp>
      <p:grpSp>
        <p:nvGrpSpPr>
          <p:cNvPr id="11270" name="Group 6"/>
          <p:cNvGrpSpPr>
            <a:grpSpLocks/>
          </p:cNvGrpSpPr>
          <p:nvPr/>
        </p:nvGrpSpPr>
        <p:grpSpPr bwMode="auto">
          <a:xfrm>
            <a:off x="3003550" y="1012825"/>
            <a:ext cx="434975" cy="396875"/>
            <a:chOff x="1892" y="638"/>
            <a:chExt cx="274" cy="250"/>
          </a:xfrm>
        </p:grpSpPr>
        <p:grpSp>
          <p:nvGrpSpPr>
            <p:cNvPr id="11316" name="Group 7"/>
            <p:cNvGrpSpPr>
              <a:grpSpLocks/>
            </p:cNvGrpSpPr>
            <p:nvPr/>
          </p:nvGrpSpPr>
          <p:grpSpPr bwMode="auto">
            <a:xfrm>
              <a:off x="1892" y="638"/>
              <a:ext cx="91" cy="227"/>
              <a:chOff x="2018" y="663"/>
              <a:chExt cx="91" cy="227"/>
            </a:xfrm>
          </p:grpSpPr>
          <p:sp>
            <p:nvSpPr>
              <p:cNvPr id="11318" name="Line 8"/>
              <p:cNvSpPr>
                <a:spLocks noChangeShapeType="1"/>
              </p:cNvSpPr>
              <p:nvPr/>
            </p:nvSpPr>
            <p:spPr bwMode="auto">
              <a:xfrm>
                <a:off x="2018" y="663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9" name="Line 9"/>
              <p:cNvSpPr>
                <a:spLocks noChangeShapeType="1"/>
              </p:cNvSpPr>
              <p:nvPr/>
            </p:nvSpPr>
            <p:spPr bwMode="auto">
              <a:xfrm>
                <a:off x="2018" y="890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0" name="Line 10"/>
              <p:cNvSpPr>
                <a:spLocks noChangeShapeType="1"/>
              </p:cNvSpPr>
              <p:nvPr/>
            </p:nvSpPr>
            <p:spPr bwMode="auto">
              <a:xfrm>
                <a:off x="2109" y="663"/>
                <a:ext cx="0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317" name="Text Box 11"/>
            <p:cNvSpPr txBox="1">
              <a:spLocks noChangeArrowheads="1"/>
            </p:cNvSpPr>
            <p:nvPr/>
          </p:nvSpPr>
          <p:spPr bwMode="auto">
            <a:xfrm>
              <a:off x="1973" y="638"/>
              <a:ext cx="19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+</a:t>
              </a:r>
            </a:p>
          </p:txBody>
        </p:sp>
      </p:grpSp>
      <p:sp>
        <p:nvSpPr>
          <p:cNvPr id="11271" name="Text Box 12"/>
          <p:cNvSpPr txBox="1">
            <a:spLocks noChangeArrowheads="1"/>
          </p:cNvSpPr>
          <p:nvPr/>
        </p:nvSpPr>
        <p:spPr bwMode="auto">
          <a:xfrm>
            <a:off x="1331913" y="1700213"/>
            <a:ext cx="7096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-10x</a:t>
            </a:r>
          </a:p>
        </p:txBody>
      </p:sp>
      <p:sp>
        <p:nvSpPr>
          <p:cNvPr id="11272" name="Text Box 13"/>
          <p:cNvSpPr txBox="1">
            <a:spLocks noChangeArrowheads="1"/>
          </p:cNvSpPr>
          <p:nvPr/>
        </p:nvSpPr>
        <p:spPr bwMode="auto">
          <a:xfrm>
            <a:off x="2206625" y="170021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11273" name="Text Box 14"/>
          <p:cNvSpPr txBox="1">
            <a:spLocks noChangeArrowheads="1"/>
          </p:cNvSpPr>
          <p:nvPr/>
        </p:nvSpPr>
        <p:spPr bwMode="auto">
          <a:xfrm>
            <a:off x="2528888" y="1700213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40</a:t>
            </a:r>
          </a:p>
        </p:txBody>
      </p:sp>
      <p:sp>
        <p:nvSpPr>
          <p:cNvPr id="11274" name="Text Box 15"/>
          <p:cNvSpPr txBox="1">
            <a:spLocks noChangeArrowheads="1"/>
          </p:cNvSpPr>
          <p:nvPr/>
        </p:nvSpPr>
        <p:spPr bwMode="auto">
          <a:xfrm>
            <a:off x="1835150" y="2211388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x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1275" name="Text Box 16"/>
          <p:cNvSpPr txBox="1">
            <a:spLocks noChangeArrowheads="1"/>
          </p:cNvSpPr>
          <p:nvPr/>
        </p:nvSpPr>
        <p:spPr bwMode="auto">
          <a:xfrm>
            <a:off x="2555875" y="2211388"/>
            <a:ext cx="446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1276" name="Rectangle 17"/>
          <p:cNvSpPr>
            <a:spLocks noChangeArrowheads="1"/>
          </p:cNvSpPr>
          <p:nvPr/>
        </p:nvSpPr>
        <p:spPr bwMode="auto">
          <a:xfrm>
            <a:off x="1763713" y="2205038"/>
            <a:ext cx="1368425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7" name="Text Box 18"/>
          <p:cNvSpPr txBox="1">
            <a:spLocks noChangeArrowheads="1"/>
          </p:cNvSpPr>
          <p:nvPr/>
        </p:nvSpPr>
        <p:spPr bwMode="auto">
          <a:xfrm>
            <a:off x="4535488" y="908050"/>
            <a:ext cx="11112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-3 ∙ (-4)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1278" name="Text Box 19"/>
          <p:cNvSpPr txBox="1">
            <a:spLocks noChangeArrowheads="1"/>
          </p:cNvSpPr>
          <p:nvPr/>
        </p:nvSpPr>
        <p:spPr bwMode="auto">
          <a:xfrm>
            <a:off x="5526088" y="908050"/>
            <a:ext cx="1206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- 2y = 14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1279" name="Line 20"/>
          <p:cNvSpPr>
            <a:spLocks noChangeShapeType="1"/>
          </p:cNvSpPr>
          <p:nvPr/>
        </p:nvSpPr>
        <p:spPr bwMode="auto">
          <a:xfrm>
            <a:off x="4572000" y="1268413"/>
            <a:ext cx="10080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0" name="Text Box 21"/>
          <p:cNvSpPr txBox="1">
            <a:spLocks noChangeArrowheads="1"/>
          </p:cNvSpPr>
          <p:nvPr/>
        </p:nvSpPr>
        <p:spPr bwMode="auto">
          <a:xfrm>
            <a:off x="4540250" y="1412875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12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1281" name="Text Box 22"/>
          <p:cNvSpPr txBox="1">
            <a:spLocks noChangeArrowheads="1"/>
          </p:cNvSpPr>
          <p:nvPr/>
        </p:nvSpPr>
        <p:spPr bwMode="auto">
          <a:xfrm>
            <a:off x="4932363" y="1412875"/>
            <a:ext cx="1206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- 2y = 14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1282" name="Line 23"/>
          <p:cNvSpPr>
            <a:spLocks noChangeShapeType="1"/>
          </p:cNvSpPr>
          <p:nvPr/>
        </p:nvSpPr>
        <p:spPr bwMode="auto">
          <a:xfrm>
            <a:off x="5026025" y="1773238"/>
            <a:ext cx="5048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3" name="Text Box 24"/>
          <p:cNvSpPr txBox="1">
            <a:spLocks noChangeArrowheads="1"/>
          </p:cNvSpPr>
          <p:nvPr/>
        </p:nvSpPr>
        <p:spPr bwMode="auto">
          <a:xfrm>
            <a:off x="4932363" y="1916113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- 2y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1284" name="Text Box 25"/>
          <p:cNvSpPr txBox="1">
            <a:spLocks noChangeArrowheads="1"/>
          </p:cNvSpPr>
          <p:nvPr/>
        </p:nvSpPr>
        <p:spPr bwMode="auto">
          <a:xfrm>
            <a:off x="5553075" y="191611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1285" name="Text Box 26"/>
          <p:cNvSpPr txBox="1">
            <a:spLocks noChangeArrowheads="1"/>
          </p:cNvSpPr>
          <p:nvPr/>
        </p:nvSpPr>
        <p:spPr bwMode="auto">
          <a:xfrm>
            <a:off x="5867400" y="1916113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14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1286" name="Text Box 27"/>
          <p:cNvSpPr txBox="1">
            <a:spLocks noChangeArrowheads="1"/>
          </p:cNvSpPr>
          <p:nvPr/>
        </p:nvSpPr>
        <p:spPr bwMode="auto">
          <a:xfrm>
            <a:off x="6278563" y="1916113"/>
            <a:ext cx="6365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- 12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1287" name="Text Box 28"/>
          <p:cNvSpPr txBox="1">
            <a:spLocks noChangeArrowheads="1"/>
          </p:cNvSpPr>
          <p:nvPr/>
        </p:nvSpPr>
        <p:spPr bwMode="auto">
          <a:xfrm>
            <a:off x="4932363" y="2419350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- 2y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1288" name="Text Box 29"/>
          <p:cNvSpPr txBox="1">
            <a:spLocks noChangeArrowheads="1"/>
          </p:cNvSpPr>
          <p:nvPr/>
        </p:nvSpPr>
        <p:spPr bwMode="auto">
          <a:xfrm>
            <a:off x="5553075" y="2419350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1289" name="Text Box 30"/>
          <p:cNvSpPr txBox="1">
            <a:spLocks noChangeArrowheads="1"/>
          </p:cNvSpPr>
          <p:nvPr/>
        </p:nvSpPr>
        <p:spPr bwMode="auto">
          <a:xfrm>
            <a:off x="5867400" y="2419350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1290" name="Line 31"/>
          <p:cNvSpPr>
            <a:spLocks noChangeShapeType="1"/>
          </p:cNvSpPr>
          <p:nvPr/>
        </p:nvSpPr>
        <p:spPr bwMode="auto">
          <a:xfrm flipH="1">
            <a:off x="6365875" y="2347913"/>
            <a:ext cx="144463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1" name="Text Box 32"/>
          <p:cNvSpPr txBox="1">
            <a:spLocks noChangeArrowheads="1"/>
          </p:cNvSpPr>
          <p:nvPr/>
        </p:nvSpPr>
        <p:spPr bwMode="auto">
          <a:xfrm>
            <a:off x="6443663" y="2420938"/>
            <a:ext cx="7858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: (-2)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1292" name="Text Box 33"/>
          <p:cNvSpPr txBox="1">
            <a:spLocks noChangeArrowheads="1"/>
          </p:cNvSpPr>
          <p:nvPr/>
        </p:nvSpPr>
        <p:spPr bwMode="auto">
          <a:xfrm>
            <a:off x="5299075" y="2930525"/>
            <a:ext cx="598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y  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1293" name="Text Box 34"/>
          <p:cNvSpPr txBox="1">
            <a:spLocks noChangeArrowheads="1"/>
          </p:cNvSpPr>
          <p:nvPr/>
        </p:nvSpPr>
        <p:spPr bwMode="auto">
          <a:xfrm>
            <a:off x="5880100" y="2930525"/>
            <a:ext cx="4048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-1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1294" name="Rectangle 35"/>
          <p:cNvSpPr>
            <a:spLocks noChangeArrowheads="1"/>
          </p:cNvSpPr>
          <p:nvPr/>
        </p:nvSpPr>
        <p:spPr bwMode="auto">
          <a:xfrm>
            <a:off x="5221288" y="2924175"/>
            <a:ext cx="1222375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95" name="Line 36"/>
          <p:cNvSpPr>
            <a:spLocks noChangeShapeType="1"/>
          </p:cNvSpPr>
          <p:nvPr/>
        </p:nvSpPr>
        <p:spPr bwMode="auto">
          <a:xfrm flipH="1">
            <a:off x="3203575" y="1628775"/>
            <a:ext cx="144463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6" name="Text Box 37"/>
          <p:cNvSpPr txBox="1">
            <a:spLocks noChangeArrowheads="1"/>
          </p:cNvSpPr>
          <p:nvPr/>
        </p:nvSpPr>
        <p:spPr bwMode="auto">
          <a:xfrm>
            <a:off x="3281363" y="1701800"/>
            <a:ext cx="9001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: (-10)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1297" name="Text Box 38"/>
          <p:cNvSpPr txBox="1">
            <a:spLocks noChangeArrowheads="1"/>
          </p:cNvSpPr>
          <p:nvPr/>
        </p:nvSpPr>
        <p:spPr bwMode="auto">
          <a:xfrm>
            <a:off x="2241550" y="220503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7927" name="Text Box 39"/>
          <p:cNvSpPr txBox="1">
            <a:spLocks noChangeArrowheads="1"/>
          </p:cNvSpPr>
          <p:nvPr/>
        </p:nvSpPr>
        <p:spPr bwMode="auto">
          <a:xfrm>
            <a:off x="3132138" y="4292600"/>
            <a:ext cx="15007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latin typeface="Comic Sans MS" pitchFamily="66" charset="0"/>
                <a:cs typeface="Times New Roman" pitchFamily="18" charset="0"/>
              </a:rPr>
              <a:t>Ellenőrzés:</a:t>
            </a:r>
            <a:endParaRPr lang="en-US" altLang="sr-Latn-RS" sz="2000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7928" name="Oval 40"/>
          <p:cNvSpPr>
            <a:spLocks noChangeArrowheads="1"/>
          </p:cNvSpPr>
          <p:nvPr/>
        </p:nvSpPr>
        <p:spPr bwMode="auto">
          <a:xfrm>
            <a:off x="1144588" y="879475"/>
            <a:ext cx="1411287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929" name="Oval 41"/>
          <p:cNvSpPr>
            <a:spLocks noChangeArrowheads="1"/>
          </p:cNvSpPr>
          <p:nvPr/>
        </p:nvSpPr>
        <p:spPr bwMode="auto">
          <a:xfrm>
            <a:off x="1835150" y="2205038"/>
            <a:ext cx="1223963" cy="43180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930" name="Text Box 42"/>
          <p:cNvSpPr txBox="1">
            <a:spLocks noChangeArrowheads="1"/>
          </p:cNvSpPr>
          <p:nvPr/>
        </p:nvSpPr>
        <p:spPr bwMode="auto">
          <a:xfrm>
            <a:off x="3205163" y="4797425"/>
            <a:ext cx="2355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-3 </a:t>
            </a:r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 (-4) - 2 </a:t>
            </a:r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 (-1) 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7931" name="Oval 43"/>
          <p:cNvSpPr>
            <a:spLocks noChangeArrowheads="1"/>
          </p:cNvSpPr>
          <p:nvPr/>
        </p:nvSpPr>
        <p:spPr bwMode="auto">
          <a:xfrm>
            <a:off x="5219700" y="2940050"/>
            <a:ext cx="1152525" cy="433388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932" name="Line 44"/>
          <p:cNvSpPr>
            <a:spLocks noChangeShapeType="1"/>
          </p:cNvSpPr>
          <p:nvPr/>
        </p:nvSpPr>
        <p:spPr bwMode="auto">
          <a:xfrm>
            <a:off x="4313238" y="5184775"/>
            <a:ext cx="10080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33" name="Text Box 45"/>
          <p:cNvSpPr txBox="1">
            <a:spLocks noChangeArrowheads="1"/>
          </p:cNvSpPr>
          <p:nvPr/>
        </p:nvSpPr>
        <p:spPr bwMode="auto">
          <a:xfrm>
            <a:off x="5508625" y="4797425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12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7934" name="Text Box 46"/>
          <p:cNvSpPr txBox="1">
            <a:spLocks noChangeArrowheads="1"/>
          </p:cNvSpPr>
          <p:nvPr/>
        </p:nvSpPr>
        <p:spPr bwMode="auto">
          <a:xfrm>
            <a:off x="5845175" y="4797425"/>
            <a:ext cx="5381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+ 2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7935" name="Text Box 47"/>
          <p:cNvSpPr txBox="1">
            <a:spLocks noChangeArrowheads="1"/>
          </p:cNvSpPr>
          <p:nvPr/>
        </p:nvSpPr>
        <p:spPr bwMode="auto">
          <a:xfrm>
            <a:off x="6296025" y="4797425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7936" name="Text Box 48"/>
          <p:cNvSpPr txBox="1">
            <a:spLocks noChangeArrowheads="1"/>
          </p:cNvSpPr>
          <p:nvPr/>
        </p:nvSpPr>
        <p:spPr bwMode="auto">
          <a:xfrm>
            <a:off x="6554788" y="4797425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14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7937" name="Oval 49"/>
          <p:cNvSpPr>
            <a:spLocks noChangeArrowheads="1"/>
          </p:cNvSpPr>
          <p:nvPr/>
        </p:nvSpPr>
        <p:spPr bwMode="auto">
          <a:xfrm>
            <a:off x="2486025" y="865188"/>
            <a:ext cx="357188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938" name="Oval 50"/>
          <p:cNvSpPr>
            <a:spLocks noChangeArrowheads="1"/>
          </p:cNvSpPr>
          <p:nvPr/>
        </p:nvSpPr>
        <p:spPr bwMode="auto">
          <a:xfrm>
            <a:off x="6540500" y="4797425"/>
            <a:ext cx="458788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3333750" y="5186363"/>
            <a:ext cx="8778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14" name="Text Box 55"/>
          <p:cNvSpPr txBox="1">
            <a:spLocks noChangeArrowheads="1"/>
          </p:cNvSpPr>
          <p:nvPr/>
        </p:nvSpPr>
        <p:spPr bwMode="auto">
          <a:xfrm>
            <a:off x="5292080" y="3644900"/>
            <a:ext cx="145424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Megoldás: 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11315" name="Text Box 56"/>
          <p:cNvSpPr txBox="1">
            <a:spLocks noChangeArrowheads="1"/>
          </p:cNvSpPr>
          <p:nvPr/>
        </p:nvSpPr>
        <p:spPr bwMode="auto">
          <a:xfrm>
            <a:off x="6516688" y="3644900"/>
            <a:ext cx="1152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( -4, -1 )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7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79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9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79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79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79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79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79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79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79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79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1000"/>
                                        <p:tgtEl>
                                          <p:spTgt spid="37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379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37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37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" dur="1000"/>
                                        <p:tgtEl>
                                          <p:spTgt spid="37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5" dur="1000"/>
                                        <p:tgtEl>
                                          <p:spTgt spid="37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" dur="1000"/>
                                        <p:tgtEl>
                                          <p:spTgt spid="37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5" dur="1000"/>
                                        <p:tgtEl>
                                          <p:spTgt spid="37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79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79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79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79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7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7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7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7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379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379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27" grpId="0"/>
      <p:bldP spid="37928" grpId="0" animBg="1"/>
      <p:bldP spid="37928" grpId="1" animBg="1"/>
      <p:bldP spid="37929" grpId="0" animBg="1"/>
      <p:bldP spid="37929" grpId="1" animBg="1"/>
      <p:bldP spid="37930" grpId="0"/>
      <p:bldP spid="37931" grpId="0" animBg="1"/>
      <p:bldP spid="37931" grpId="1" animBg="1"/>
      <p:bldP spid="37932" grpId="0" animBg="1"/>
      <p:bldP spid="37933" grpId="0"/>
      <p:bldP spid="37934" grpId="0"/>
      <p:bldP spid="37935" grpId="0"/>
      <p:bldP spid="37936" grpId="0"/>
      <p:bldP spid="37937" grpId="0" animBg="1"/>
      <p:bldP spid="37937" grpId="1" animBg="1"/>
      <p:bldP spid="37938" grpId="0" animBg="1"/>
      <p:bldP spid="37938" grpId="1" animBg="1"/>
      <p:bldP spid="3794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u="sng" dirty="0" smtClean="0">
                <a:latin typeface="Comic Sans MS" pitchFamily="66" charset="0"/>
              </a:rPr>
              <a:t>1.példa</a:t>
            </a:r>
            <a:r>
              <a:rPr lang="hr-HR" altLang="sr-Latn-RS" sz="2000" dirty="0" smtClean="0">
                <a:latin typeface="Comic Sans MS" pitchFamily="66" charset="0"/>
              </a:rPr>
              <a:t>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07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a)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8272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-3x </a:t>
            </a:r>
            <a:r>
              <a:rPr lang="hr-HR" altLang="sr-Latn-RS" sz="1000">
                <a:latin typeface="Comic Sans MS" pitchFamily="66" charset="0"/>
              </a:rPr>
              <a:t> </a:t>
            </a:r>
            <a:r>
              <a:rPr lang="hr-HR" altLang="sr-Latn-RS" sz="2000">
                <a:latin typeface="Comic Sans MS" pitchFamily="66" charset="0"/>
              </a:rPr>
              <a:t>- 2y = 14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 -7x + 2y = 26</a:t>
            </a:r>
          </a:p>
        </p:txBody>
      </p:sp>
      <p:grpSp>
        <p:nvGrpSpPr>
          <p:cNvPr id="12294" name="Group 6"/>
          <p:cNvGrpSpPr>
            <a:grpSpLocks/>
          </p:cNvGrpSpPr>
          <p:nvPr/>
        </p:nvGrpSpPr>
        <p:grpSpPr bwMode="auto">
          <a:xfrm>
            <a:off x="3003550" y="1012825"/>
            <a:ext cx="434975" cy="396875"/>
            <a:chOff x="1892" y="638"/>
            <a:chExt cx="274" cy="250"/>
          </a:xfrm>
        </p:grpSpPr>
        <p:grpSp>
          <p:nvGrpSpPr>
            <p:cNvPr id="12347" name="Group 7"/>
            <p:cNvGrpSpPr>
              <a:grpSpLocks/>
            </p:cNvGrpSpPr>
            <p:nvPr/>
          </p:nvGrpSpPr>
          <p:grpSpPr bwMode="auto">
            <a:xfrm>
              <a:off x="1892" y="638"/>
              <a:ext cx="91" cy="227"/>
              <a:chOff x="2018" y="663"/>
              <a:chExt cx="91" cy="227"/>
            </a:xfrm>
          </p:grpSpPr>
          <p:sp>
            <p:nvSpPr>
              <p:cNvPr id="12349" name="Line 8"/>
              <p:cNvSpPr>
                <a:spLocks noChangeShapeType="1"/>
              </p:cNvSpPr>
              <p:nvPr/>
            </p:nvSpPr>
            <p:spPr bwMode="auto">
              <a:xfrm>
                <a:off x="2018" y="663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50" name="Line 9"/>
              <p:cNvSpPr>
                <a:spLocks noChangeShapeType="1"/>
              </p:cNvSpPr>
              <p:nvPr/>
            </p:nvSpPr>
            <p:spPr bwMode="auto">
              <a:xfrm>
                <a:off x="2018" y="890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51" name="Line 10"/>
              <p:cNvSpPr>
                <a:spLocks noChangeShapeType="1"/>
              </p:cNvSpPr>
              <p:nvPr/>
            </p:nvSpPr>
            <p:spPr bwMode="auto">
              <a:xfrm>
                <a:off x="2109" y="663"/>
                <a:ext cx="0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348" name="Text Box 11"/>
            <p:cNvSpPr txBox="1">
              <a:spLocks noChangeArrowheads="1"/>
            </p:cNvSpPr>
            <p:nvPr/>
          </p:nvSpPr>
          <p:spPr bwMode="auto">
            <a:xfrm>
              <a:off x="1973" y="638"/>
              <a:ext cx="19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+</a:t>
              </a:r>
            </a:p>
          </p:txBody>
        </p:sp>
      </p:grpSp>
      <p:sp>
        <p:nvSpPr>
          <p:cNvPr id="12295" name="Text Box 12"/>
          <p:cNvSpPr txBox="1">
            <a:spLocks noChangeArrowheads="1"/>
          </p:cNvSpPr>
          <p:nvPr/>
        </p:nvSpPr>
        <p:spPr bwMode="auto">
          <a:xfrm>
            <a:off x="1331913" y="1700213"/>
            <a:ext cx="7096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-10x</a:t>
            </a:r>
          </a:p>
        </p:txBody>
      </p:sp>
      <p:sp>
        <p:nvSpPr>
          <p:cNvPr id="12296" name="Text Box 13"/>
          <p:cNvSpPr txBox="1">
            <a:spLocks noChangeArrowheads="1"/>
          </p:cNvSpPr>
          <p:nvPr/>
        </p:nvSpPr>
        <p:spPr bwMode="auto">
          <a:xfrm>
            <a:off x="2206625" y="170021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12297" name="Text Box 14"/>
          <p:cNvSpPr txBox="1">
            <a:spLocks noChangeArrowheads="1"/>
          </p:cNvSpPr>
          <p:nvPr/>
        </p:nvSpPr>
        <p:spPr bwMode="auto">
          <a:xfrm>
            <a:off x="2528888" y="1700213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40</a:t>
            </a:r>
          </a:p>
        </p:txBody>
      </p:sp>
      <p:sp>
        <p:nvSpPr>
          <p:cNvPr id="12298" name="Text Box 15"/>
          <p:cNvSpPr txBox="1">
            <a:spLocks noChangeArrowheads="1"/>
          </p:cNvSpPr>
          <p:nvPr/>
        </p:nvSpPr>
        <p:spPr bwMode="auto">
          <a:xfrm>
            <a:off x="1835150" y="2211388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x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2299" name="Text Box 16"/>
          <p:cNvSpPr txBox="1">
            <a:spLocks noChangeArrowheads="1"/>
          </p:cNvSpPr>
          <p:nvPr/>
        </p:nvSpPr>
        <p:spPr bwMode="auto">
          <a:xfrm>
            <a:off x="2555875" y="2211388"/>
            <a:ext cx="446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2300" name="Rectangle 17"/>
          <p:cNvSpPr>
            <a:spLocks noChangeArrowheads="1"/>
          </p:cNvSpPr>
          <p:nvPr/>
        </p:nvSpPr>
        <p:spPr bwMode="auto">
          <a:xfrm>
            <a:off x="1763713" y="2205038"/>
            <a:ext cx="1368425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301" name="Text Box 18"/>
          <p:cNvSpPr txBox="1">
            <a:spLocks noChangeArrowheads="1"/>
          </p:cNvSpPr>
          <p:nvPr/>
        </p:nvSpPr>
        <p:spPr bwMode="auto">
          <a:xfrm>
            <a:off x="4535488" y="908050"/>
            <a:ext cx="11112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-3 ∙ (-4)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2302" name="Text Box 19"/>
          <p:cNvSpPr txBox="1">
            <a:spLocks noChangeArrowheads="1"/>
          </p:cNvSpPr>
          <p:nvPr/>
        </p:nvSpPr>
        <p:spPr bwMode="auto">
          <a:xfrm>
            <a:off x="5526088" y="908050"/>
            <a:ext cx="1206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- 2y = 14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2303" name="Line 20"/>
          <p:cNvSpPr>
            <a:spLocks noChangeShapeType="1"/>
          </p:cNvSpPr>
          <p:nvPr/>
        </p:nvSpPr>
        <p:spPr bwMode="auto">
          <a:xfrm>
            <a:off x="4572000" y="1268413"/>
            <a:ext cx="10080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4" name="Text Box 21"/>
          <p:cNvSpPr txBox="1">
            <a:spLocks noChangeArrowheads="1"/>
          </p:cNvSpPr>
          <p:nvPr/>
        </p:nvSpPr>
        <p:spPr bwMode="auto">
          <a:xfrm>
            <a:off x="4540250" y="1412875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12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2305" name="Text Box 22"/>
          <p:cNvSpPr txBox="1">
            <a:spLocks noChangeArrowheads="1"/>
          </p:cNvSpPr>
          <p:nvPr/>
        </p:nvSpPr>
        <p:spPr bwMode="auto">
          <a:xfrm>
            <a:off x="4932363" y="1412875"/>
            <a:ext cx="1206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- 2y = 14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2306" name="Line 23"/>
          <p:cNvSpPr>
            <a:spLocks noChangeShapeType="1"/>
          </p:cNvSpPr>
          <p:nvPr/>
        </p:nvSpPr>
        <p:spPr bwMode="auto">
          <a:xfrm>
            <a:off x="5026025" y="1773238"/>
            <a:ext cx="5048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7" name="Text Box 24"/>
          <p:cNvSpPr txBox="1">
            <a:spLocks noChangeArrowheads="1"/>
          </p:cNvSpPr>
          <p:nvPr/>
        </p:nvSpPr>
        <p:spPr bwMode="auto">
          <a:xfrm>
            <a:off x="4932363" y="1916113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- 2y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2308" name="Text Box 25"/>
          <p:cNvSpPr txBox="1">
            <a:spLocks noChangeArrowheads="1"/>
          </p:cNvSpPr>
          <p:nvPr/>
        </p:nvSpPr>
        <p:spPr bwMode="auto">
          <a:xfrm>
            <a:off x="5553075" y="191611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2309" name="Text Box 26"/>
          <p:cNvSpPr txBox="1">
            <a:spLocks noChangeArrowheads="1"/>
          </p:cNvSpPr>
          <p:nvPr/>
        </p:nvSpPr>
        <p:spPr bwMode="auto">
          <a:xfrm>
            <a:off x="5867400" y="1916113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14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2310" name="Text Box 27"/>
          <p:cNvSpPr txBox="1">
            <a:spLocks noChangeArrowheads="1"/>
          </p:cNvSpPr>
          <p:nvPr/>
        </p:nvSpPr>
        <p:spPr bwMode="auto">
          <a:xfrm>
            <a:off x="6278563" y="1916113"/>
            <a:ext cx="6365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- 12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2311" name="Text Box 28"/>
          <p:cNvSpPr txBox="1">
            <a:spLocks noChangeArrowheads="1"/>
          </p:cNvSpPr>
          <p:nvPr/>
        </p:nvSpPr>
        <p:spPr bwMode="auto">
          <a:xfrm>
            <a:off x="4932363" y="2419350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- 2y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2312" name="Text Box 29"/>
          <p:cNvSpPr txBox="1">
            <a:spLocks noChangeArrowheads="1"/>
          </p:cNvSpPr>
          <p:nvPr/>
        </p:nvSpPr>
        <p:spPr bwMode="auto">
          <a:xfrm>
            <a:off x="5553075" y="2419350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2313" name="Text Box 30"/>
          <p:cNvSpPr txBox="1">
            <a:spLocks noChangeArrowheads="1"/>
          </p:cNvSpPr>
          <p:nvPr/>
        </p:nvSpPr>
        <p:spPr bwMode="auto">
          <a:xfrm>
            <a:off x="5867400" y="2419350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2314" name="Line 31"/>
          <p:cNvSpPr>
            <a:spLocks noChangeShapeType="1"/>
          </p:cNvSpPr>
          <p:nvPr/>
        </p:nvSpPr>
        <p:spPr bwMode="auto">
          <a:xfrm flipH="1">
            <a:off x="6365875" y="2347913"/>
            <a:ext cx="144463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5" name="Text Box 32"/>
          <p:cNvSpPr txBox="1">
            <a:spLocks noChangeArrowheads="1"/>
          </p:cNvSpPr>
          <p:nvPr/>
        </p:nvSpPr>
        <p:spPr bwMode="auto">
          <a:xfrm>
            <a:off x="6443663" y="2420938"/>
            <a:ext cx="7858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: (-2)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2316" name="Text Box 33"/>
          <p:cNvSpPr txBox="1">
            <a:spLocks noChangeArrowheads="1"/>
          </p:cNvSpPr>
          <p:nvPr/>
        </p:nvSpPr>
        <p:spPr bwMode="auto">
          <a:xfrm>
            <a:off x="5299075" y="2930525"/>
            <a:ext cx="598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y  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2317" name="Text Box 34"/>
          <p:cNvSpPr txBox="1">
            <a:spLocks noChangeArrowheads="1"/>
          </p:cNvSpPr>
          <p:nvPr/>
        </p:nvSpPr>
        <p:spPr bwMode="auto">
          <a:xfrm>
            <a:off x="5880100" y="2930525"/>
            <a:ext cx="4048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-1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2318" name="Rectangle 35"/>
          <p:cNvSpPr>
            <a:spLocks noChangeArrowheads="1"/>
          </p:cNvSpPr>
          <p:nvPr/>
        </p:nvSpPr>
        <p:spPr bwMode="auto">
          <a:xfrm>
            <a:off x="5221288" y="2924175"/>
            <a:ext cx="1222375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319" name="Line 36"/>
          <p:cNvSpPr>
            <a:spLocks noChangeShapeType="1"/>
          </p:cNvSpPr>
          <p:nvPr/>
        </p:nvSpPr>
        <p:spPr bwMode="auto">
          <a:xfrm flipH="1">
            <a:off x="3203575" y="1628775"/>
            <a:ext cx="144463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20" name="Text Box 37"/>
          <p:cNvSpPr txBox="1">
            <a:spLocks noChangeArrowheads="1"/>
          </p:cNvSpPr>
          <p:nvPr/>
        </p:nvSpPr>
        <p:spPr bwMode="auto">
          <a:xfrm>
            <a:off x="3281363" y="1701800"/>
            <a:ext cx="9001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: (-10)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2321" name="Text Box 38"/>
          <p:cNvSpPr txBox="1">
            <a:spLocks noChangeArrowheads="1"/>
          </p:cNvSpPr>
          <p:nvPr/>
        </p:nvSpPr>
        <p:spPr bwMode="auto">
          <a:xfrm>
            <a:off x="2241550" y="220503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2322" name="Text Box 42"/>
          <p:cNvSpPr txBox="1">
            <a:spLocks noChangeArrowheads="1"/>
          </p:cNvSpPr>
          <p:nvPr/>
        </p:nvSpPr>
        <p:spPr bwMode="auto">
          <a:xfrm>
            <a:off x="3205163" y="4797425"/>
            <a:ext cx="2355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-3 </a:t>
            </a:r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 (-4) - 2 </a:t>
            </a:r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 (-1) 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2323" name="Line 44"/>
          <p:cNvSpPr>
            <a:spLocks noChangeShapeType="1"/>
          </p:cNvSpPr>
          <p:nvPr/>
        </p:nvSpPr>
        <p:spPr bwMode="auto">
          <a:xfrm>
            <a:off x="4313238" y="5184775"/>
            <a:ext cx="10080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24" name="Text Box 45"/>
          <p:cNvSpPr txBox="1">
            <a:spLocks noChangeArrowheads="1"/>
          </p:cNvSpPr>
          <p:nvPr/>
        </p:nvSpPr>
        <p:spPr bwMode="auto">
          <a:xfrm>
            <a:off x="5508625" y="4797425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12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2325" name="Text Box 46"/>
          <p:cNvSpPr txBox="1">
            <a:spLocks noChangeArrowheads="1"/>
          </p:cNvSpPr>
          <p:nvPr/>
        </p:nvSpPr>
        <p:spPr bwMode="auto">
          <a:xfrm>
            <a:off x="5845175" y="4797425"/>
            <a:ext cx="5381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+ 2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2326" name="Text Box 47"/>
          <p:cNvSpPr txBox="1">
            <a:spLocks noChangeArrowheads="1"/>
          </p:cNvSpPr>
          <p:nvPr/>
        </p:nvSpPr>
        <p:spPr bwMode="auto">
          <a:xfrm>
            <a:off x="6296025" y="4797425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2327" name="Text Box 48"/>
          <p:cNvSpPr txBox="1">
            <a:spLocks noChangeArrowheads="1"/>
          </p:cNvSpPr>
          <p:nvPr/>
        </p:nvSpPr>
        <p:spPr bwMode="auto">
          <a:xfrm>
            <a:off x="6554788" y="4797425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14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2328" name="Line 54"/>
          <p:cNvSpPr>
            <a:spLocks noChangeShapeType="1"/>
          </p:cNvSpPr>
          <p:nvPr/>
        </p:nvSpPr>
        <p:spPr bwMode="auto">
          <a:xfrm>
            <a:off x="3333750" y="5186363"/>
            <a:ext cx="8778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29" name="Text Box 55"/>
          <p:cNvSpPr txBox="1">
            <a:spLocks noChangeArrowheads="1"/>
          </p:cNvSpPr>
          <p:nvPr/>
        </p:nvSpPr>
        <p:spPr bwMode="auto">
          <a:xfrm>
            <a:off x="5292080" y="3644900"/>
            <a:ext cx="145424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Megoldás: 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12330" name="Text Box 56"/>
          <p:cNvSpPr txBox="1">
            <a:spLocks noChangeArrowheads="1"/>
          </p:cNvSpPr>
          <p:nvPr/>
        </p:nvSpPr>
        <p:spPr bwMode="auto">
          <a:xfrm>
            <a:off x="6516688" y="3644900"/>
            <a:ext cx="1152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( -4, -1 )</a:t>
            </a:r>
          </a:p>
        </p:txBody>
      </p:sp>
      <p:sp>
        <p:nvSpPr>
          <p:cNvPr id="39993" name="Oval 57"/>
          <p:cNvSpPr>
            <a:spLocks noChangeArrowheads="1"/>
          </p:cNvSpPr>
          <p:nvPr/>
        </p:nvSpPr>
        <p:spPr bwMode="auto">
          <a:xfrm>
            <a:off x="1192213" y="1196975"/>
            <a:ext cx="1339850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994" name="Oval 58"/>
          <p:cNvSpPr>
            <a:spLocks noChangeArrowheads="1"/>
          </p:cNvSpPr>
          <p:nvPr/>
        </p:nvSpPr>
        <p:spPr bwMode="auto">
          <a:xfrm>
            <a:off x="1763713" y="2205038"/>
            <a:ext cx="1368425" cy="43180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995" name="Text Box 59"/>
          <p:cNvSpPr txBox="1">
            <a:spLocks noChangeArrowheads="1"/>
          </p:cNvSpPr>
          <p:nvPr/>
        </p:nvSpPr>
        <p:spPr bwMode="auto">
          <a:xfrm>
            <a:off x="3205163" y="5302250"/>
            <a:ext cx="2371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-7 </a:t>
            </a:r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 (-4) + 2 </a:t>
            </a:r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 (-1) 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9996" name="Oval 60"/>
          <p:cNvSpPr>
            <a:spLocks noChangeArrowheads="1"/>
          </p:cNvSpPr>
          <p:nvPr/>
        </p:nvSpPr>
        <p:spPr bwMode="auto">
          <a:xfrm>
            <a:off x="5219700" y="2924175"/>
            <a:ext cx="1223963" cy="433388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997" name="Line 61"/>
          <p:cNvSpPr>
            <a:spLocks noChangeShapeType="1"/>
          </p:cNvSpPr>
          <p:nvPr/>
        </p:nvSpPr>
        <p:spPr bwMode="auto">
          <a:xfrm>
            <a:off x="4427538" y="5689600"/>
            <a:ext cx="10080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98" name="Text Box 62"/>
          <p:cNvSpPr txBox="1">
            <a:spLocks noChangeArrowheads="1"/>
          </p:cNvSpPr>
          <p:nvPr/>
        </p:nvSpPr>
        <p:spPr bwMode="auto">
          <a:xfrm>
            <a:off x="5580063" y="5302250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28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9999" name="Text Box 63"/>
          <p:cNvSpPr txBox="1">
            <a:spLocks noChangeArrowheads="1"/>
          </p:cNvSpPr>
          <p:nvPr/>
        </p:nvSpPr>
        <p:spPr bwMode="auto">
          <a:xfrm>
            <a:off x="5994400" y="5302250"/>
            <a:ext cx="522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0000" name="Text Box 64"/>
          <p:cNvSpPr txBox="1">
            <a:spLocks noChangeArrowheads="1"/>
          </p:cNvSpPr>
          <p:nvPr/>
        </p:nvSpPr>
        <p:spPr bwMode="auto">
          <a:xfrm>
            <a:off x="6445250" y="5302250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0001" name="Text Box 65"/>
          <p:cNvSpPr txBox="1">
            <a:spLocks noChangeArrowheads="1"/>
          </p:cNvSpPr>
          <p:nvPr/>
        </p:nvSpPr>
        <p:spPr bwMode="auto">
          <a:xfrm>
            <a:off x="6732588" y="5302250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26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0002" name="Oval 66"/>
          <p:cNvSpPr>
            <a:spLocks noChangeArrowheads="1"/>
          </p:cNvSpPr>
          <p:nvPr/>
        </p:nvSpPr>
        <p:spPr bwMode="auto">
          <a:xfrm>
            <a:off x="2503488" y="1125538"/>
            <a:ext cx="460375" cy="43180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003" name="Oval 67"/>
          <p:cNvSpPr>
            <a:spLocks noChangeArrowheads="1"/>
          </p:cNvSpPr>
          <p:nvPr/>
        </p:nvSpPr>
        <p:spPr bwMode="auto">
          <a:xfrm>
            <a:off x="6734175" y="5272088"/>
            <a:ext cx="503238" cy="433387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004" name="Line 68"/>
          <p:cNvSpPr>
            <a:spLocks noChangeShapeType="1"/>
          </p:cNvSpPr>
          <p:nvPr/>
        </p:nvSpPr>
        <p:spPr bwMode="auto">
          <a:xfrm>
            <a:off x="3305175" y="5691188"/>
            <a:ext cx="10223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05" name="Text Box 69"/>
          <p:cNvSpPr txBox="1">
            <a:spLocks noChangeArrowheads="1"/>
          </p:cNvSpPr>
          <p:nvPr/>
        </p:nvSpPr>
        <p:spPr bwMode="auto">
          <a:xfrm>
            <a:off x="3262312" y="5851525"/>
            <a:ext cx="54006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buNone/>
            </a:pPr>
            <a:r>
              <a:rPr lang="hr-HR" altLang="sr-Latn-RS" sz="1600" dirty="0" smtClean="0">
                <a:latin typeface="Comic Sans MS" panose="030F0702030302020204" pitchFamily="66" charset="0"/>
                <a:cs typeface="Times New Roman" pitchFamily="18" charset="0"/>
              </a:rPr>
              <a:t>Mindkét esetben igaz egyenlőségeket kaptunk. Tehát ennek az egyenletrendszernek a megoldása a (-</a:t>
            </a:r>
            <a:r>
              <a:rPr lang="en-US" altLang="sr-Latn-RS" sz="1600" dirty="0" smtClean="0">
                <a:latin typeface="Comic Sans MS" panose="030F0702030302020204" pitchFamily="66" charset="0"/>
                <a:cs typeface="Times New Roman" pitchFamily="18" charset="0"/>
              </a:rPr>
              <a:t>4</a:t>
            </a:r>
            <a:r>
              <a:rPr lang="hr-HR" altLang="sr-Latn-RS" sz="1600" dirty="0" smtClean="0">
                <a:latin typeface="Comic Sans MS" panose="030F0702030302020204" pitchFamily="66" charset="0"/>
                <a:cs typeface="Times New Roman" pitchFamily="18" charset="0"/>
              </a:rPr>
              <a:t>, -1) rendezett pár.</a:t>
            </a:r>
            <a:endParaRPr lang="en-US" altLang="sr-Latn-RS" sz="1600" dirty="0"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40006" name="Text Box 70"/>
          <p:cNvSpPr txBox="1">
            <a:spLocks noChangeArrowheads="1"/>
          </p:cNvSpPr>
          <p:nvPr/>
        </p:nvSpPr>
        <p:spPr bwMode="auto">
          <a:xfrm>
            <a:off x="7100888" y="5581650"/>
            <a:ext cx="4238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400">
                <a:solidFill>
                  <a:srgbClr val="FFFF00"/>
                </a:solidFill>
                <a:latin typeface="Comic Sans MS" pitchFamily="66" charset="0"/>
                <a:sym typeface="Wingdings" pitchFamily="2" charset="2"/>
              </a:rPr>
              <a:t></a:t>
            </a:r>
          </a:p>
        </p:txBody>
      </p:sp>
      <p:sp>
        <p:nvSpPr>
          <p:cNvPr id="12346" name="Text Box 72"/>
          <p:cNvSpPr txBox="1">
            <a:spLocks noChangeArrowheads="1"/>
          </p:cNvSpPr>
          <p:nvPr/>
        </p:nvSpPr>
        <p:spPr bwMode="auto">
          <a:xfrm>
            <a:off x="3132138" y="4292600"/>
            <a:ext cx="15007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latin typeface="Comic Sans MS" pitchFamily="66" charset="0"/>
                <a:cs typeface="Times New Roman" pitchFamily="18" charset="0"/>
              </a:rPr>
              <a:t>Ellenőrzés:</a:t>
            </a:r>
            <a:endParaRPr lang="en-US" altLang="sr-Latn-RS" sz="2000" dirty="0"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9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9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99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99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9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9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99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99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1000"/>
                                        <p:tgtEl>
                                          <p:spTgt spid="39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399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40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39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1000"/>
                                        <p:tgtEl>
                                          <p:spTgt spid="39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" dur="1000"/>
                                        <p:tgtEl>
                                          <p:spTgt spid="39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5" dur="1000"/>
                                        <p:tgtEl>
                                          <p:spTgt spid="40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" dur="1000"/>
                                        <p:tgtEl>
                                          <p:spTgt spid="40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00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00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0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0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00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00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00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00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7" dur="1000"/>
                                        <p:tgtEl>
                                          <p:spTgt spid="40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400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400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400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00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00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00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00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 tmFilter="0,0; .5, 1; 1, 1"/>
                                        <p:tgtEl>
                                          <p:spTgt spid="40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93" grpId="0" animBg="1"/>
      <p:bldP spid="39993" grpId="1" animBg="1"/>
      <p:bldP spid="39994" grpId="0" animBg="1"/>
      <p:bldP spid="39994" grpId="1" animBg="1"/>
      <p:bldP spid="39995" grpId="0"/>
      <p:bldP spid="39996" grpId="0" animBg="1"/>
      <p:bldP spid="39996" grpId="1" animBg="1"/>
      <p:bldP spid="39997" grpId="0" animBg="1"/>
      <p:bldP spid="39998" grpId="0"/>
      <p:bldP spid="39999" grpId="0"/>
      <p:bldP spid="40000" grpId="0"/>
      <p:bldP spid="40001" grpId="0"/>
      <p:bldP spid="40002" grpId="0" animBg="1"/>
      <p:bldP spid="40002" grpId="1" animBg="1"/>
      <p:bldP spid="40003" grpId="0" animBg="1"/>
      <p:bldP spid="40003" grpId="1" animBg="1"/>
      <p:bldP spid="40004" grpId="0" animBg="1"/>
    </p:bld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469</TotalTime>
  <Words>977</Words>
  <Application>Microsoft Office PowerPoint</Application>
  <PresentationFormat>Prikaz na zaslonu (4:3)</PresentationFormat>
  <Paragraphs>347</Paragraphs>
  <Slides>21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21</vt:i4>
      </vt:variant>
    </vt:vector>
  </HeadingPairs>
  <TitlesOfParts>
    <vt:vector size="22" baseType="lpstr">
      <vt:lpstr>Stream</vt:lpstr>
      <vt:lpstr>Ellentett együtthatók módszere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Metoda suprotnih koeficijenata</dc:title>
  <dc:creator>Antonija</dc:creator>
  <cp:lastModifiedBy>Antonija Horvatek</cp:lastModifiedBy>
  <cp:revision>43</cp:revision>
  <dcterms:created xsi:type="dcterms:W3CDTF">2011-05-11T05:05:51Z</dcterms:created>
  <dcterms:modified xsi:type="dcterms:W3CDTF">2020-03-19T20:52:42Z</dcterms:modified>
</cp:coreProperties>
</file>