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96" r:id="rId3"/>
    <p:sldId id="259" r:id="rId4"/>
    <p:sldId id="260" r:id="rId5"/>
    <p:sldId id="264" r:id="rId6"/>
    <p:sldId id="266" r:id="rId7"/>
    <p:sldId id="267" r:id="rId8"/>
    <p:sldId id="271" r:id="rId9"/>
    <p:sldId id="298" r:id="rId10"/>
    <p:sldId id="274" r:id="rId11"/>
    <p:sldId id="275" r:id="rId12"/>
    <p:sldId id="276" r:id="rId13"/>
    <p:sldId id="277" r:id="rId14"/>
    <p:sldId id="280" r:id="rId15"/>
    <p:sldId id="281" r:id="rId16"/>
    <p:sldId id="282" r:id="rId17"/>
    <p:sldId id="299" r:id="rId18"/>
    <p:sldId id="283" r:id="rId19"/>
    <p:sldId id="284" r:id="rId20"/>
    <p:sldId id="285" r:id="rId21"/>
    <p:sldId id="300" r:id="rId22"/>
    <p:sldId id="286" r:id="rId23"/>
    <p:sldId id="288" r:id="rId24"/>
    <p:sldId id="289" r:id="rId25"/>
    <p:sldId id="291" r:id="rId26"/>
    <p:sldId id="297" r:id="rId27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68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r-HR" altLang="sr-Latn-RS" noProof="0" smtClean="0"/>
              <a:t>Click to edit Master title style</a:t>
            </a:r>
          </a:p>
        </p:txBody>
      </p:sp>
      <p:sp>
        <p:nvSpPr>
          <p:cNvPr id="286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r-HR" altLang="sr-Latn-RS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21970B-EF3E-4A60-86D7-01EFC6CE150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4187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74FBF-EF47-4CA6-B92D-FFA515F93F5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7568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FD0E4-6F93-4F04-8B52-B7AB46B99F6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6602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B493B-1C0B-4403-A5B4-8DB90276D9E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466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7E787-A468-41C1-9E09-A8468123B49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0100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198A3-9801-4BEE-BEC4-C0DDEEB1F2D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0913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B8F99-A4AC-429B-BA69-AC4F032DCE6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4115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58576-509E-48CC-A750-C2E45A4DEA3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796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6AEFC-2ACD-46F0-BDF7-B0378EDF5F9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1205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0491A-48CA-45BF-84A4-60F5DEB0F8D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39934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5909B-15D6-41FA-AC08-4C86CBACFB4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06973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074BE23F-D7DF-44E6-AB5F-08D2944959B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765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765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765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  <p:sp>
          <p:nvSpPr>
            <p:cNvPr id="2765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6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title style</a:t>
            </a:r>
          </a:p>
        </p:txBody>
      </p:sp>
      <p:sp>
        <p:nvSpPr>
          <p:cNvPr id="276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766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text styles</a:t>
            </a:r>
          </a:p>
          <a:p>
            <a:pPr lvl="1"/>
            <a:r>
              <a:rPr lang="hr-HR" altLang="sr-Latn-RS" smtClean="0"/>
              <a:t>Second level</a:t>
            </a:r>
          </a:p>
          <a:p>
            <a:pPr lvl="2"/>
            <a:r>
              <a:rPr lang="hr-HR" altLang="sr-Latn-RS" smtClean="0"/>
              <a:t>Third level</a:t>
            </a:r>
          </a:p>
          <a:p>
            <a:pPr lvl="3"/>
            <a:r>
              <a:rPr lang="hr-HR" altLang="sr-Latn-RS" smtClean="0"/>
              <a:t>Fourth level</a:t>
            </a:r>
          </a:p>
          <a:p>
            <a:pPr lvl="4"/>
            <a:r>
              <a:rPr lang="hr-HR" altLang="sr-Latn-R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355997"/>
            <a:ext cx="7772400" cy="1920875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/>
              <a:t>Ellentett együtthatók módszere</a:t>
            </a:r>
            <a:endParaRPr lang="hr-HR" altLang="sr-Latn-R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2420888"/>
            <a:ext cx="9144000" cy="766763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 smtClean="0"/>
              <a:t>2. rész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3234581"/>
            <a:ext cx="9144000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1pPr>
            <a:lvl2pPr algn="ctr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hr-HR" altLang="sr-Latn-RS" sz="2800" dirty="0" smtClean="0"/>
              <a:t>(az egyenletrendszerben nincsennek ellentett együtthatók)</a:t>
            </a:r>
          </a:p>
        </p:txBody>
      </p:sp>
      <p:cxnSp>
        <p:nvCxnSpPr>
          <p:cNvPr id="5" name="Ravni poveznik 2"/>
          <p:cNvCxnSpPr/>
          <p:nvPr/>
        </p:nvCxnSpPr>
        <p:spPr>
          <a:xfrm>
            <a:off x="611560" y="4077072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685800" y="4005064"/>
            <a:ext cx="7772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6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Metoda  suprotnih koeficijenata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1371600" y="5830589"/>
            <a:ext cx="6400800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hr-HR" altLang="sr-Latn-R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2. dio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331913" y="6355729"/>
            <a:ext cx="6624637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1pPr>
            <a:lvl2pPr algn="ctr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hr-HR" altLang="sr-Latn-RS" sz="2800" smtClean="0"/>
              <a:t>(namještanje suprotnih koeficijenata)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4" grpId="0" build="p"/>
      <p:bldP spid="2055" grpId="0"/>
      <p:bldP spid="6" grpId="0"/>
      <p:bldP spid="7" grpId="0" build="p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862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-6x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+ 4y =  8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 8x + 5y = -21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H="1">
            <a:off x="3263900" y="879475"/>
            <a:ext cx="74613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300413" y="838200"/>
            <a:ext cx="773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(-5)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>
            <a:off x="3265488" y="1195388"/>
            <a:ext cx="825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281363" y="116840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666" name="Oval 10"/>
          <p:cNvSpPr>
            <a:spLocks noChangeArrowheads="1"/>
          </p:cNvSpPr>
          <p:nvPr/>
        </p:nvSpPr>
        <p:spPr bwMode="auto">
          <a:xfrm>
            <a:off x="1042988" y="820738"/>
            <a:ext cx="3168650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668" name="Oval 12"/>
          <p:cNvSpPr>
            <a:spLocks noChangeArrowheads="1"/>
          </p:cNvSpPr>
          <p:nvPr/>
        </p:nvSpPr>
        <p:spPr bwMode="auto">
          <a:xfrm>
            <a:off x="1147763" y="868363"/>
            <a:ext cx="576262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669" name="Oval 13"/>
          <p:cNvSpPr>
            <a:spLocks noChangeArrowheads="1"/>
          </p:cNvSpPr>
          <p:nvPr/>
        </p:nvSpPr>
        <p:spPr bwMode="auto">
          <a:xfrm>
            <a:off x="3116263" y="836613"/>
            <a:ext cx="102393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1335088" y="1628775"/>
            <a:ext cx="644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30x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0671" name="Oval 15"/>
          <p:cNvSpPr>
            <a:spLocks noChangeArrowheads="1"/>
          </p:cNvSpPr>
          <p:nvPr/>
        </p:nvSpPr>
        <p:spPr bwMode="auto">
          <a:xfrm>
            <a:off x="1666875" y="836613"/>
            <a:ext cx="633413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1804988" y="1628775"/>
            <a:ext cx="885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- 20y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0673" name="Oval 17"/>
          <p:cNvSpPr>
            <a:spLocks noChangeArrowheads="1"/>
          </p:cNvSpPr>
          <p:nvPr/>
        </p:nvSpPr>
        <p:spPr bwMode="auto">
          <a:xfrm>
            <a:off x="2193925" y="865188"/>
            <a:ext cx="34607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2587625" y="16287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0675" name="Oval 19"/>
          <p:cNvSpPr>
            <a:spLocks noChangeArrowheads="1"/>
          </p:cNvSpPr>
          <p:nvPr/>
        </p:nvSpPr>
        <p:spPr bwMode="auto">
          <a:xfrm>
            <a:off x="2484438" y="865188"/>
            <a:ext cx="3905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676" name="Text Box 20"/>
          <p:cNvSpPr txBox="1">
            <a:spLocks noChangeArrowheads="1"/>
          </p:cNvSpPr>
          <p:nvPr/>
        </p:nvSpPr>
        <p:spPr bwMode="auto">
          <a:xfrm>
            <a:off x="2852738" y="1628775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-40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0677" name="Oval 21"/>
          <p:cNvSpPr>
            <a:spLocks noChangeArrowheads="1"/>
          </p:cNvSpPr>
          <p:nvPr/>
        </p:nvSpPr>
        <p:spPr bwMode="auto">
          <a:xfrm>
            <a:off x="987425" y="1150938"/>
            <a:ext cx="2952750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679" name="Oval 23"/>
          <p:cNvSpPr>
            <a:spLocks noChangeArrowheads="1"/>
          </p:cNvSpPr>
          <p:nvPr/>
        </p:nvSpPr>
        <p:spPr bwMode="auto">
          <a:xfrm>
            <a:off x="1163638" y="1198563"/>
            <a:ext cx="576262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680" name="Oval 24"/>
          <p:cNvSpPr>
            <a:spLocks noChangeArrowheads="1"/>
          </p:cNvSpPr>
          <p:nvPr/>
        </p:nvSpPr>
        <p:spPr bwMode="auto">
          <a:xfrm>
            <a:off x="3074988" y="1166813"/>
            <a:ext cx="8651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681" name="Text Box 25"/>
          <p:cNvSpPr txBox="1">
            <a:spLocks noChangeArrowheads="1"/>
          </p:cNvSpPr>
          <p:nvPr/>
        </p:nvSpPr>
        <p:spPr bwMode="auto">
          <a:xfrm>
            <a:off x="1335088" y="1987550"/>
            <a:ext cx="644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32x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0682" name="Oval 26"/>
          <p:cNvSpPr>
            <a:spLocks noChangeArrowheads="1"/>
          </p:cNvSpPr>
          <p:nvPr/>
        </p:nvSpPr>
        <p:spPr bwMode="auto">
          <a:xfrm>
            <a:off x="1682750" y="1166813"/>
            <a:ext cx="633413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683" name="Text Box 27"/>
          <p:cNvSpPr txBox="1">
            <a:spLocks noChangeArrowheads="1"/>
          </p:cNvSpPr>
          <p:nvPr/>
        </p:nvSpPr>
        <p:spPr bwMode="auto">
          <a:xfrm>
            <a:off x="1820863" y="1987550"/>
            <a:ext cx="901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+ 20y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0684" name="Oval 28"/>
          <p:cNvSpPr>
            <a:spLocks noChangeArrowheads="1"/>
          </p:cNvSpPr>
          <p:nvPr/>
        </p:nvSpPr>
        <p:spPr bwMode="auto">
          <a:xfrm>
            <a:off x="2209800" y="1195388"/>
            <a:ext cx="34607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685" name="Text Box 29"/>
          <p:cNvSpPr txBox="1">
            <a:spLocks noChangeArrowheads="1"/>
          </p:cNvSpPr>
          <p:nvPr/>
        </p:nvSpPr>
        <p:spPr bwMode="auto">
          <a:xfrm>
            <a:off x="2603500" y="19875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0686" name="Oval 30"/>
          <p:cNvSpPr>
            <a:spLocks noChangeArrowheads="1"/>
          </p:cNvSpPr>
          <p:nvPr/>
        </p:nvSpPr>
        <p:spPr bwMode="auto">
          <a:xfrm>
            <a:off x="2516188" y="1179513"/>
            <a:ext cx="415925" cy="36195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687" name="Text Box 31"/>
          <p:cNvSpPr txBox="1">
            <a:spLocks noChangeArrowheads="1"/>
          </p:cNvSpPr>
          <p:nvPr/>
        </p:nvSpPr>
        <p:spPr bwMode="auto">
          <a:xfrm>
            <a:off x="2833688" y="1987550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-84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0689" name="Line 33"/>
          <p:cNvSpPr>
            <a:spLocks noChangeShapeType="1"/>
          </p:cNvSpPr>
          <p:nvPr/>
        </p:nvSpPr>
        <p:spPr bwMode="auto">
          <a:xfrm>
            <a:off x="1258888" y="2349500"/>
            <a:ext cx="23764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1" name="Oval 35"/>
          <p:cNvSpPr>
            <a:spLocks noChangeArrowheads="1"/>
          </p:cNvSpPr>
          <p:nvPr/>
        </p:nvSpPr>
        <p:spPr bwMode="auto">
          <a:xfrm>
            <a:off x="1908175" y="1597025"/>
            <a:ext cx="792163" cy="89535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0693" name="Group 37"/>
          <p:cNvGrpSpPr>
            <a:grpSpLocks/>
          </p:cNvGrpSpPr>
          <p:nvPr/>
        </p:nvGrpSpPr>
        <p:grpSpPr bwMode="auto">
          <a:xfrm>
            <a:off x="3451225" y="1824038"/>
            <a:ext cx="434975" cy="396875"/>
            <a:chOff x="1892" y="638"/>
            <a:chExt cx="274" cy="250"/>
          </a:xfrm>
        </p:grpSpPr>
        <p:grpSp>
          <p:nvGrpSpPr>
            <p:cNvPr id="18482" name="Group 38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18484" name="Line 39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85" name="Line 40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86" name="Line 41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83" name="Text Box 42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70700" name="Text Box 44"/>
          <p:cNvSpPr txBox="1">
            <a:spLocks noChangeArrowheads="1"/>
          </p:cNvSpPr>
          <p:nvPr/>
        </p:nvSpPr>
        <p:spPr bwMode="auto">
          <a:xfrm>
            <a:off x="1550988" y="2563813"/>
            <a:ext cx="644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62x</a:t>
            </a:r>
          </a:p>
        </p:txBody>
      </p:sp>
      <p:sp>
        <p:nvSpPr>
          <p:cNvPr id="70701" name="Text Box 45"/>
          <p:cNvSpPr txBox="1">
            <a:spLocks noChangeArrowheads="1"/>
          </p:cNvSpPr>
          <p:nvPr/>
        </p:nvSpPr>
        <p:spPr bwMode="auto">
          <a:xfrm>
            <a:off x="2339975" y="25638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70702" name="Text Box 46"/>
          <p:cNvSpPr txBox="1">
            <a:spLocks noChangeArrowheads="1"/>
          </p:cNvSpPr>
          <p:nvPr/>
        </p:nvSpPr>
        <p:spPr bwMode="auto">
          <a:xfrm>
            <a:off x="2843213" y="2563813"/>
            <a:ext cx="715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-124</a:t>
            </a:r>
          </a:p>
        </p:txBody>
      </p:sp>
      <p:sp>
        <p:nvSpPr>
          <p:cNvPr id="70703" name="Line 47"/>
          <p:cNvSpPr>
            <a:spLocks noChangeShapeType="1"/>
          </p:cNvSpPr>
          <p:nvPr/>
        </p:nvSpPr>
        <p:spPr bwMode="auto">
          <a:xfrm flipH="1">
            <a:off x="3630613" y="2492375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04" name="Text Box 48"/>
          <p:cNvSpPr txBox="1">
            <a:spLocks noChangeArrowheads="1"/>
          </p:cNvSpPr>
          <p:nvPr/>
        </p:nvSpPr>
        <p:spPr bwMode="auto">
          <a:xfrm>
            <a:off x="3708400" y="2565400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62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705" name="Text Box 49"/>
          <p:cNvSpPr txBox="1">
            <a:spLocks noChangeArrowheads="1"/>
          </p:cNvSpPr>
          <p:nvPr/>
        </p:nvSpPr>
        <p:spPr bwMode="auto">
          <a:xfrm>
            <a:off x="2052638" y="314801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706" name="Text Box 50"/>
          <p:cNvSpPr txBox="1">
            <a:spLocks noChangeArrowheads="1"/>
          </p:cNvSpPr>
          <p:nvPr/>
        </p:nvSpPr>
        <p:spPr bwMode="auto">
          <a:xfrm>
            <a:off x="2700338" y="314801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0707" name="Rectangle 51"/>
          <p:cNvSpPr>
            <a:spLocks noChangeArrowheads="1"/>
          </p:cNvSpPr>
          <p:nvPr/>
        </p:nvSpPr>
        <p:spPr bwMode="auto">
          <a:xfrm>
            <a:off x="1908175" y="3141663"/>
            <a:ext cx="136842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708" name="Text Box 52"/>
          <p:cNvSpPr txBox="1">
            <a:spLocks noChangeArrowheads="1"/>
          </p:cNvSpPr>
          <p:nvPr/>
        </p:nvSpPr>
        <p:spPr bwMode="auto">
          <a:xfrm>
            <a:off x="2386013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10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10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10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10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10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10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1000"/>
                                        <p:tgtEl>
                                          <p:spTgt spid="70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8" dur="1000"/>
                                        <p:tgtEl>
                                          <p:spTgt spid="70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1000"/>
                                        <p:tgtEl>
                                          <p:spTgt spid="70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70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1" dur="1000"/>
                                        <p:tgtEl>
                                          <p:spTgt spid="70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1000"/>
                                        <p:tgtEl>
                                          <p:spTgt spid="70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706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1000"/>
                                        <p:tgtEl>
                                          <p:spTgt spid="70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0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70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70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70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706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3" presetClass="entr" presetSubtype="3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0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70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0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0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1" dur="1000"/>
                                        <p:tgtEl>
                                          <p:spTgt spid="70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6" dur="1000"/>
                                        <p:tgtEl>
                                          <p:spTgt spid="70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1" dur="1000"/>
                                        <p:tgtEl>
                                          <p:spTgt spid="70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0" dur="1000"/>
                                        <p:tgtEl>
                                          <p:spTgt spid="70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5" dur="1000"/>
                                        <p:tgtEl>
                                          <p:spTgt spid="7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0" dur="1000"/>
                                        <p:tgtEl>
                                          <p:spTgt spid="7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5" dur="1000"/>
                                        <p:tgtEl>
                                          <p:spTgt spid="7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6" grpId="0" animBg="1"/>
      <p:bldP spid="70666" grpId="1" animBg="1"/>
      <p:bldP spid="70668" grpId="0" animBg="1"/>
      <p:bldP spid="70668" grpId="1" animBg="1"/>
      <p:bldP spid="70669" grpId="0" animBg="1"/>
      <p:bldP spid="70669" grpId="1" animBg="1"/>
      <p:bldP spid="70670" grpId="0"/>
      <p:bldP spid="70671" grpId="0" animBg="1"/>
      <p:bldP spid="70671" grpId="1" animBg="1"/>
      <p:bldP spid="70672" grpId="0"/>
      <p:bldP spid="70673" grpId="0" animBg="1"/>
      <p:bldP spid="70673" grpId="1" animBg="1"/>
      <p:bldP spid="70674" grpId="0"/>
      <p:bldP spid="70675" grpId="0" animBg="1"/>
      <p:bldP spid="70675" grpId="1" animBg="1"/>
      <p:bldP spid="70676" grpId="0"/>
      <p:bldP spid="70677" grpId="0" animBg="1"/>
      <p:bldP spid="70677" grpId="1" animBg="1"/>
      <p:bldP spid="70679" grpId="0" animBg="1"/>
      <p:bldP spid="70679" grpId="1" animBg="1"/>
      <p:bldP spid="70680" grpId="0" animBg="1"/>
      <p:bldP spid="70680" grpId="1" animBg="1"/>
      <p:bldP spid="70681" grpId="0"/>
      <p:bldP spid="70682" grpId="0" animBg="1"/>
      <p:bldP spid="70682" grpId="1" animBg="1"/>
      <p:bldP spid="70683" grpId="0"/>
      <p:bldP spid="70684" grpId="0" animBg="1"/>
      <p:bldP spid="70684" grpId="1" animBg="1"/>
      <p:bldP spid="70685" grpId="0"/>
      <p:bldP spid="70686" grpId="0" animBg="1"/>
      <p:bldP spid="70686" grpId="1" animBg="1"/>
      <p:bldP spid="70687" grpId="0"/>
      <p:bldP spid="70689" grpId="0" animBg="1"/>
      <p:bldP spid="70691" grpId="0" animBg="1"/>
      <p:bldP spid="70691" grpId="1" animBg="1"/>
      <p:bldP spid="70700" grpId="0"/>
      <p:bldP spid="70701" grpId="0"/>
      <p:bldP spid="70702" grpId="0"/>
      <p:bldP spid="70703" grpId="0" animBg="1"/>
      <p:bldP spid="70704" grpId="0"/>
      <p:bldP spid="70705" grpId="0"/>
      <p:bldP spid="70706" grpId="0"/>
      <p:bldP spid="70707" grpId="0" animBg="1"/>
      <p:bldP spid="707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862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-6x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+ 4y =  8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 8x + 5y = -21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3263900" y="879475"/>
            <a:ext cx="74613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300413" y="838200"/>
            <a:ext cx="773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(-5)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3265488" y="1195388"/>
            <a:ext cx="825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281363" y="116840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13" name="Oval 33"/>
          <p:cNvSpPr>
            <a:spLocks noChangeArrowheads="1"/>
          </p:cNvSpPr>
          <p:nvPr/>
        </p:nvSpPr>
        <p:spPr bwMode="auto">
          <a:xfrm>
            <a:off x="1085850" y="827088"/>
            <a:ext cx="677863" cy="47148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14" name="Oval 34"/>
          <p:cNvSpPr>
            <a:spLocks noChangeArrowheads="1"/>
          </p:cNvSpPr>
          <p:nvPr/>
        </p:nvSpPr>
        <p:spPr bwMode="auto">
          <a:xfrm>
            <a:off x="1908175" y="3141663"/>
            <a:ext cx="1368425" cy="43338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15" name="Text Box 35"/>
          <p:cNvSpPr txBox="1">
            <a:spLocks noChangeArrowheads="1"/>
          </p:cNvSpPr>
          <p:nvPr/>
        </p:nvSpPr>
        <p:spPr bwMode="auto">
          <a:xfrm>
            <a:off x="4551363" y="798513"/>
            <a:ext cx="1035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-6</a:t>
            </a:r>
            <a:r>
              <a:rPr lang="hr-HR" altLang="sr-Latn-RS" sz="100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∙</a:t>
            </a:r>
            <a:r>
              <a:rPr lang="hr-HR" altLang="sr-Latn-RS" sz="100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(-2)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16" name="Oval 36"/>
          <p:cNvSpPr>
            <a:spLocks noChangeArrowheads="1"/>
          </p:cNvSpPr>
          <p:nvPr/>
        </p:nvSpPr>
        <p:spPr bwMode="auto">
          <a:xfrm>
            <a:off x="1619250" y="855663"/>
            <a:ext cx="1227138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17" name="Text Box 37"/>
          <p:cNvSpPr txBox="1">
            <a:spLocks noChangeArrowheads="1"/>
          </p:cNvSpPr>
          <p:nvPr/>
        </p:nvSpPr>
        <p:spPr bwMode="auto">
          <a:xfrm>
            <a:off x="5480050" y="798513"/>
            <a:ext cx="1108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+ 4y = 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18" name="Line 38"/>
          <p:cNvSpPr>
            <a:spLocks noChangeShapeType="1"/>
          </p:cNvSpPr>
          <p:nvPr/>
        </p:nvSpPr>
        <p:spPr bwMode="auto">
          <a:xfrm>
            <a:off x="4643438" y="1158875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9" name="Text Box 39"/>
          <p:cNvSpPr txBox="1">
            <a:spLocks noChangeArrowheads="1"/>
          </p:cNvSpPr>
          <p:nvPr/>
        </p:nvSpPr>
        <p:spPr bwMode="auto">
          <a:xfrm>
            <a:off x="4629150" y="13033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20" name="Text Box 40"/>
          <p:cNvSpPr txBox="1">
            <a:spLocks noChangeArrowheads="1"/>
          </p:cNvSpPr>
          <p:nvPr/>
        </p:nvSpPr>
        <p:spPr bwMode="auto">
          <a:xfrm>
            <a:off x="5076825" y="1303338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+ 4y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21" name="Line 41"/>
          <p:cNvSpPr>
            <a:spLocks noChangeShapeType="1"/>
          </p:cNvSpPr>
          <p:nvPr/>
        </p:nvSpPr>
        <p:spPr bwMode="auto">
          <a:xfrm>
            <a:off x="5076825" y="1663700"/>
            <a:ext cx="574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2" name="Text Box 42"/>
          <p:cNvSpPr txBox="1">
            <a:spLocks noChangeArrowheads="1"/>
          </p:cNvSpPr>
          <p:nvPr/>
        </p:nvSpPr>
        <p:spPr bwMode="auto">
          <a:xfrm>
            <a:off x="5257800" y="1773238"/>
            <a:ext cx="471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23" name="Text Box 43"/>
          <p:cNvSpPr txBox="1">
            <a:spLocks noChangeArrowheads="1"/>
          </p:cNvSpPr>
          <p:nvPr/>
        </p:nvSpPr>
        <p:spPr bwMode="auto">
          <a:xfrm>
            <a:off x="5718175" y="17732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24" name="Text Box 44"/>
          <p:cNvSpPr txBox="1">
            <a:spLocks noChangeArrowheads="1"/>
          </p:cNvSpPr>
          <p:nvPr/>
        </p:nvSpPr>
        <p:spPr bwMode="auto">
          <a:xfrm>
            <a:off x="5999163" y="17732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25" name="Text Box 45"/>
          <p:cNvSpPr txBox="1">
            <a:spLocks noChangeArrowheads="1"/>
          </p:cNvSpPr>
          <p:nvPr/>
        </p:nvSpPr>
        <p:spPr bwMode="auto">
          <a:xfrm>
            <a:off x="6272213" y="1773238"/>
            <a:ext cx="636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26" name="Text Box 46"/>
          <p:cNvSpPr txBox="1">
            <a:spLocks noChangeArrowheads="1"/>
          </p:cNvSpPr>
          <p:nvPr/>
        </p:nvSpPr>
        <p:spPr bwMode="auto">
          <a:xfrm>
            <a:off x="5443538" y="2894013"/>
            <a:ext cx="598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27" name="Text Box 47"/>
          <p:cNvSpPr txBox="1">
            <a:spLocks noChangeArrowheads="1"/>
          </p:cNvSpPr>
          <p:nvPr/>
        </p:nvSpPr>
        <p:spPr bwMode="auto">
          <a:xfrm>
            <a:off x="6024563" y="2894013"/>
            <a:ext cx="404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28" name="Rectangle 48"/>
          <p:cNvSpPr>
            <a:spLocks noChangeArrowheads="1"/>
          </p:cNvSpPr>
          <p:nvPr/>
        </p:nvSpPr>
        <p:spPr bwMode="auto">
          <a:xfrm>
            <a:off x="5365750" y="2887663"/>
            <a:ext cx="122237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29" name="Text Box 49"/>
          <p:cNvSpPr txBox="1">
            <a:spLocks noChangeArrowheads="1"/>
          </p:cNvSpPr>
          <p:nvPr/>
        </p:nvSpPr>
        <p:spPr bwMode="auto">
          <a:xfrm>
            <a:off x="3203475" y="4725144"/>
            <a:ext cx="13773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730" name="Text Box 50"/>
          <p:cNvSpPr txBox="1">
            <a:spLocks noChangeArrowheads="1"/>
          </p:cNvSpPr>
          <p:nvPr/>
        </p:nvSpPr>
        <p:spPr bwMode="auto">
          <a:xfrm>
            <a:off x="4427587" y="4725144"/>
            <a:ext cx="1152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-2, -1 )</a:t>
            </a:r>
          </a:p>
        </p:txBody>
      </p:sp>
      <p:sp>
        <p:nvSpPr>
          <p:cNvPr id="71731" name="Text Box 51"/>
          <p:cNvSpPr txBox="1">
            <a:spLocks noChangeArrowheads="1"/>
          </p:cNvSpPr>
          <p:nvPr/>
        </p:nvSpPr>
        <p:spPr bwMode="auto">
          <a:xfrm>
            <a:off x="5765800" y="1303338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32" name="Text Box 52"/>
          <p:cNvSpPr txBox="1">
            <a:spLocks noChangeArrowheads="1"/>
          </p:cNvSpPr>
          <p:nvPr/>
        </p:nvSpPr>
        <p:spPr bwMode="auto">
          <a:xfrm>
            <a:off x="6032500" y="13033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33" name="Text Box 53"/>
          <p:cNvSpPr txBox="1">
            <a:spLocks noChangeArrowheads="1"/>
          </p:cNvSpPr>
          <p:nvPr/>
        </p:nvSpPr>
        <p:spPr bwMode="auto">
          <a:xfrm>
            <a:off x="5257800" y="2312988"/>
            <a:ext cx="471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34" name="Text Box 54"/>
          <p:cNvSpPr txBox="1">
            <a:spLocks noChangeArrowheads="1"/>
          </p:cNvSpPr>
          <p:nvPr/>
        </p:nvSpPr>
        <p:spPr bwMode="auto">
          <a:xfrm>
            <a:off x="5718175" y="231298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35" name="Text Box 55"/>
          <p:cNvSpPr txBox="1">
            <a:spLocks noChangeArrowheads="1"/>
          </p:cNvSpPr>
          <p:nvPr/>
        </p:nvSpPr>
        <p:spPr bwMode="auto">
          <a:xfrm>
            <a:off x="5995988" y="2312988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736" name="Line 56"/>
          <p:cNvSpPr>
            <a:spLocks noChangeShapeType="1"/>
          </p:cNvSpPr>
          <p:nvPr/>
        </p:nvSpPr>
        <p:spPr bwMode="auto">
          <a:xfrm flipH="1">
            <a:off x="6594475" y="2205038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7" name="Text Box 57"/>
          <p:cNvSpPr txBox="1">
            <a:spLocks noChangeArrowheads="1"/>
          </p:cNvSpPr>
          <p:nvPr/>
        </p:nvSpPr>
        <p:spPr bwMode="auto">
          <a:xfrm>
            <a:off x="6672263" y="2278063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9492" name="Text Box 60"/>
          <p:cNvSpPr txBox="1">
            <a:spLocks noChangeArrowheads="1"/>
          </p:cNvSpPr>
          <p:nvPr/>
        </p:nvSpPr>
        <p:spPr bwMode="auto">
          <a:xfrm>
            <a:off x="1335088" y="1987550"/>
            <a:ext cx="644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32x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19493" name="Text Box 61"/>
          <p:cNvSpPr txBox="1">
            <a:spLocks noChangeArrowheads="1"/>
          </p:cNvSpPr>
          <p:nvPr/>
        </p:nvSpPr>
        <p:spPr bwMode="auto">
          <a:xfrm>
            <a:off x="1820863" y="1987550"/>
            <a:ext cx="901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+ 20y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19494" name="Text Box 62"/>
          <p:cNvSpPr txBox="1">
            <a:spLocks noChangeArrowheads="1"/>
          </p:cNvSpPr>
          <p:nvPr/>
        </p:nvSpPr>
        <p:spPr bwMode="auto">
          <a:xfrm>
            <a:off x="2603500" y="19875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19495" name="Text Box 63"/>
          <p:cNvSpPr txBox="1">
            <a:spLocks noChangeArrowheads="1"/>
          </p:cNvSpPr>
          <p:nvPr/>
        </p:nvSpPr>
        <p:spPr bwMode="auto">
          <a:xfrm>
            <a:off x="2833688" y="1987550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-84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19496" name="Line 64"/>
          <p:cNvSpPr>
            <a:spLocks noChangeShapeType="1"/>
          </p:cNvSpPr>
          <p:nvPr/>
        </p:nvSpPr>
        <p:spPr bwMode="auto">
          <a:xfrm>
            <a:off x="1258888" y="2349500"/>
            <a:ext cx="23764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497" name="Group 65"/>
          <p:cNvGrpSpPr>
            <a:grpSpLocks/>
          </p:cNvGrpSpPr>
          <p:nvPr/>
        </p:nvGrpSpPr>
        <p:grpSpPr bwMode="auto">
          <a:xfrm>
            <a:off x="3451225" y="1824038"/>
            <a:ext cx="434975" cy="396875"/>
            <a:chOff x="1892" y="638"/>
            <a:chExt cx="274" cy="250"/>
          </a:xfrm>
        </p:grpSpPr>
        <p:grpSp>
          <p:nvGrpSpPr>
            <p:cNvPr id="19512" name="Group 66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19514" name="Line 67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5" name="Line 68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6" name="Line 69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513" name="Text Box 70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19498" name="Text Box 71"/>
          <p:cNvSpPr txBox="1">
            <a:spLocks noChangeArrowheads="1"/>
          </p:cNvSpPr>
          <p:nvPr/>
        </p:nvSpPr>
        <p:spPr bwMode="auto">
          <a:xfrm>
            <a:off x="1550988" y="2563813"/>
            <a:ext cx="644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62x</a:t>
            </a:r>
          </a:p>
        </p:txBody>
      </p:sp>
      <p:sp>
        <p:nvSpPr>
          <p:cNvPr id="19499" name="Text Box 72"/>
          <p:cNvSpPr txBox="1">
            <a:spLocks noChangeArrowheads="1"/>
          </p:cNvSpPr>
          <p:nvPr/>
        </p:nvSpPr>
        <p:spPr bwMode="auto">
          <a:xfrm>
            <a:off x="2339975" y="25638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9500" name="Text Box 73"/>
          <p:cNvSpPr txBox="1">
            <a:spLocks noChangeArrowheads="1"/>
          </p:cNvSpPr>
          <p:nvPr/>
        </p:nvSpPr>
        <p:spPr bwMode="auto">
          <a:xfrm>
            <a:off x="2843213" y="2563813"/>
            <a:ext cx="715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-124</a:t>
            </a:r>
          </a:p>
        </p:txBody>
      </p:sp>
      <p:sp>
        <p:nvSpPr>
          <p:cNvPr id="19501" name="Line 74"/>
          <p:cNvSpPr>
            <a:spLocks noChangeShapeType="1"/>
          </p:cNvSpPr>
          <p:nvPr/>
        </p:nvSpPr>
        <p:spPr bwMode="auto">
          <a:xfrm flipH="1">
            <a:off x="3630613" y="2492375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2" name="Text Box 75"/>
          <p:cNvSpPr txBox="1">
            <a:spLocks noChangeArrowheads="1"/>
          </p:cNvSpPr>
          <p:nvPr/>
        </p:nvSpPr>
        <p:spPr bwMode="auto">
          <a:xfrm>
            <a:off x="3708400" y="2565400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62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9503" name="Text Box 80"/>
          <p:cNvSpPr txBox="1">
            <a:spLocks noChangeArrowheads="1"/>
          </p:cNvSpPr>
          <p:nvPr/>
        </p:nvSpPr>
        <p:spPr bwMode="auto">
          <a:xfrm>
            <a:off x="1335088" y="1628775"/>
            <a:ext cx="644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30x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19504" name="Text Box 81"/>
          <p:cNvSpPr txBox="1">
            <a:spLocks noChangeArrowheads="1"/>
          </p:cNvSpPr>
          <p:nvPr/>
        </p:nvSpPr>
        <p:spPr bwMode="auto">
          <a:xfrm>
            <a:off x="1804988" y="1628775"/>
            <a:ext cx="885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- 20y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19505" name="Text Box 82"/>
          <p:cNvSpPr txBox="1">
            <a:spLocks noChangeArrowheads="1"/>
          </p:cNvSpPr>
          <p:nvPr/>
        </p:nvSpPr>
        <p:spPr bwMode="auto">
          <a:xfrm>
            <a:off x="2587625" y="16287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19506" name="Text Box 83"/>
          <p:cNvSpPr txBox="1">
            <a:spLocks noChangeArrowheads="1"/>
          </p:cNvSpPr>
          <p:nvPr/>
        </p:nvSpPr>
        <p:spPr bwMode="auto">
          <a:xfrm>
            <a:off x="2852738" y="1628775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-40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19508" name="Text Box 85"/>
          <p:cNvSpPr txBox="1">
            <a:spLocks noChangeArrowheads="1"/>
          </p:cNvSpPr>
          <p:nvPr/>
        </p:nvSpPr>
        <p:spPr bwMode="auto">
          <a:xfrm>
            <a:off x="2052638" y="314801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9509" name="Text Box 86"/>
          <p:cNvSpPr txBox="1">
            <a:spLocks noChangeArrowheads="1"/>
          </p:cNvSpPr>
          <p:nvPr/>
        </p:nvSpPr>
        <p:spPr bwMode="auto">
          <a:xfrm>
            <a:off x="2700338" y="314801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9510" name="Rectangle 87"/>
          <p:cNvSpPr>
            <a:spLocks noChangeArrowheads="1"/>
          </p:cNvSpPr>
          <p:nvPr/>
        </p:nvSpPr>
        <p:spPr bwMode="auto">
          <a:xfrm>
            <a:off x="1908175" y="3141663"/>
            <a:ext cx="136842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511" name="Text Box 88"/>
          <p:cNvSpPr txBox="1">
            <a:spLocks noChangeArrowheads="1"/>
          </p:cNvSpPr>
          <p:nvPr/>
        </p:nvSpPr>
        <p:spPr bwMode="auto">
          <a:xfrm>
            <a:off x="2386013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7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717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717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7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71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71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71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1000"/>
                                        <p:tgtEl>
                                          <p:spTgt spid="71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71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1000"/>
                                        <p:tgtEl>
                                          <p:spTgt spid="71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1000"/>
                                        <p:tgtEl>
                                          <p:spTgt spid="71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71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1000"/>
                                        <p:tgtEl>
                                          <p:spTgt spid="71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1000"/>
                                        <p:tgtEl>
                                          <p:spTgt spid="71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1000"/>
                                        <p:tgtEl>
                                          <p:spTgt spid="71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1000"/>
                                        <p:tgtEl>
                                          <p:spTgt spid="71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1000"/>
                                        <p:tgtEl>
                                          <p:spTgt spid="71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1000"/>
                                        <p:tgtEl>
                                          <p:spTgt spid="71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1000"/>
                                        <p:tgtEl>
                                          <p:spTgt spid="71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1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1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1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1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1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1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1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1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8" dur="1000"/>
                                        <p:tgtEl>
                                          <p:spTgt spid="71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1000"/>
                                        <p:tgtEl>
                                          <p:spTgt spid="71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8" dur="1000"/>
                                        <p:tgtEl>
                                          <p:spTgt spid="71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1000"/>
                                        <p:tgtEl>
                                          <p:spTgt spid="71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1000"/>
                                        <p:tgtEl>
                                          <p:spTgt spid="71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3" grpId="0" animBg="1"/>
      <p:bldP spid="71713" grpId="1" animBg="1"/>
      <p:bldP spid="71714" grpId="0" animBg="1"/>
      <p:bldP spid="71714" grpId="1" animBg="1"/>
      <p:bldP spid="71715" grpId="0"/>
      <p:bldP spid="71716" grpId="0" animBg="1"/>
      <p:bldP spid="71716" grpId="1" animBg="1"/>
      <p:bldP spid="71717" grpId="0"/>
      <p:bldP spid="71718" grpId="0" animBg="1"/>
      <p:bldP spid="71721" grpId="0" animBg="1"/>
      <p:bldP spid="71722" grpId="0"/>
      <p:bldP spid="71723" grpId="0"/>
      <p:bldP spid="71724" grpId="0"/>
      <p:bldP spid="71725" grpId="0"/>
      <p:bldP spid="71726" grpId="0"/>
      <p:bldP spid="71727" grpId="0"/>
      <p:bldP spid="71728" grpId="0" animBg="1"/>
      <p:bldP spid="71729" grpId="0"/>
      <p:bldP spid="71730" grpId="0"/>
      <p:bldP spid="71731" grpId="0"/>
      <p:bldP spid="71732" grpId="0"/>
      <p:bldP spid="71733" grpId="0"/>
      <p:bldP spid="71734" grpId="0"/>
      <p:bldP spid="71735" grpId="0"/>
      <p:bldP spid="71736" grpId="0" animBg="1"/>
      <p:bldP spid="717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</a:t>
            </a:r>
            <a:r>
              <a:rPr lang="en-US" altLang="sr-Latn-RS" sz="2000" u="sng" dirty="0" smtClean="0">
                <a:latin typeface="Comic Sans MS" pitchFamily="66" charset="0"/>
              </a:rPr>
              <a:t>p</a:t>
            </a:r>
            <a:r>
              <a:rPr lang="hu-HU" altLang="sr-Latn-RS" sz="2000" u="sng" dirty="0" smtClean="0">
                <a:latin typeface="Comic Sans MS" pitchFamily="66" charset="0"/>
              </a:rPr>
              <a:t>é</a:t>
            </a:r>
            <a:r>
              <a:rPr lang="en-US" altLang="sr-Latn-RS" sz="2000" u="sng" dirty="0" err="1" smtClean="0">
                <a:latin typeface="Comic Sans MS" pitchFamily="66" charset="0"/>
              </a:rPr>
              <a:t>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c)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51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6x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+ 5y = 11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9x + 2y = -22</a:t>
            </a:r>
          </a:p>
        </p:txBody>
      </p:sp>
      <p:sp>
        <p:nvSpPr>
          <p:cNvPr id="73735" name="Oval 7"/>
          <p:cNvSpPr>
            <a:spLocks noChangeArrowheads="1"/>
          </p:cNvSpPr>
          <p:nvPr/>
        </p:nvSpPr>
        <p:spPr bwMode="auto">
          <a:xfrm>
            <a:off x="1146175" y="865188"/>
            <a:ext cx="27146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3736" name="Oval 8"/>
          <p:cNvSpPr>
            <a:spLocks noChangeArrowheads="1"/>
          </p:cNvSpPr>
          <p:nvPr/>
        </p:nvSpPr>
        <p:spPr bwMode="auto">
          <a:xfrm>
            <a:off x="1563688" y="865188"/>
            <a:ext cx="4159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3737" name="Oval 9"/>
          <p:cNvSpPr>
            <a:spLocks noChangeArrowheads="1"/>
          </p:cNvSpPr>
          <p:nvPr/>
        </p:nvSpPr>
        <p:spPr bwMode="auto">
          <a:xfrm>
            <a:off x="1160463" y="1174750"/>
            <a:ext cx="24288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3738" name="Oval 10"/>
          <p:cNvSpPr>
            <a:spLocks noChangeArrowheads="1"/>
          </p:cNvSpPr>
          <p:nvPr/>
        </p:nvSpPr>
        <p:spPr bwMode="auto">
          <a:xfrm>
            <a:off x="1579563" y="1174750"/>
            <a:ext cx="42227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/>
      <p:bldP spid="73733" grpId="0"/>
      <p:bldP spid="73735" grpId="0" animBg="1"/>
      <p:bldP spid="73735" grpId="1" animBg="1"/>
      <p:bldP spid="73736" grpId="0" animBg="1"/>
      <p:bldP spid="73736" grpId="1" animBg="1"/>
      <p:bldP spid="73737" grpId="0" animBg="1"/>
      <p:bldP spid="73737" grpId="1" animBg="1"/>
      <p:bldP spid="73738" grpId="0" animBg="1"/>
      <p:bldP spid="7373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c)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51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6x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+ 5y = 11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9x + 2y = -22</a:t>
            </a:r>
          </a:p>
        </p:txBody>
      </p:sp>
      <p:sp>
        <p:nvSpPr>
          <p:cNvPr id="74771" name="Oval 19"/>
          <p:cNvSpPr>
            <a:spLocks noChangeArrowheads="1"/>
          </p:cNvSpPr>
          <p:nvPr/>
        </p:nvSpPr>
        <p:spPr bwMode="auto">
          <a:xfrm>
            <a:off x="1141413" y="865188"/>
            <a:ext cx="28733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4772" name="Oval 20"/>
          <p:cNvSpPr>
            <a:spLocks noChangeArrowheads="1"/>
          </p:cNvSpPr>
          <p:nvPr/>
        </p:nvSpPr>
        <p:spPr bwMode="auto">
          <a:xfrm>
            <a:off x="1187450" y="1174750"/>
            <a:ext cx="236538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4781" name="Line 29"/>
          <p:cNvSpPr>
            <a:spLocks noChangeShapeType="1"/>
          </p:cNvSpPr>
          <p:nvPr/>
        </p:nvSpPr>
        <p:spPr bwMode="auto">
          <a:xfrm flipH="1">
            <a:off x="3121025" y="879475"/>
            <a:ext cx="74613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2" name="Text Box 30"/>
          <p:cNvSpPr txBox="1">
            <a:spLocks noChangeArrowheads="1"/>
          </p:cNvSpPr>
          <p:nvPr/>
        </p:nvSpPr>
        <p:spPr bwMode="auto">
          <a:xfrm>
            <a:off x="3157538" y="83820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4785" name="Line 33"/>
          <p:cNvSpPr>
            <a:spLocks noChangeShapeType="1"/>
          </p:cNvSpPr>
          <p:nvPr/>
        </p:nvSpPr>
        <p:spPr bwMode="auto">
          <a:xfrm flipH="1">
            <a:off x="3122613" y="1195388"/>
            <a:ext cx="825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6" name="Text Box 34"/>
          <p:cNvSpPr txBox="1">
            <a:spLocks noChangeArrowheads="1"/>
          </p:cNvSpPr>
          <p:nvPr/>
        </p:nvSpPr>
        <p:spPr bwMode="auto">
          <a:xfrm>
            <a:off x="3138488" y="1168400"/>
            <a:ext cx="8002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sz="2000" dirty="0" smtClean="0">
                <a:latin typeface="Comic Sans MS" pitchFamily="66" charset="0"/>
                <a:cs typeface="Times New Roman" pitchFamily="18" charset="0"/>
              </a:rPr>
              <a:t>(-2)</a:t>
            </a:r>
            <a:endParaRPr lang="en-US" altLang="sr-Latn-RS" sz="2000" dirty="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71" grpId="0" animBg="1"/>
      <p:bldP spid="74772" grpId="0" animBg="1"/>
      <p:bldP spid="74781" grpId="0" animBg="1"/>
      <p:bldP spid="74782" grpId="0"/>
      <p:bldP spid="74785" grpId="0" animBg="1"/>
      <p:bldP spid="7478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</a:t>
            </a:r>
            <a:r>
              <a:rPr lang="hr-HR" altLang="sr-Latn-RS" sz="2000" dirty="0">
                <a:latin typeface="Comic Sans MS" pitchFamily="66" charset="0"/>
              </a:rPr>
              <a:t>: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c)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51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6x </a:t>
            </a:r>
            <a:r>
              <a:rPr lang="hr-HR" altLang="sr-Latn-RS" sz="1000" dirty="0">
                <a:latin typeface="Comic Sans MS" pitchFamily="66" charset="0"/>
              </a:rPr>
              <a:t> </a:t>
            </a:r>
            <a:r>
              <a:rPr lang="hr-HR" altLang="sr-Latn-RS" sz="2000" dirty="0">
                <a:latin typeface="Comic Sans MS" pitchFamily="66" charset="0"/>
              </a:rPr>
              <a:t>+ 5y = 11</a:t>
            </a:r>
          </a:p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9x + 2y = -22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H="1">
            <a:off x="3121025" y="879475"/>
            <a:ext cx="74613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157538" y="83820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3122613" y="1195388"/>
            <a:ext cx="825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Text Box 10"/>
          <p:cNvSpPr txBox="1">
            <a:spLocks noChangeArrowheads="1"/>
          </p:cNvSpPr>
          <p:nvPr/>
        </p:nvSpPr>
        <p:spPr bwMode="auto">
          <a:xfrm>
            <a:off x="3132138" y="1160463"/>
            <a:ext cx="773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7848" name="Oval 24"/>
          <p:cNvSpPr>
            <a:spLocks noChangeArrowheads="1"/>
          </p:cNvSpPr>
          <p:nvPr/>
        </p:nvSpPr>
        <p:spPr bwMode="auto">
          <a:xfrm>
            <a:off x="1147763" y="868363"/>
            <a:ext cx="4714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49" name="Oval 25"/>
          <p:cNvSpPr>
            <a:spLocks noChangeArrowheads="1"/>
          </p:cNvSpPr>
          <p:nvPr/>
        </p:nvSpPr>
        <p:spPr bwMode="auto">
          <a:xfrm>
            <a:off x="2987675" y="836613"/>
            <a:ext cx="79216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50" name="Text Box 26"/>
          <p:cNvSpPr txBox="1">
            <a:spLocks noChangeArrowheads="1"/>
          </p:cNvSpPr>
          <p:nvPr/>
        </p:nvSpPr>
        <p:spPr bwMode="auto">
          <a:xfrm>
            <a:off x="1057275" y="1628775"/>
            <a:ext cx="603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18x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7851" name="Oval 27"/>
          <p:cNvSpPr>
            <a:spLocks noChangeArrowheads="1"/>
          </p:cNvSpPr>
          <p:nvPr/>
        </p:nvSpPr>
        <p:spPr bwMode="auto">
          <a:xfrm>
            <a:off x="1576388" y="836613"/>
            <a:ext cx="628650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52" name="Text Box 28"/>
          <p:cNvSpPr txBox="1">
            <a:spLocks noChangeArrowheads="1"/>
          </p:cNvSpPr>
          <p:nvPr/>
        </p:nvSpPr>
        <p:spPr bwMode="auto">
          <a:xfrm>
            <a:off x="1527175" y="1628775"/>
            <a:ext cx="860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+ 15y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7853" name="Oval 29"/>
          <p:cNvSpPr>
            <a:spLocks noChangeArrowheads="1"/>
          </p:cNvSpPr>
          <p:nvPr/>
        </p:nvSpPr>
        <p:spPr bwMode="auto">
          <a:xfrm>
            <a:off x="2108200" y="865188"/>
            <a:ext cx="34607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54" name="Text Box 30"/>
          <p:cNvSpPr txBox="1">
            <a:spLocks noChangeArrowheads="1"/>
          </p:cNvSpPr>
          <p:nvPr/>
        </p:nvSpPr>
        <p:spPr bwMode="auto">
          <a:xfrm>
            <a:off x="2309813" y="16287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7855" name="Oval 31"/>
          <p:cNvSpPr>
            <a:spLocks noChangeArrowheads="1"/>
          </p:cNvSpPr>
          <p:nvPr/>
        </p:nvSpPr>
        <p:spPr bwMode="auto">
          <a:xfrm>
            <a:off x="2311400" y="865188"/>
            <a:ext cx="3905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56" name="Text Box 32"/>
          <p:cNvSpPr txBox="1">
            <a:spLocks noChangeArrowheads="1"/>
          </p:cNvSpPr>
          <p:nvPr/>
        </p:nvSpPr>
        <p:spPr bwMode="auto">
          <a:xfrm>
            <a:off x="2574925" y="1628775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33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7858" name="Oval 34"/>
          <p:cNvSpPr>
            <a:spLocks noChangeArrowheads="1"/>
          </p:cNvSpPr>
          <p:nvPr/>
        </p:nvSpPr>
        <p:spPr bwMode="auto">
          <a:xfrm>
            <a:off x="1135063" y="1198563"/>
            <a:ext cx="455612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59" name="Oval 35"/>
          <p:cNvSpPr>
            <a:spLocks noChangeArrowheads="1"/>
          </p:cNvSpPr>
          <p:nvPr/>
        </p:nvSpPr>
        <p:spPr bwMode="auto">
          <a:xfrm>
            <a:off x="3003550" y="1138238"/>
            <a:ext cx="992188" cy="4619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60" name="Text Box 36"/>
          <p:cNvSpPr txBox="1">
            <a:spLocks noChangeArrowheads="1"/>
          </p:cNvSpPr>
          <p:nvPr/>
        </p:nvSpPr>
        <p:spPr bwMode="auto">
          <a:xfrm>
            <a:off x="992188" y="1987550"/>
            <a:ext cx="7096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-18x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7861" name="Oval 37"/>
          <p:cNvSpPr>
            <a:spLocks noChangeArrowheads="1"/>
          </p:cNvSpPr>
          <p:nvPr/>
        </p:nvSpPr>
        <p:spPr bwMode="auto">
          <a:xfrm>
            <a:off x="1547813" y="1166813"/>
            <a:ext cx="633412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62" name="Text Box 38"/>
          <p:cNvSpPr txBox="1">
            <a:spLocks noChangeArrowheads="1"/>
          </p:cNvSpPr>
          <p:nvPr/>
        </p:nvSpPr>
        <p:spPr bwMode="auto">
          <a:xfrm>
            <a:off x="1543050" y="1987550"/>
            <a:ext cx="730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- 4y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7863" name="Oval 39"/>
          <p:cNvSpPr>
            <a:spLocks noChangeArrowheads="1"/>
          </p:cNvSpPr>
          <p:nvPr/>
        </p:nvSpPr>
        <p:spPr bwMode="auto">
          <a:xfrm>
            <a:off x="2036763" y="1195388"/>
            <a:ext cx="34607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64" name="Text Box 40"/>
          <p:cNvSpPr txBox="1">
            <a:spLocks noChangeArrowheads="1"/>
          </p:cNvSpPr>
          <p:nvPr/>
        </p:nvSpPr>
        <p:spPr bwMode="auto">
          <a:xfrm>
            <a:off x="2325688" y="19875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7865" name="Oval 41"/>
          <p:cNvSpPr>
            <a:spLocks noChangeArrowheads="1"/>
          </p:cNvSpPr>
          <p:nvPr/>
        </p:nvSpPr>
        <p:spPr bwMode="auto">
          <a:xfrm>
            <a:off x="2284413" y="1179513"/>
            <a:ext cx="601662" cy="36195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66" name="Text Box 42"/>
          <p:cNvSpPr txBox="1">
            <a:spLocks noChangeArrowheads="1"/>
          </p:cNvSpPr>
          <p:nvPr/>
        </p:nvSpPr>
        <p:spPr bwMode="auto">
          <a:xfrm>
            <a:off x="2555875" y="19875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44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77868" name="Line 44"/>
          <p:cNvSpPr>
            <a:spLocks noChangeShapeType="1"/>
          </p:cNvSpPr>
          <p:nvPr/>
        </p:nvSpPr>
        <p:spPr bwMode="auto">
          <a:xfrm>
            <a:off x="981075" y="2349500"/>
            <a:ext cx="21510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70" name="Oval 46"/>
          <p:cNvSpPr>
            <a:spLocks noChangeArrowheads="1"/>
          </p:cNvSpPr>
          <p:nvPr/>
        </p:nvSpPr>
        <p:spPr bwMode="auto">
          <a:xfrm>
            <a:off x="909638" y="1597025"/>
            <a:ext cx="792162" cy="89535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7872" name="Group 48"/>
          <p:cNvGrpSpPr>
            <a:grpSpLocks/>
          </p:cNvGrpSpPr>
          <p:nvPr/>
        </p:nvGrpSpPr>
        <p:grpSpPr bwMode="auto">
          <a:xfrm>
            <a:off x="3173413" y="1824038"/>
            <a:ext cx="434975" cy="396875"/>
            <a:chOff x="1892" y="638"/>
            <a:chExt cx="274" cy="250"/>
          </a:xfrm>
        </p:grpSpPr>
        <p:grpSp>
          <p:nvGrpSpPr>
            <p:cNvPr id="24624" name="Group 49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24626" name="Line 50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7" name="Line 51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8" name="Line 52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25" name="Text Box 53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77879" name="Text Box 55"/>
          <p:cNvSpPr txBox="1">
            <a:spLocks noChangeArrowheads="1"/>
          </p:cNvSpPr>
          <p:nvPr/>
        </p:nvSpPr>
        <p:spPr bwMode="auto">
          <a:xfrm>
            <a:off x="1846263" y="2563813"/>
            <a:ext cx="544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11y</a:t>
            </a:r>
          </a:p>
        </p:txBody>
      </p:sp>
      <p:sp>
        <p:nvSpPr>
          <p:cNvPr id="77880" name="Text Box 56"/>
          <p:cNvSpPr txBox="1">
            <a:spLocks noChangeArrowheads="1"/>
          </p:cNvSpPr>
          <p:nvPr/>
        </p:nvSpPr>
        <p:spPr bwMode="auto">
          <a:xfrm>
            <a:off x="2351088" y="25638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77881" name="Text Box 57"/>
          <p:cNvSpPr txBox="1">
            <a:spLocks noChangeArrowheads="1"/>
          </p:cNvSpPr>
          <p:nvPr/>
        </p:nvSpPr>
        <p:spPr bwMode="auto">
          <a:xfrm>
            <a:off x="2638425" y="256381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77</a:t>
            </a:r>
          </a:p>
        </p:txBody>
      </p:sp>
      <p:sp>
        <p:nvSpPr>
          <p:cNvPr id="77882" name="Line 58"/>
          <p:cNvSpPr>
            <a:spLocks noChangeShapeType="1"/>
          </p:cNvSpPr>
          <p:nvPr/>
        </p:nvSpPr>
        <p:spPr bwMode="auto">
          <a:xfrm flipH="1">
            <a:off x="3352800" y="2492375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83" name="Text Box 59"/>
          <p:cNvSpPr txBox="1">
            <a:spLocks noChangeArrowheads="1"/>
          </p:cNvSpPr>
          <p:nvPr/>
        </p:nvSpPr>
        <p:spPr bwMode="auto">
          <a:xfrm>
            <a:off x="3430588" y="2565400"/>
            <a:ext cx="565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11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7884" name="Text Box 60"/>
          <p:cNvSpPr txBox="1">
            <a:spLocks noChangeArrowheads="1"/>
          </p:cNvSpPr>
          <p:nvPr/>
        </p:nvSpPr>
        <p:spPr bwMode="auto">
          <a:xfrm>
            <a:off x="2019300" y="3148013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7885" name="Text Box 61"/>
          <p:cNvSpPr txBox="1">
            <a:spLocks noChangeArrowheads="1"/>
          </p:cNvSpPr>
          <p:nvPr/>
        </p:nvSpPr>
        <p:spPr bwMode="auto">
          <a:xfrm>
            <a:off x="2667000" y="31480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7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7886" name="Rectangle 62"/>
          <p:cNvSpPr>
            <a:spLocks noChangeArrowheads="1"/>
          </p:cNvSpPr>
          <p:nvPr/>
        </p:nvSpPr>
        <p:spPr bwMode="auto">
          <a:xfrm>
            <a:off x="1919288" y="3141663"/>
            <a:ext cx="1150937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87" name="Text Box 63"/>
          <p:cNvSpPr txBox="1">
            <a:spLocks noChangeArrowheads="1"/>
          </p:cNvSpPr>
          <p:nvPr/>
        </p:nvSpPr>
        <p:spPr bwMode="auto">
          <a:xfrm>
            <a:off x="2352675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7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7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7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7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7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77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77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7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77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77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7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1000"/>
                                        <p:tgtEl>
                                          <p:spTgt spid="7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778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778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7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7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7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7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7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7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7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7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1000"/>
                                        <p:tgtEl>
                                          <p:spTgt spid="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77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1000"/>
                                        <p:tgtEl>
                                          <p:spTgt spid="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1000"/>
                                        <p:tgtEl>
                                          <p:spTgt spid="77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77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1000"/>
                                        <p:tgtEl>
                                          <p:spTgt spid="77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1000"/>
                                        <p:tgtEl>
                                          <p:spTgt spid="77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77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1" dur="1000"/>
                                        <p:tgtEl>
                                          <p:spTgt spid="77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6" dur="1000"/>
                                        <p:tgtEl>
                                          <p:spTgt spid="77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778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77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1000"/>
                                        <p:tgtEl>
                                          <p:spTgt spid="77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7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77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77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77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778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3" presetClass="entr" presetSubtype="3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77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7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7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7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1" dur="1000"/>
                                        <p:tgtEl>
                                          <p:spTgt spid="77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6" dur="1000"/>
                                        <p:tgtEl>
                                          <p:spTgt spid="77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1" dur="1000"/>
                                        <p:tgtEl>
                                          <p:spTgt spid="77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7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77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77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7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77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77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7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77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1000"/>
                                        <p:tgtEl>
                                          <p:spTgt spid="77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5" dur="1000"/>
                                        <p:tgtEl>
                                          <p:spTgt spid="77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0" dur="1000"/>
                                        <p:tgtEl>
                                          <p:spTgt spid="77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5" dur="1000"/>
                                        <p:tgtEl>
                                          <p:spTgt spid="77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48" grpId="0" animBg="1"/>
      <p:bldP spid="77848" grpId="1" animBg="1"/>
      <p:bldP spid="77849" grpId="0" animBg="1"/>
      <p:bldP spid="77849" grpId="1" animBg="1"/>
      <p:bldP spid="77850" grpId="0"/>
      <p:bldP spid="77851" grpId="0" animBg="1"/>
      <p:bldP spid="77851" grpId="1" animBg="1"/>
      <p:bldP spid="77852" grpId="0"/>
      <p:bldP spid="77853" grpId="0" animBg="1"/>
      <p:bldP spid="77853" grpId="1" animBg="1"/>
      <p:bldP spid="77854" grpId="0"/>
      <p:bldP spid="77855" grpId="0" animBg="1"/>
      <p:bldP spid="77855" grpId="1" animBg="1"/>
      <p:bldP spid="77856" grpId="0"/>
      <p:bldP spid="77858" grpId="0" animBg="1"/>
      <p:bldP spid="77858" grpId="1" animBg="1"/>
      <p:bldP spid="77859" grpId="0" animBg="1"/>
      <p:bldP spid="77859" grpId="1" animBg="1"/>
      <p:bldP spid="77860" grpId="0"/>
      <p:bldP spid="77861" grpId="0" animBg="1"/>
      <p:bldP spid="77861" grpId="1" animBg="1"/>
      <p:bldP spid="77862" grpId="0"/>
      <p:bldP spid="77863" grpId="0" animBg="1"/>
      <p:bldP spid="77863" grpId="1" animBg="1"/>
      <p:bldP spid="77864" grpId="0"/>
      <p:bldP spid="77865" grpId="0" animBg="1"/>
      <p:bldP spid="77865" grpId="1" animBg="1"/>
      <p:bldP spid="77866" grpId="0"/>
      <p:bldP spid="77868" grpId="0" animBg="1"/>
      <p:bldP spid="77870" grpId="0" animBg="1"/>
      <p:bldP spid="77870" grpId="1" animBg="1"/>
      <p:bldP spid="77879" grpId="0"/>
      <p:bldP spid="77880" grpId="0"/>
      <p:bldP spid="77881" grpId="0"/>
      <p:bldP spid="77882" grpId="0" animBg="1"/>
      <p:bldP spid="77883" grpId="0"/>
      <p:bldP spid="77884" grpId="0"/>
      <p:bldP spid="77885" grpId="0"/>
      <p:bldP spid="77886" grpId="0" animBg="1"/>
      <p:bldP spid="778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</a:t>
            </a:r>
            <a:r>
              <a:rPr lang="hr-HR" altLang="sr-Latn-RS" sz="2000" dirty="0">
                <a:latin typeface="Comic Sans MS" pitchFamily="66" charset="0"/>
              </a:rPr>
              <a:t>: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c)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51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6x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+ 5y = 11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9x + 2y = -22</a:t>
            </a: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 flipH="1">
            <a:off x="3121025" y="879475"/>
            <a:ext cx="74613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157538" y="83820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flipH="1">
            <a:off x="3122613" y="1195388"/>
            <a:ext cx="825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132138" y="1160463"/>
            <a:ext cx="773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01" name="Oval 53"/>
          <p:cNvSpPr>
            <a:spLocks noChangeArrowheads="1"/>
          </p:cNvSpPr>
          <p:nvPr/>
        </p:nvSpPr>
        <p:spPr bwMode="auto">
          <a:xfrm>
            <a:off x="1128713" y="1171575"/>
            <a:ext cx="1038225" cy="40005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902" name="Text Box 54"/>
          <p:cNvSpPr txBox="1">
            <a:spLocks noChangeArrowheads="1"/>
          </p:cNvSpPr>
          <p:nvPr/>
        </p:nvSpPr>
        <p:spPr bwMode="auto">
          <a:xfrm>
            <a:off x="4551363" y="1152525"/>
            <a:ext cx="1214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9x + 2</a:t>
            </a:r>
            <a:r>
              <a:rPr lang="hr-HR" altLang="sr-Latn-RS" sz="100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∙</a:t>
            </a:r>
            <a:r>
              <a:rPr lang="hr-HR" altLang="sr-Latn-RS" sz="100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7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03" name="Oval 55"/>
          <p:cNvSpPr>
            <a:spLocks noChangeArrowheads="1"/>
          </p:cNvSpPr>
          <p:nvPr/>
        </p:nvSpPr>
        <p:spPr bwMode="auto">
          <a:xfrm>
            <a:off x="2051050" y="1185863"/>
            <a:ext cx="795338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904" name="Text Box 56"/>
          <p:cNvSpPr txBox="1">
            <a:spLocks noChangeArrowheads="1"/>
          </p:cNvSpPr>
          <p:nvPr/>
        </p:nvSpPr>
        <p:spPr bwMode="auto">
          <a:xfrm>
            <a:off x="5719763" y="1152525"/>
            <a:ext cx="8080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-22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05" name="Line 57"/>
          <p:cNvSpPr>
            <a:spLocks noChangeShapeType="1"/>
          </p:cNvSpPr>
          <p:nvPr/>
        </p:nvSpPr>
        <p:spPr bwMode="auto">
          <a:xfrm>
            <a:off x="5076825" y="1512888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906" name="Text Box 58"/>
          <p:cNvSpPr txBox="1">
            <a:spLocks noChangeArrowheads="1"/>
          </p:cNvSpPr>
          <p:nvPr/>
        </p:nvSpPr>
        <p:spPr bwMode="auto">
          <a:xfrm>
            <a:off x="4629150" y="1657350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9x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07" name="Text Box 59"/>
          <p:cNvSpPr txBox="1">
            <a:spLocks noChangeArrowheads="1"/>
          </p:cNvSpPr>
          <p:nvPr/>
        </p:nvSpPr>
        <p:spPr bwMode="auto">
          <a:xfrm>
            <a:off x="5076825" y="1657350"/>
            <a:ext cx="652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08" name="Line 60"/>
          <p:cNvSpPr>
            <a:spLocks noChangeShapeType="1"/>
          </p:cNvSpPr>
          <p:nvPr/>
        </p:nvSpPr>
        <p:spPr bwMode="auto">
          <a:xfrm>
            <a:off x="4643438" y="201771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909" name="Text Box 61"/>
          <p:cNvSpPr txBox="1">
            <a:spLocks noChangeArrowheads="1"/>
          </p:cNvSpPr>
          <p:nvPr/>
        </p:nvSpPr>
        <p:spPr bwMode="auto">
          <a:xfrm>
            <a:off x="5113338" y="2127250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9x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10" name="Text Box 62"/>
          <p:cNvSpPr txBox="1">
            <a:spLocks noChangeArrowheads="1"/>
          </p:cNvSpPr>
          <p:nvPr/>
        </p:nvSpPr>
        <p:spPr bwMode="auto">
          <a:xfrm>
            <a:off x="5573713" y="21272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11" name="Text Box 63"/>
          <p:cNvSpPr txBox="1">
            <a:spLocks noChangeArrowheads="1"/>
          </p:cNvSpPr>
          <p:nvPr/>
        </p:nvSpPr>
        <p:spPr bwMode="auto">
          <a:xfrm>
            <a:off x="5854700" y="2127250"/>
            <a:ext cx="601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-22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12" name="Text Box 64"/>
          <p:cNvSpPr txBox="1">
            <a:spLocks noChangeArrowheads="1"/>
          </p:cNvSpPr>
          <p:nvPr/>
        </p:nvSpPr>
        <p:spPr bwMode="auto">
          <a:xfrm>
            <a:off x="6372225" y="2127250"/>
            <a:ext cx="636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13" name="Text Box 65"/>
          <p:cNvSpPr txBox="1">
            <a:spLocks noChangeArrowheads="1"/>
          </p:cNvSpPr>
          <p:nvPr/>
        </p:nvSpPr>
        <p:spPr bwMode="auto">
          <a:xfrm>
            <a:off x="5299075" y="3248025"/>
            <a:ext cx="615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14" name="Text Box 66"/>
          <p:cNvSpPr txBox="1">
            <a:spLocks noChangeArrowheads="1"/>
          </p:cNvSpPr>
          <p:nvPr/>
        </p:nvSpPr>
        <p:spPr bwMode="auto">
          <a:xfrm>
            <a:off x="5880100" y="3248025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15" name="Rectangle 67"/>
          <p:cNvSpPr>
            <a:spLocks noChangeArrowheads="1"/>
          </p:cNvSpPr>
          <p:nvPr/>
        </p:nvSpPr>
        <p:spPr bwMode="auto">
          <a:xfrm>
            <a:off x="5221288" y="3241675"/>
            <a:ext cx="122237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916" name="Text Box 68"/>
          <p:cNvSpPr txBox="1">
            <a:spLocks noChangeArrowheads="1"/>
          </p:cNvSpPr>
          <p:nvPr/>
        </p:nvSpPr>
        <p:spPr bwMode="auto">
          <a:xfrm>
            <a:off x="6012160" y="3711575"/>
            <a:ext cx="15087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Megoldása: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8917" name="Text Box 69"/>
          <p:cNvSpPr txBox="1">
            <a:spLocks noChangeArrowheads="1"/>
          </p:cNvSpPr>
          <p:nvPr/>
        </p:nvSpPr>
        <p:spPr bwMode="auto">
          <a:xfrm>
            <a:off x="7380288" y="3711575"/>
            <a:ext cx="1087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-4, 7 )</a:t>
            </a:r>
          </a:p>
        </p:txBody>
      </p:sp>
      <p:sp>
        <p:nvSpPr>
          <p:cNvPr id="78918" name="Text Box 70"/>
          <p:cNvSpPr txBox="1">
            <a:spLocks noChangeArrowheads="1"/>
          </p:cNvSpPr>
          <p:nvPr/>
        </p:nvSpPr>
        <p:spPr bwMode="auto">
          <a:xfrm>
            <a:off x="5659438" y="1657350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19" name="Text Box 71"/>
          <p:cNvSpPr txBox="1">
            <a:spLocks noChangeArrowheads="1"/>
          </p:cNvSpPr>
          <p:nvPr/>
        </p:nvSpPr>
        <p:spPr bwMode="auto">
          <a:xfrm>
            <a:off x="5926138" y="1657350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-22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20" name="Text Box 72"/>
          <p:cNvSpPr txBox="1">
            <a:spLocks noChangeArrowheads="1"/>
          </p:cNvSpPr>
          <p:nvPr/>
        </p:nvSpPr>
        <p:spPr bwMode="auto">
          <a:xfrm>
            <a:off x="5113338" y="2667000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9x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21" name="Text Box 73"/>
          <p:cNvSpPr txBox="1">
            <a:spLocks noChangeArrowheads="1"/>
          </p:cNvSpPr>
          <p:nvPr/>
        </p:nvSpPr>
        <p:spPr bwMode="auto">
          <a:xfrm>
            <a:off x="5573713" y="26670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22" name="Text Box 74"/>
          <p:cNvSpPr txBox="1">
            <a:spLocks noChangeArrowheads="1"/>
          </p:cNvSpPr>
          <p:nvPr/>
        </p:nvSpPr>
        <p:spPr bwMode="auto">
          <a:xfrm>
            <a:off x="5851525" y="2667000"/>
            <a:ext cx="601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8923" name="Line 75"/>
          <p:cNvSpPr>
            <a:spLocks noChangeShapeType="1"/>
          </p:cNvSpPr>
          <p:nvPr/>
        </p:nvSpPr>
        <p:spPr bwMode="auto">
          <a:xfrm flipH="1">
            <a:off x="6594475" y="2597150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924" name="Text Box 76"/>
          <p:cNvSpPr txBox="1">
            <a:spLocks noChangeArrowheads="1"/>
          </p:cNvSpPr>
          <p:nvPr/>
        </p:nvSpPr>
        <p:spPr bwMode="auto">
          <a:xfrm>
            <a:off x="6672263" y="2670175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9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5635" name="Text Box 81"/>
          <p:cNvSpPr txBox="1">
            <a:spLocks noChangeArrowheads="1"/>
          </p:cNvSpPr>
          <p:nvPr/>
        </p:nvSpPr>
        <p:spPr bwMode="auto">
          <a:xfrm>
            <a:off x="1057275" y="1628775"/>
            <a:ext cx="603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18x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25636" name="Text Box 82"/>
          <p:cNvSpPr txBox="1">
            <a:spLocks noChangeArrowheads="1"/>
          </p:cNvSpPr>
          <p:nvPr/>
        </p:nvSpPr>
        <p:spPr bwMode="auto">
          <a:xfrm>
            <a:off x="1527175" y="1628775"/>
            <a:ext cx="860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+ 15y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25637" name="Text Box 83"/>
          <p:cNvSpPr txBox="1">
            <a:spLocks noChangeArrowheads="1"/>
          </p:cNvSpPr>
          <p:nvPr/>
        </p:nvSpPr>
        <p:spPr bwMode="auto">
          <a:xfrm>
            <a:off x="2309813" y="16287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25638" name="Text Box 84"/>
          <p:cNvSpPr txBox="1">
            <a:spLocks noChangeArrowheads="1"/>
          </p:cNvSpPr>
          <p:nvPr/>
        </p:nvSpPr>
        <p:spPr bwMode="auto">
          <a:xfrm>
            <a:off x="2574925" y="1628775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33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25639" name="Text Box 85"/>
          <p:cNvSpPr txBox="1">
            <a:spLocks noChangeArrowheads="1"/>
          </p:cNvSpPr>
          <p:nvPr/>
        </p:nvSpPr>
        <p:spPr bwMode="auto">
          <a:xfrm>
            <a:off x="992188" y="1987550"/>
            <a:ext cx="7096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-18x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25640" name="Text Box 86"/>
          <p:cNvSpPr txBox="1">
            <a:spLocks noChangeArrowheads="1"/>
          </p:cNvSpPr>
          <p:nvPr/>
        </p:nvSpPr>
        <p:spPr bwMode="auto">
          <a:xfrm>
            <a:off x="1543050" y="1987550"/>
            <a:ext cx="730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- 4y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25641" name="Text Box 87"/>
          <p:cNvSpPr txBox="1">
            <a:spLocks noChangeArrowheads="1"/>
          </p:cNvSpPr>
          <p:nvPr/>
        </p:nvSpPr>
        <p:spPr bwMode="auto">
          <a:xfrm>
            <a:off x="2325688" y="19875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25642" name="Text Box 88"/>
          <p:cNvSpPr txBox="1">
            <a:spLocks noChangeArrowheads="1"/>
          </p:cNvSpPr>
          <p:nvPr/>
        </p:nvSpPr>
        <p:spPr bwMode="auto">
          <a:xfrm>
            <a:off x="2555875" y="19875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44</a:t>
            </a:r>
            <a:endParaRPr lang="hr-HR" altLang="sr-Latn-RS" sz="2000" u="sng">
              <a:latin typeface="Comic Sans MS" pitchFamily="66" charset="0"/>
            </a:endParaRPr>
          </a:p>
        </p:txBody>
      </p:sp>
      <p:grpSp>
        <p:nvGrpSpPr>
          <p:cNvPr id="25643" name="Group 91"/>
          <p:cNvGrpSpPr>
            <a:grpSpLocks/>
          </p:cNvGrpSpPr>
          <p:nvPr/>
        </p:nvGrpSpPr>
        <p:grpSpPr bwMode="auto">
          <a:xfrm>
            <a:off x="3173413" y="1824038"/>
            <a:ext cx="434975" cy="396875"/>
            <a:chOff x="1892" y="638"/>
            <a:chExt cx="274" cy="250"/>
          </a:xfrm>
        </p:grpSpPr>
        <p:grpSp>
          <p:nvGrpSpPr>
            <p:cNvPr id="25655" name="Group 92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25657" name="Line 93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8" name="Line 94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9" name="Line 95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56" name="Text Box 96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25644" name="Text Box 97"/>
          <p:cNvSpPr txBox="1">
            <a:spLocks noChangeArrowheads="1"/>
          </p:cNvSpPr>
          <p:nvPr/>
        </p:nvSpPr>
        <p:spPr bwMode="auto">
          <a:xfrm>
            <a:off x="1846263" y="2563813"/>
            <a:ext cx="544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11y</a:t>
            </a:r>
          </a:p>
        </p:txBody>
      </p:sp>
      <p:sp>
        <p:nvSpPr>
          <p:cNvPr id="25645" name="Text Box 98"/>
          <p:cNvSpPr txBox="1">
            <a:spLocks noChangeArrowheads="1"/>
          </p:cNvSpPr>
          <p:nvPr/>
        </p:nvSpPr>
        <p:spPr bwMode="auto">
          <a:xfrm>
            <a:off x="2351088" y="25638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25646" name="Text Box 99"/>
          <p:cNvSpPr txBox="1">
            <a:spLocks noChangeArrowheads="1"/>
          </p:cNvSpPr>
          <p:nvPr/>
        </p:nvSpPr>
        <p:spPr bwMode="auto">
          <a:xfrm>
            <a:off x="2638425" y="256381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77</a:t>
            </a:r>
          </a:p>
        </p:txBody>
      </p:sp>
      <p:sp>
        <p:nvSpPr>
          <p:cNvPr id="25647" name="Line 100"/>
          <p:cNvSpPr>
            <a:spLocks noChangeShapeType="1"/>
          </p:cNvSpPr>
          <p:nvPr/>
        </p:nvSpPr>
        <p:spPr bwMode="auto">
          <a:xfrm flipH="1">
            <a:off x="3352800" y="2492375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8" name="Text Box 101"/>
          <p:cNvSpPr txBox="1">
            <a:spLocks noChangeArrowheads="1"/>
          </p:cNvSpPr>
          <p:nvPr/>
        </p:nvSpPr>
        <p:spPr bwMode="auto">
          <a:xfrm>
            <a:off x="3430588" y="2565400"/>
            <a:ext cx="565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11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5649" name="Text Box 102"/>
          <p:cNvSpPr txBox="1">
            <a:spLocks noChangeArrowheads="1"/>
          </p:cNvSpPr>
          <p:nvPr/>
        </p:nvSpPr>
        <p:spPr bwMode="auto">
          <a:xfrm>
            <a:off x="2019300" y="3148013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5650" name="Text Box 103"/>
          <p:cNvSpPr txBox="1">
            <a:spLocks noChangeArrowheads="1"/>
          </p:cNvSpPr>
          <p:nvPr/>
        </p:nvSpPr>
        <p:spPr bwMode="auto">
          <a:xfrm>
            <a:off x="2667000" y="31480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7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5651" name="Rectangle 104"/>
          <p:cNvSpPr>
            <a:spLocks noChangeArrowheads="1"/>
          </p:cNvSpPr>
          <p:nvPr/>
        </p:nvSpPr>
        <p:spPr bwMode="auto">
          <a:xfrm>
            <a:off x="1919288" y="3141663"/>
            <a:ext cx="1150937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52" name="Text Box 105"/>
          <p:cNvSpPr txBox="1">
            <a:spLocks noChangeArrowheads="1"/>
          </p:cNvSpPr>
          <p:nvPr/>
        </p:nvSpPr>
        <p:spPr bwMode="auto">
          <a:xfrm>
            <a:off x="2352675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5653" name="Line 106"/>
          <p:cNvSpPr>
            <a:spLocks noChangeShapeType="1"/>
          </p:cNvSpPr>
          <p:nvPr/>
        </p:nvSpPr>
        <p:spPr bwMode="auto">
          <a:xfrm>
            <a:off x="981075" y="2349500"/>
            <a:ext cx="21510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955" name="Oval 107"/>
          <p:cNvSpPr>
            <a:spLocks noChangeArrowheads="1"/>
          </p:cNvSpPr>
          <p:nvPr/>
        </p:nvSpPr>
        <p:spPr bwMode="auto">
          <a:xfrm>
            <a:off x="1908175" y="3173413"/>
            <a:ext cx="1150938" cy="40005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8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8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8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8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7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78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78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7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7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78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7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1000"/>
                                        <p:tgtEl>
                                          <p:spTgt spid="78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7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1000"/>
                                        <p:tgtEl>
                                          <p:spTgt spid="7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1000"/>
                                        <p:tgtEl>
                                          <p:spTgt spid="7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78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1000"/>
                                        <p:tgtEl>
                                          <p:spTgt spid="78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1000"/>
                                        <p:tgtEl>
                                          <p:spTgt spid="78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1000"/>
                                        <p:tgtEl>
                                          <p:spTgt spid="7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1000"/>
                                        <p:tgtEl>
                                          <p:spTgt spid="78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1000"/>
                                        <p:tgtEl>
                                          <p:spTgt spid="7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1000"/>
                                        <p:tgtEl>
                                          <p:spTgt spid="7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1000"/>
                                        <p:tgtEl>
                                          <p:spTgt spid="7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8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8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8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8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8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8" dur="1000"/>
                                        <p:tgtEl>
                                          <p:spTgt spid="7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1000"/>
                                        <p:tgtEl>
                                          <p:spTgt spid="7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8" dur="1000"/>
                                        <p:tgtEl>
                                          <p:spTgt spid="7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1000"/>
                                        <p:tgtEl>
                                          <p:spTgt spid="7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1000"/>
                                        <p:tgtEl>
                                          <p:spTgt spid="7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01" grpId="0" animBg="1"/>
      <p:bldP spid="78901" grpId="1" animBg="1"/>
      <p:bldP spid="78902" grpId="0"/>
      <p:bldP spid="78903" grpId="0" animBg="1"/>
      <p:bldP spid="78903" grpId="1" animBg="1"/>
      <p:bldP spid="78904" grpId="0"/>
      <p:bldP spid="78905" grpId="0" animBg="1"/>
      <p:bldP spid="78908" grpId="0" animBg="1"/>
      <p:bldP spid="78909" grpId="0"/>
      <p:bldP spid="78910" grpId="0"/>
      <p:bldP spid="78911" grpId="0"/>
      <p:bldP spid="78912" grpId="0"/>
      <p:bldP spid="78913" grpId="0"/>
      <p:bldP spid="78914" grpId="0"/>
      <p:bldP spid="78915" grpId="0" animBg="1"/>
      <p:bldP spid="78916" grpId="0"/>
      <p:bldP spid="78917" grpId="0"/>
      <p:bldP spid="78918" grpId="0"/>
      <p:bldP spid="78919" grpId="0"/>
      <p:bldP spid="78920" grpId="0"/>
      <p:bldP spid="78921" grpId="0"/>
      <p:bldP spid="78922" grpId="0"/>
      <p:bldP spid="78923" grpId="0" animBg="1"/>
      <p:bldP spid="78924" grpId="0"/>
      <p:bldP spid="78955" grpId="0" animBg="1"/>
      <p:bldP spid="7895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</a:t>
            </a:r>
            <a:r>
              <a:rPr lang="hr-HR" altLang="sr-Latn-RS" sz="2000" dirty="0">
                <a:latin typeface="Comic Sans MS" pitchFamily="66" charset="0"/>
              </a:rPr>
              <a:t>: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7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d)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2046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 -5x -  4y  = 12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-35x - 30y = 90</a:t>
            </a:r>
          </a:p>
        </p:txBody>
      </p:sp>
      <p:sp>
        <p:nvSpPr>
          <p:cNvPr id="79879" name="Oval 7"/>
          <p:cNvSpPr>
            <a:spLocks noChangeArrowheads="1"/>
          </p:cNvSpPr>
          <p:nvPr/>
        </p:nvSpPr>
        <p:spPr bwMode="auto">
          <a:xfrm>
            <a:off x="1317625" y="865188"/>
            <a:ext cx="331788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80" name="Oval 8"/>
          <p:cNvSpPr>
            <a:spLocks noChangeArrowheads="1"/>
          </p:cNvSpPr>
          <p:nvPr/>
        </p:nvSpPr>
        <p:spPr bwMode="auto">
          <a:xfrm>
            <a:off x="1822450" y="865188"/>
            <a:ext cx="488950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81" name="Oval 9"/>
          <p:cNvSpPr>
            <a:spLocks noChangeArrowheads="1"/>
          </p:cNvSpPr>
          <p:nvPr/>
        </p:nvSpPr>
        <p:spPr bwMode="auto">
          <a:xfrm>
            <a:off x="1204913" y="1174750"/>
            <a:ext cx="487362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82" name="Oval 10"/>
          <p:cNvSpPr>
            <a:spLocks noChangeArrowheads="1"/>
          </p:cNvSpPr>
          <p:nvPr/>
        </p:nvSpPr>
        <p:spPr bwMode="auto">
          <a:xfrm>
            <a:off x="1835150" y="1174750"/>
            <a:ext cx="576263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/>
      <p:bldP spid="79877" grpId="0"/>
      <p:bldP spid="79879" grpId="0" animBg="1"/>
      <p:bldP spid="79879" grpId="1" animBg="1"/>
      <p:bldP spid="79880" grpId="0" animBg="1"/>
      <p:bldP spid="79880" grpId="1" animBg="1"/>
      <p:bldP spid="79881" grpId="0" animBg="1"/>
      <p:bldP spid="79881" grpId="1" animBg="1"/>
      <p:bldP spid="79882" grpId="0" animBg="1"/>
      <p:bldP spid="7988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</a:t>
            </a:r>
            <a:r>
              <a:rPr lang="hr-HR" altLang="sr-Latn-RS" sz="2000" dirty="0">
                <a:latin typeface="Comic Sans MS" pitchFamily="66" charset="0"/>
              </a:rPr>
              <a:t>: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7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d)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2046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 -5x -  4y  = 12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-35x - 30y = 90</a:t>
            </a:r>
          </a:p>
        </p:txBody>
      </p:sp>
      <p:sp>
        <p:nvSpPr>
          <p:cNvPr id="79879" name="Oval 7"/>
          <p:cNvSpPr>
            <a:spLocks noChangeArrowheads="1"/>
          </p:cNvSpPr>
          <p:nvPr/>
        </p:nvSpPr>
        <p:spPr bwMode="auto">
          <a:xfrm>
            <a:off x="1317625" y="865188"/>
            <a:ext cx="331788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81" name="Oval 9"/>
          <p:cNvSpPr>
            <a:spLocks noChangeArrowheads="1"/>
          </p:cNvSpPr>
          <p:nvPr/>
        </p:nvSpPr>
        <p:spPr bwMode="auto">
          <a:xfrm>
            <a:off x="1204913" y="1174750"/>
            <a:ext cx="487362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 flipH="1">
            <a:off x="3286125" y="879475"/>
            <a:ext cx="74613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3294063" y="836613"/>
            <a:ext cx="773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(-7)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540548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9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9" grpId="0" animBg="1"/>
      <p:bldP spid="79881" grpId="0" animBg="1"/>
      <p:bldP spid="79890" grpId="0" animBg="1"/>
      <p:bldP spid="7989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</a:t>
            </a:r>
            <a:r>
              <a:rPr lang="hr-HR" altLang="sr-Latn-RS" sz="2000" dirty="0">
                <a:latin typeface="Comic Sans MS" pitchFamily="66" charset="0"/>
              </a:rPr>
              <a:t>: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7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d)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2046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 -5x -  4y  = 12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-35x - 30y = 90</a:t>
            </a:r>
          </a:p>
        </p:txBody>
      </p:sp>
      <p:sp>
        <p:nvSpPr>
          <p:cNvPr id="27654" name="Line 18"/>
          <p:cNvSpPr>
            <a:spLocks noChangeShapeType="1"/>
          </p:cNvSpPr>
          <p:nvPr/>
        </p:nvSpPr>
        <p:spPr bwMode="auto">
          <a:xfrm flipH="1">
            <a:off x="3286125" y="879475"/>
            <a:ext cx="74613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Text Box 19"/>
          <p:cNvSpPr txBox="1">
            <a:spLocks noChangeArrowheads="1"/>
          </p:cNvSpPr>
          <p:nvPr/>
        </p:nvSpPr>
        <p:spPr bwMode="auto">
          <a:xfrm>
            <a:off x="3294063" y="836613"/>
            <a:ext cx="773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(-7)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0918" name="Oval 22"/>
          <p:cNvSpPr>
            <a:spLocks noChangeArrowheads="1"/>
          </p:cNvSpPr>
          <p:nvPr/>
        </p:nvSpPr>
        <p:spPr bwMode="auto">
          <a:xfrm>
            <a:off x="1258888" y="868363"/>
            <a:ext cx="582612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0919" name="Oval 23"/>
          <p:cNvSpPr>
            <a:spLocks noChangeArrowheads="1"/>
          </p:cNvSpPr>
          <p:nvPr/>
        </p:nvSpPr>
        <p:spPr bwMode="auto">
          <a:xfrm>
            <a:off x="3160713" y="820738"/>
            <a:ext cx="987425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0920" name="Text Box 24"/>
          <p:cNvSpPr txBox="1">
            <a:spLocks noChangeArrowheads="1"/>
          </p:cNvSpPr>
          <p:nvPr/>
        </p:nvSpPr>
        <p:spPr bwMode="auto">
          <a:xfrm>
            <a:off x="1176338" y="1628775"/>
            <a:ext cx="644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35x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80921" name="Oval 25"/>
          <p:cNvSpPr>
            <a:spLocks noChangeArrowheads="1"/>
          </p:cNvSpPr>
          <p:nvPr/>
        </p:nvSpPr>
        <p:spPr bwMode="auto">
          <a:xfrm>
            <a:off x="1812925" y="836613"/>
            <a:ext cx="742950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0922" name="Text Box 26"/>
          <p:cNvSpPr txBox="1">
            <a:spLocks noChangeArrowheads="1"/>
          </p:cNvSpPr>
          <p:nvPr/>
        </p:nvSpPr>
        <p:spPr bwMode="auto">
          <a:xfrm>
            <a:off x="1646238" y="1628775"/>
            <a:ext cx="901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+ 28y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80923" name="Text Box 27"/>
          <p:cNvSpPr txBox="1">
            <a:spLocks noChangeArrowheads="1"/>
          </p:cNvSpPr>
          <p:nvPr/>
        </p:nvSpPr>
        <p:spPr bwMode="auto">
          <a:xfrm>
            <a:off x="2428875" y="16287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80924" name="Oval 28"/>
          <p:cNvSpPr>
            <a:spLocks noChangeArrowheads="1"/>
          </p:cNvSpPr>
          <p:nvPr/>
        </p:nvSpPr>
        <p:spPr bwMode="auto">
          <a:xfrm>
            <a:off x="2505075" y="865188"/>
            <a:ext cx="223838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0925" name="Text Box 29"/>
          <p:cNvSpPr txBox="1">
            <a:spLocks noChangeArrowheads="1"/>
          </p:cNvSpPr>
          <p:nvPr/>
        </p:nvSpPr>
        <p:spPr bwMode="auto">
          <a:xfrm>
            <a:off x="2693988" y="1628775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-84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80927" name="Text Box 31"/>
          <p:cNvSpPr txBox="1">
            <a:spLocks noChangeArrowheads="1"/>
          </p:cNvSpPr>
          <p:nvPr/>
        </p:nvSpPr>
        <p:spPr bwMode="auto">
          <a:xfrm>
            <a:off x="1096963" y="1987550"/>
            <a:ext cx="2122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-35x - 30y =  90</a:t>
            </a:r>
          </a:p>
        </p:txBody>
      </p:sp>
      <p:sp>
        <p:nvSpPr>
          <p:cNvPr id="80932" name="Line 36"/>
          <p:cNvSpPr>
            <a:spLocks noChangeShapeType="1"/>
          </p:cNvSpPr>
          <p:nvPr/>
        </p:nvSpPr>
        <p:spPr bwMode="auto">
          <a:xfrm>
            <a:off x="1100138" y="2349500"/>
            <a:ext cx="2151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0936" name="Group 40"/>
          <p:cNvGrpSpPr>
            <a:grpSpLocks/>
          </p:cNvGrpSpPr>
          <p:nvPr/>
        </p:nvGrpSpPr>
        <p:grpSpPr bwMode="auto">
          <a:xfrm>
            <a:off x="3292475" y="1824038"/>
            <a:ext cx="434975" cy="396875"/>
            <a:chOff x="1892" y="638"/>
            <a:chExt cx="274" cy="250"/>
          </a:xfrm>
        </p:grpSpPr>
        <p:grpSp>
          <p:nvGrpSpPr>
            <p:cNvPr id="27685" name="Group 41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27687" name="Line 42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8" name="Line 43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9" name="Line 44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86" name="Text Box 45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80943" name="Text Box 47"/>
          <p:cNvSpPr txBox="1">
            <a:spLocks noChangeArrowheads="1"/>
          </p:cNvSpPr>
          <p:nvPr/>
        </p:nvSpPr>
        <p:spPr bwMode="auto">
          <a:xfrm>
            <a:off x="1965325" y="2563813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-2y</a:t>
            </a:r>
          </a:p>
        </p:txBody>
      </p:sp>
      <p:sp>
        <p:nvSpPr>
          <p:cNvPr id="80944" name="Text Box 48"/>
          <p:cNvSpPr txBox="1">
            <a:spLocks noChangeArrowheads="1"/>
          </p:cNvSpPr>
          <p:nvPr/>
        </p:nvSpPr>
        <p:spPr bwMode="auto">
          <a:xfrm>
            <a:off x="2470150" y="25638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80945" name="Text Box 49"/>
          <p:cNvSpPr txBox="1">
            <a:spLocks noChangeArrowheads="1"/>
          </p:cNvSpPr>
          <p:nvPr/>
        </p:nvSpPr>
        <p:spPr bwMode="auto">
          <a:xfrm>
            <a:off x="2757488" y="25638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6</a:t>
            </a:r>
          </a:p>
        </p:txBody>
      </p:sp>
      <p:sp>
        <p:nvSpPr>
          <p:cNvPr id="80946" name="Line 50"/>
          <p:cNvSpPr>
            <a:spLocks noChangeShapeType="1"/>
          </p:cNvSpPr>
          <p:nvPr/>
        </p:nvSpPr>
        <p:spPr bwMode="auto">
          <a:xfrm flipH="1">
            <a:off x="3302000" y="2492375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47" name="Text Box 51"/>
          <p:cNvSpPr txBox="1">
            <a:spLocks noChangeArrowheads="1"/>
          </p:cNvSpPr>
          <p:nvPr/>
        </p:nvSpPr>
        <p:spPr bwMode="auto">
          <a:xfrm>
            <a:off x="3379788" y="2565400"/>
            <a:ext cx="785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0948" name="Text Box 52"/>
          <p:cNvSpPr txBox="1">
            <a:spLocks noChangeArrowheads="1"/>
          </p:cNvSpPr>
          <p:nvPr/>
        </p:nvSpPr>
        <p:spPr bwMode="auto">
          <a:xfrm>
            <a:off x="2193925" y="3148013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0949" name="Text Box 53"/>
          <p:cNvSpPr txBox="1">
            <a:spLocks noChangeArrowheads="1"/>
          </p:cNvSpPr>
          <p:nvPr/>
        </p:nvSpPr>
        <p:spPr bwMode="auto">
          <a:xfrm>
            <a:off x="2725738" y="314801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0950" name="Rectangle 54"/>
          <p:cNvSpPr>
            <a:spLocks noChangeArrowheads="1"/>
          </p:cNvSpPr>
          <p:nvPr/>
        </p:nvSpPr>
        <p:spPr bwMode="auto">
          <a:xfrm>
            <a:off x="2151063" y="3141663"/>
            <a:ext cx="103822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0951" name="Text Box 55"/>
          <p:cNvSpPr txBox="1">
            <a:spLocks noChangeArrowheads="1"/>
          </p:cNvSpPr>
          <p:nvPr/>
        </p:nvSpPr>
        <p:spPr bwMode="auto">
          <a:xfrm>
            <a:off x="2471738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0954" name="Oval 58"/>
          <p:cNvSpPr>
            <a:spLocks noChangeArrowheads="1"/>
          </p:cNvSpPr>
          <p:nvPr/>
        </p:nvSpPr>
        <p:spPr bwMode="auto">
          <a:xfrm>
            <a:off x="2700338" y="865188"/>
            <a:ext cx="3905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" name="Oval 23"/>
          <p:cNvSpPr>
            <a:spLocks noChangeArrowheads="1"/>
          </p:cNvSpPr>
          <p:nvPr/>
        </p:nvSpPr>
        <p:spPr bwMode="auto">
          <a:xfrm>
            <a:off x="1042988" y="1125538"/>
            <a:ext cx="2208212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0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0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0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0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80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80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80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80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80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80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80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8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1000"/>
                                        <p:tgtEl>
                                          <p:spTgt spid="80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80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80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1000"/>
                                        <p:tgtEl>
                                          <p:spTgt spid="80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3" presetClass="entr" presetSubtype="3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0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0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0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0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1000"/>
                                        <p:tgtEl>
                                          <p:spTgt spid="80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1000"/>
                                        <p:tgtEl>
                                          <p:spTgt spid="80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1000"/>
                                        <p:tgtEl>
                                          <p:spTgt spid="80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0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0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0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0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0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0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0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1000"/>
                                        <p:tgtEl>
                                          <p:spTgt spid="8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4" dur="1000"/>
                                        <p:tgtEl>
                                          <p:spTgt spid="8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1000"/>
                                        <p:tgtEl>
                                          <p:spTgt spid="8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4" dur="1000"/>
                                        <p:tgtEl>
                                          <p:spTgt spid="8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8" grpId="0" animBg="1"/>
      <p:bldP spid="80918" grpId="1" animBg="1"/>
      <p:bldP spid="80919" grpId="0" animBg="1"/>
      <p:bldP spid="80919" grpId="1" animBg="1"/>
      <p:bldP spid="80920" grpId="0"/>
      <p:bldP spid="80921" grpId="0" animBg="1"/>
      <p:bldP spid="80921" grpId="1" animBg="1"/>
      <p:bldP spid="80922" grpId="0"/>
      <p:bldP spid="80923" grpId="0"/>
      <p:bldP spid="80924" grpId="0" animBg="1"/>
      <p:bldP spid="80924" grpId="1" animBg="1"/>
      <p:bldP spid="80925" grpId="0"/>
      <p:bldP spid="80927" grpId="0"/>
      <p:bldP spid="80932" grpId="0" animBg="1"/>
      <p:bldP spid="80943" grpId="0"/>
      <p:bldP spid="80944" grpId="0"/>
      <p:bldP spid="80945" grpId="0"/>
      <p:bldP spid="80946" grpId="0" animBg="1"/>
      <p:bldP spid="80947" grpId="0"/>
      <p:bldP spid="80948" grpId="0"/>
      <p:bldP spid="80949" grpId="0"/>
      <p:bldP spid="80950" grpId="0" animBg="1"/>
      <p:bldP spid="80951" grpId="0"/>
      <p:bldP spid="80954" grpId="0" animBg="1"/>
      <p:bldP spid="80954" grpId="1" animBg="1"/>
      <p:bldP spid="34" grpId="0" animBg="1"/>
      <p:bldP spid="3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</a:t>
            </a:r>
            <a:r>
              <a:rPr lang="hr-HR" altLang="sr-Latn-RS" sz="2000" dirty="0">
                <a:latin typeface="Comic Sans MS" pitchFamily="66" charset="0"/>
              </a:rPr>
              <a:t>: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7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d)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2046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 -5x -  4y  = 12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-35x - 30y = 90</a:t>
            </a: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H="1">
            <a:off x="3286125" y="879475"/>
            <a:ext cx="74613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294063" y="836613"/>
            <a:ext cx="773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(-7)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680" name="Text Box 10"/>
          <p:cNvSpPr txBox="1">
            <a:spLocks noChangeArrowheads="1"/>
          </p:cNvSpPr>
          <p:nvPr/>
        </p:nvSpPr>
        <p:spPr bwMode="auto">
          <a:xfrm>
            <a:off x="1176338" y="1628775"/>
            <a:ext cx="644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35x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28681" name="Text Box 12"/>
          <p:cNvSpPr txBox="1">
            <a:spLocks noChangeArrowheads="1"/>
          </p:cNvSpPr>
          <p:nvPr/>
        </p:nvSpPr>
        <p:spPr bwMode="auto">
          <a:xfrm>
            <a:off x="1646238" y="1628775"/>
            <a:ext cx="901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+ 28y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28682" name="Text Box 13"/>
          <p:cNvSpPr txBox="1">
            <a:spLocks noChangeArrowheads="1"/>
          </p:cNvSpPr>
          <p:nvPr/>
        </p:nvSpPr>
        <p:spPr bwMode="auto">
          <a:xfrm>
            <a:off x="2428875" y="16287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28683" name="Text Box 15"/>
          <p:cNvSpPr txBox="1">
            <a:spLocks noChangeArrowheads="1"/>
          </p:cNvSpPr>
          <p:nvPr/>
        </p:nvSpPr>
        <p:spPr bwMode="auto">
          <a:xfrm>
            <a:off x="2693988" y="1628775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-84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28684" name="Text Box 17"/>
          <p:cNvSpPr txBox="1">
            <a:spLocks noChangeArrowheads="1"/>
          </p:cNvSpPr>
          <p:nvPr/>
        </p:nvSpPr>
        <p:spPr bwMode="auto">
          <a:xfrm>
            <a:off x="1096963" y="1987550"/>
            <a:ext cx="2122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-35x - 30y =  90</a:t>
            </a:r>
          </a:p>
        </p:txBody>
      </p:sp>
      <p:sp>
        <p:nvSpPr>
          <p:cNvPr id="28685" name="Line 19"/>
          <p:cNvSpPr>
            <a:spLocks noChangeShapeType="1"/>
          </p:cNvSpPr>
          <p:nvPr/>
        </p:nvSpPr>
        <p:spPr bwMode="auto">
          <a:xfrm>
            <a:off x="1100138" y="2349500"/>
            <a:ext cx="2151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8686" name="Group 23"/>
          <p:cNvGrpSpPr>
            <a:grpSpLocks/>
          </p:cNvGrpSpPr>
          <p:nvPr/>
        </p:nvGrpSpPr>
        <p:grpSpPr bwMode="auto">
          <a:xfrm>
            <a:off x="3292475" y="1824038"/>
            <a:ext cx="434975" cy="396875"/>
            <a:chOff x="1892" y="638"/>
            <a:chExt cx="274" cy="250"/>
          </a:xfrm>
        </p:grpSpPr>
        <p:grpSp>
          <p:nvGrpSpPr>
            <p:cNvPr id="28722" name="Group 24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28724" name="Line 25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5" name="Line 26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6" name="Line 27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723" name="Text Box 28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28687" name="Text Box 30"/>
          <p:cNvSpPr txBox="1">
            <a:spLocks noChangeArrowheads="1"/>
          </p:cNvSpPr>
          <p:nvPr/>
        </p:nvSpPr>
        <p:spPr bwMode="auto">
          <a:xfrm>
            <a:off x="1965325" y="2563813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-2y</a:t>
            </a:r>
          </a:p>
        </p:txBody>
      </p:sp>
      <p:sp>
        <p:nvSpPr>
          <p:cNvPr id="28688" name="Text Box 31"/>
          <p:cNvSpPr txBox="1">
            <a:spLocks noChangeArrowheads="1"/>
          </p:cNvSpPr>
          <p:nvPr/>
        </p:nvSpPr>
        <p:spPr bwMode="auto">
          <a:xfrm>
            <a:off x="2470150" y="25638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28689" name="Text Box 32"/>
          <p:cNvSpPr txBox="1">
            <a:spLocks noChangeArrowheads="1"/>
          </p:cNvSpPr>
          <p:nvPr/>
        </p:nvSpPr>
        <p:spPr bwMode="auto">
          <a:xfrm>
            <a:off x="2757488" y="25638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6</a:t>
            </a:r>
          </a:p>
        </p:txBody>
      </p:sp>
      <p:sp>
        <p:nvSpPr>
          <p:cNvPr id="28690" name="Line 33"/>
          <p:cNvSpPr>
            <a:spLocks noChangeShapeType="1"/>
          </p:cNvSpPr>
          <p:nvPr/>
        </p:nvSpPr>
        <p:spPr bwMode="auto">
          <a:xfrm flipH="1">
            <a:off x="3302000" y="2492375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Text Box 34"/>
          <p:cNvSpPr txBox="1">
            <a:spLocks noChangeArrowheads="1"/>
          </p:cNvSpPr>
          <p:nvPr/>
        </p:nvSpPr>
        <p:spPr bwMode="auto">
          <a:xfrm>
            <a:off x="3379788" y="2565400"/>
            <a:ext cx="785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692" name="Text Box 35"/>
          <p:cNvSpPr txBox="1">
            <a:spLocks noChangeArrowheads="1"/>
          </p:cNvSpPr>
          <p:nvPr/>
        </p:nvSpPr>
        <p:spPr bwMode="auto">
          <a:xfrm>
            <a:off x="2193925" y="3148013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693" name="Text Box 36"/>
          <p:cNvSpPr txBox="1">
            <a:spLocks noChangeArrowheads="1"/>
          </p:cNvSpPr>
          <p:nvPr/>
        </p:nvSpPr>
        <p:spPr bwMode="auto">
          <a:xfrm>
            <a:off x="2725738" y="314801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694" name="Rectangle 37"/>
          <p:cNvSpPr>
            <a:spLocks noChangeArrowheads="1"/>
          </p:cNvSpPr>
          <p:nvPr/>
        </p:nvSpPr>
        <p:spPr bwMode="auto">
          <a:xfrm>
            <a:off x="2151063" y="3141663"/>
            <a:ext cx="103822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95" name="Text Box 38"/>
          <p:cNvSpPr txBox="1">
            <a:spLocks noChangeArrowheads="1"/>
          </p:cNvSpPr>
          <p:nvPr/>
        </p:nvSpPr>
        <p:spPr bwMode="auto">
          <a:xfrm>
            <a:off x="2471738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62" name="Oval 42"/>
          <p:cNvSpPr>
            <a:spLocks noChangeArrowheads="1"/>
          </p:cNvSpPr>
          <p:nvPr/>
        </p:nvSpPr>
        <p:spPr bwMode="auto">
          <a:xfrm>
            <a:off x="1258888" y="855663"/>
            <a:ext cx="1255712" cy="40005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3" name="Text Box 43"/>
          <p:cNvSpPr txBox="1">
            <a:spLocks noChangeArrowheads="1"/>
          </p:cNvSpPr>
          <p:nvPr/>
        </p:nvSpPr>
        <p:spPr bwMode="auto">
          <a:xfrm>
            <a:off x="4899025" y="836613"/>
            <a:ext cx="15986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-5x - 4</a:t>
            </a:r>
            <a:r>
              <a:rPr lang="hr-HR" altLang="sr-Latn-RS" sz="100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∙</a:t>
            </a:r>
            <a:r>
              <a:rPr lang="hr-HR" altLang="sr-Latn-RS" sz="100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(-3)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64" name="Oval 44"/>
          <p:cNvSpPr>
            <a:spLocks noChangeArrowheads="1"/>
          </p:cNvSpPr>
          <p:nvPr/>
        </p:nvSpPr>
        <p:spPr bwMode="auto">
          <a:xfrm>
            <a:off x="2398713" y="869950"/>
            <a:ext cx="79533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5" name="Text Box 45"/>
          <p:cNvSpPr txBox="1">
            <a:spLocks noChangeArrowheads="1"/>
          </p:cNvSpPr>
          <p:nvPr/>
        </p:nvSpPr>
        <p:spPr bwMode="auto">
          <a:xfrm>
            <a:off x="6432550" y="836613"/>
            <a:ext cx="66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66" name="Line 46"/>
          <p:cNvSpPr>
            <a:spLocks noChangeShapeType="1"/>
          </p:cNvSpPr>
          <p:nvPr/>
        </p:nvSpPr>
        <p:spPr bwMode="auto">
          <a:xfrm>
            <a:off x="5438775" y="1196975"/>
            <a:ext cx="10191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7" name="Text Box 47"/>
          <p:cNvSpPr txBox="1">
            <a:spLocks noChangeArrowheads="1"/>
          </p:cNvSpPr>
          <p:nvPr/>
        </p:nvSpPr>
        <p:spPr bwMode="auto">
          <a:xfrm>
            <a:off x="4976813" y="1341438"/>
            <a:ext cx="595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-5x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68" name="Text Box 48"/>
          <p:cNvSpPr txBox="1">
            <a:spLocks noChangeArrowheads="1"/>
          </p:cNvSpPr>
          <p:nvPr/>
        </p:nvSpPr>
        <p:spPr bwMode="auto">
          <a:xfrm>
            <a:off x="5508625" y="1341438"/>
            <a:ext cx="652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69" name="Line 49"/>
          <p:cNvSpPr>
            <a:spLocks noChangeShapeType="1"/>
          </p:cNvSpPr>
          <p:nvPr/>
        </p:nvSpPr>
        <p:spPr bwMode="auto">
          <a:xfrm>
            <a:off x="5076825" y="170180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0" name="Text Box 50"/>
          <p:cNvSpPr txBox="1">
            <a:spLocks noChangeArrowheads="1"/>
          </p:cNvSpPr>
          <p:nvPr/>
        </p:nvSpPr>
        <p:spPr bwMode="auto">
          <a:xfrm>
            <a:off x="5364163" y="1811338"/>
            <a:ext cx="595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-5x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71" name="Text Box 51"/>
          <p:cNvSpPr txBox="1">
            <a:spLocks noChangeArrowheads="1"/>
          </p:cNvSpPr>
          <p:nvPr/>
        </p:nvSpPr>
        <p:spPr bwMode="auto">
          <a:xfrm>
            <a:off x="5921375" y="18113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72" name="Text Box 52"/>
          <p:cNvSpPr txBox="1">
            <a:spLocks noChangeArrowheads="1"/>
          </p:cNvSpPr>
          <p:nvPr/>
        </p:nvSpPr>
        <p:spPr bwMode="auto">
          <a:xfrm>
            <a:off x="6202363" y="18113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73" name="Text Box 53"/>
          <p:cNvSpPr txBox="1">
            <a:spLocks noChangeArrowheads="1"/>
          </p:cNvSpPr>
          <p:nvPr/>
        </p:nvSpPr>
        <p:spPr bwMode="auto">
          <a:xfrm>
            <a:off x="6588125" y="1811338"/>
            <a:ext cx="636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74" name="Text Box 54"/>
          <p:cNvSpPr txBox="1">
            <a:spLocks noChangeArrowheads="1"/>
          </p:cNvSpPr>
          <p:nvPr/>
        </p:nvSpPr>
        <p:spPr bwMode="auto">
          <a:xfrm>
            <a:off x="5646738" y="2932113"/>
            <a:ext cx="615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75" name="Text Box 55"/>
          <p:cNvSpPr txBox="1">
            <a:spLocks noChangeArrowheads="1"/>
          </p:cNvSpPr>
          <p:nvPr/>
        </p:nvSpPr>
        <p:spPr bwMode="auto">
          <a:xfrm>
            <a:off x="6227763" y="29321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76" name="Rectangle 56"/>
          <p:cNvSpPr>
            <a:spLocks noChangeArrowheads="1"/>
          </p:cNvSpPr>
          <p:nvPr/>
        </p:nvSpPr>
        <p:spPr bwMode="auto">
          <a:xfrm>
            <a:off x="5568950" y="2925763"/>
            <a:ext cx="1090613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77" name="Text Box 57"/>
          <p:cNvSpPr txBox="1">
            <a:spLocks noChangeArrowheads="1"/>
          </p:cNvSpPr>
          <p:nvPr/>
        </p:nvSpPr>
        <p:spPr bwMode="auto">
          <a:xfrm>
            <a:off x="5436096" y="4076700"/>
            <a:ext cx="13773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81978" name="Text Box 58"/>
          <p:cNvSpPr txBox="1">
            <a:spLocks noChangeArrowheads="1"/>
          </p:cNvSpPr>
          <p:nvPr/>
        </p:nvSpPr>
        <p:spPr bwMode="auto">
          <a:xfrm>
            <a:off x="6659563" y="4076700"/>
            <a:ext cx="1087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( 0, -3 )</a:t>
            </a:r>
          </a:p>
        </p:txBody>
      </p:sp>
      <p:sp>
        <p:nvSpPr>
          <p:cNvPr id="81979" name="Text Box 59"/>
          <p:cNvSpPr txBox="1">
            <a:spLocks noChangeArrowheads="1"/>
          </p:cNvSpPr>
          <p:nvPr/>
        </p:nvSpPr>
        <p:spPr bwMode="auto">
          <a:xfrm>
            <a:off x="6156325" y="1341438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80" name="Text Box 60"/>
          <p:cNvSpPr txBox="1">
            <a:spLocks noChangeArrowheads="1"/>
          </p:cNvSpPr>
          <p:nvPr/>
        </p:nvSpPr>
        <p:spPr bwMode="auto">
          <a:xfrm>
            <a:off x="6423025" y="13414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81" name="Text Box 61"/>
          <p:cNvSpPr txBox="1">
            <a:spLocks noChangeArrowheads="1"/>
          </p:cNvSpPr>
          <p:nvPr/>
        </p:nvSpPr>
        <p:spPr bwMode="auto">
          <a:xfrm>
            <a:off x="5416550" y="2351088"/>
            <a:ext cx="595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-5x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82" name="Text Box 62"/>
          <p:cNvSpPr txBox="1">
            <a:spLocks noChangeArrowheads="1"/>
          </p:cNvSpPr>
          <p:nvPr/>
        </p:nvSpPr>
        <p:spPr bwMode="auto">
          <a:xfrm>
            <a:off x="5921375" y="235108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83" name="Text Box 63"/>
          <p:cNvSpPr txBox="1">
            <a:spLocks noChangeArrowheads="1"/>
          </p:cNvSpPr>
          <p:nvPr/>
        </p:nvSpPr>
        <p:spPr bwMode="auto">
          <a:xfrm>
            <a:off x="6199188" y="23510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84" name="Line 64"/>
          <p:cNvSpPr>
            <a:spLocks noChangeShapeType="1"/>
          </p:cNvSpPr>
          <p:nvPr/>
        </p:nvSpPr>
        <p:spPr bwMode="auto">
          <a:xfrm flipH="1">
            <a:off x="6942138" y="22812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5" name="Text Box 65"/>
          <p:cNvSpPr txBox="1">
            <a:spLocks noChangeArrowheads="1"/>
          </p:cNvSpPr>
          <p:nvPr/>
        </p:nvSpPr>
        <p:spPr bwMode="auto">
          <a:xfrm>
            <a:off x="7019925" y="2354263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(-5)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1987" name="Oval 67"/>
          <p:cNvSpPr>
            <a:spLocks noChangeArrowheads="1"/>
          </p:cNvSpPr>
          <p:nvPr/>
        </p:nvSpPr>
        <p:spPr bwMode="auto">
          <a:xfrm>
            <a:off x="2152650" y="3173413"/>
            <a:ext cx="1050925" cy="40005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8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819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819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81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81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81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81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1000"/>
                                        <p:tgtEl>
                                          <p:spTgt spid="81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81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1000"/>
                                        <p:tgtEl>
                                          <p:spTgt spid="8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1000"/>
                                        <p:tgtEl>
                                          <p:spTgt spid="81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81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1000"/>
                                        <p:tgtEl>
                                          <p:spTgt spid="81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1000"/>
                                        <p:tgtEl>
                                          <p:spTgt spid="8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1000"/>
                                        <p:tgtEl>
                                          <p:spTgt spid="8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1000"/>
                                        <p:tgtEl>
                                          <p:spTgt spid="8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1000"/>
                                        <p:tgtEl>
                                          <p:spTgt spid="81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1000"/>
                                        <p:tgtEl>
                                          <p:spTgt spid="81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1000"/>
                                        <p:tgtEl>
                                          <p:spTgt spid="8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1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1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1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1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1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1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1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1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8" dur="1000"/>
                                        <p:tgtEl>
                                          <p:spTgt spid="81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1000"/>
                                        <p:tgtEl>
                                          <p:spTgt spid="8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8" dur="1000"/>
                                        <p:tgtEl>
                                          <p:spTgt spid="81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1000"/>
                                        <p:tgtEl>
                                          <p:spTgt spid="81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1000"/>
                                        <p:tgtEl>
                                          <p:spTgt spid="81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2" grpId="0" animBg="1"/>
      <p:bldP spid="81962" grpId="1" animBg="1"/>
      <p:bldP spid="81963" grpId="0"/>
      <p:bldP spid="81964" grpId="0" animBg="1"/>
      <p:bldP spid="81964" grpId="1" animBg="1"/>
      <p:bldP spid="81965" grpId="0"/>
      <p:bldP spid="81966" grpId="0" animBg="1"/>
      <p:bldP spid="81969" grpId="0" animBg="1"/>
      <p:bldP spid="81970" grpId="0"/>
      <p:bldP spid="81971" grpId="0"/>
      <p:bldP spid="81972" grpId="0"/>
      <p:bldP spid="81973" grpId="0"/>
      <p:bldP spid="81974" grpId="0"/>
      <p:bldP spid="81975" grpId="0"/>
      <p:bldP spid="81976" grpId="0" animBg="1"/>
      <p:bldP spid="81977" grpId="0"/>
      <p:bldP spid="81978" grpId="0"/>
      <p:bldP spid="81979" grpId="0"/>
      <p:bldP spid="81980" grpId="0"/>
      <p:bldP spid="81981" grpId="0"/>
      <p:bldP spid="81982" grpId="0"/>
      <p:bldP spid="81983" grpId="0"/>
      <p:bldP spid="81984" grpId="0" animBg="1"/>
      <p:bldP spid="81985" grpId="0"/>
      <p:bldP spid="81987" grpId="0" animBg="1"/>
      <p:bldP spid="8198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16016" y="404664"/>
            <a:ext cx="4104456" cy="597666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51520" y="404664"/>
            <a:ext cx="4104456" cy="597666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0" y="548680"/>
            <a:ext cx="4248472" cy="6048672"/>
          </a:xfrm>
        </p:spPr>
        <p:txBody>
          <a:bodyPr/>
          <a:lstStyle/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Rađeno </a:t>
            </a:r>
            <a:endParaRPr lang="hu-H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 dozvolu i prema Power Point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rezentaciji</a:t>
            </a:r>
            <a:r>
              <a:rPr lang="vi-VN" sz="2200" b="1" dirty="0" smtClean="0"/>
              <a:t> </a:t>
            </a:r>
            <a:endParaRPr lang="hu-HU" sz="2200" b="1" dirty="0" smtClean="0"/>
          </a:p>
          <a:p>
            <a:pPr algn="ctr">
              <a:buNone/>
            </a:pPr>
            <a:r>
              <a:rPr lang="hr-HR" altLang="sr-Latn-RS" sz="2800" b="1" dirty="0" smtClean="0">
                <a:solidFill>
                  <a:srgbClr val="FFFF00"/>
                </a:solidFill>
                <a:latin typeface="Monotype Corsiva" pitchFamily="66" charset="0"/>
              </a:rPr>
              <a:t>Antonije Horvatek</a:t>
            </a:r>
            <a:endParaRPr lang="vi-VN" sz="2800" dirty="0" smtClean="0"/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Matematika na dlanu</a:t>
            </a:r>
            <a:endParaRPr lang="vi-VN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vi-VN" sz="2200" b="1" dirty="0" smtClean="0">
                <a:hlinkClick r:id="rId2"/>
              </a:rPr>
              <a:t>http://www.antonija-horvatek.from.hr/</a:t>
            </a:r>
            <a:endParaRPr lang="vi-VN" sz="2200" dirty="0" smtClean="0"/>
          </a:p>
          <a:p>
            <a:pPr>
              <a:buNone/>
            </a:pPr>
            <a:endParaRPr lang="vi-VN" sz="2200" dirty="0" smtClean="0"/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Prevela na mađarski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uredila:</a:t>
            </a:r>
            <a:endParaRPr lang="vi-VN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Irena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Mezei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-Belovai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Zrenjaninu, 22.03.2017.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Objavljeno: </a:t>
            </a:r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ožuj</a:t>
            </a:r>
            <a:r>
              <a:rPr lang="hr-H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2020.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07504" y="548680"/>
            <a:ext cx="4248472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Készült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 </a:t>
            </a:r>
            <a:endParaRPr kumimoji="0" lang="hu-H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Antonija Horvatek</a:t>
            </a:r>
          </a:p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engedélyével,</a:t>
            </a:r>
            <a:r>
              <a:rPr kumimoji="0" lang="hu-HU" sz="2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lang="vi-VN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Power Point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p</a:t>
            </a:r>
            <a:r>
              <a:rPr lang="vi-VN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rezent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ációja alapján.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Matematika na dlanu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http://www.antonija-horvatek.from.hr/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Magyarra</a:t>
            </a:r>
            <a:r>
              <a:rPr kumimoji="0" lang="hu-HU" sz="2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fordította és szerkesztette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Mezei</a:t>
            </a: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-Belovai Irén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Nagybecskerek, 2017.03.22.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Közzétéve: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2020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márciusában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</a:t>
            </a:r>
            <a:r>
              <a:rPr lang="hr-HR" altLang="sr-Latn-RS" sz="2000" dirty="0">
                <a:latin typeface="Comic Sans MS" pitchFamily="66" charset="0"/>
              </a:rPr>
              <a:t>: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17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e)</a:t>
            </a: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35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3x - 2y = -8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5x - 2y = -24</a:t>
            </a:r>
          </a:p>
        </p:txBody>
      </p:sp>
      <p:sp>
        <p:nvSpPr>
          <p:cNvPr id="82951" name="Oval 7"/>
          <p:cNvSpPr>
            <a:spLocks noChangeArrowheads="1"/>
          </p:cNvSpPr>
          <p:nvPr/>
        </p:nvSpPr>
        <p:spPr bwMode="auto">
          <a:xfrm>
            <a:off x="1146175" y="865188"/>
            <a:ext cx="27146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952" name="Oval 8"/>
          <p:cNvSpPr>
            <a:spLocks noChangeArrowheads="1"/>
          </p:cNvSpPr>
          <p:nvPr/>
        </p:nvSpPr>
        <p:spPr bwMode="auto">
          <a:xfrm>
            <a:off x="1563688" y="865188"/>
            <a:ext cx="4159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953" name="Oval 9"/>
          <p:cNvSpPr>
            <a:spLocks noChangeArrowheads="1"/>
          </p:cNvSpPr>
          <p:nvPr/>
        </p:nvSpPr>
        <p:spPr bwMode="auto">
          <a:xfrm>
            <a:off x="1160463" y="1174750"/>
            <a:ext cx="24288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954" name="Oval 10"/>
          <p:cNvSpPr>
            <a:spLocks noChangeArrowheads="1"/>
          </p:cNvSpPr>
          <p:nvPr/>
        </p:nvSpPr>
        <p:spPr bwMode="auto">
          <a:xfrm>
            <a:off x="1579563" y="1174750"/>
            <a:ext cx="42227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/>
      <p:bldP spid="82949" grpId="0"/>
      <p:bldP spid="82951" grpId="0" animBg="1"/>
      <p:bldP spid="82951" grpId="1" animBg="1"/>
      <p:bldP spid="82952" grpId="0" animBg="1"/>
      <p:bldP spid="82952" grpId="1" animBg="1"/>
      <p:bldP spid="82953" grpId="0" animBg="1"/>
      <p:bldP spid="82953" grpId="1" animBg="1"/>
      <p:bldP spid="82954" grpId="0" animBg="1"/>
      <p:bldP spid="8295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</a:t>
            </a:r>
            <a:r>
              <a:rPr lang="hr-HR" altLang="sr-Latn-RS" sz="2000" dirty="0">
                <a:latin typeface="Comic Sans MS" pitchFamily="66" charset="0"/>
              </a:rPr>
              <a:t>: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17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e)</a:t>
            </a: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35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3x - 2y = -8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5x - 2y = -24</a:t>
            </a:r>
          </a:p>
        </p:txBody>
      </p:sp>
      <p:sp>
        <p:nvSpPr>
          <p:cNvPr id="82952" name="Oval 8"/>
          <p:cNvSpPr>
            <a:spLocks noChangeArrowheads="1"/>
          </p:cNvSpPr>
          <p:nvPr/>
        </p:nvSpPr>
        <p:spPr bwMode="auto">
          <a:xfrm>
            <a:off x="1563688" y="865188"/>
            <a:ext cx="4159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954" name="Oval 10"/>
          <p:cNvSpPr>
            <a:spLocks noChangeArrowheads="1"/>
          </p:cNvSpPr>
          <p:nvPr/>
        </p:nvSpPr>
        <p:spPr bwMode="auto">
          <a:xfrm>
            <a:off x="1579563" y="1174750"/>
            <a:ext cx="42227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966" name="Line 22"/>
          <p:cNvSpPr>
            <a:spLocks noChangeShapeType="1"/>
          </p:cNvSpPr>
          <p:nvPr/>
        </p:nvSpPr>
        <p:spPr bwMode="auto">
          <a:xfrm flipH="1">
            <a:off x="3286125" y="1168400"/>
            <a:ext cx="74613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67" name="Text Box 23"/>
          <p:cNvSpPr txBox="1">
            <a:spLocks noChangeArrowheads="1"/>
          </p:cNvSpPr>
          <p:nvPr/>
        </p:nvSpPr>
        <p:spPr bwMode="auto">
          <a:xfrm>
            <a:off x="3294063" y="1125538"/>
            <a:ext cx="731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(-1)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142782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2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2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2" grpId="0" animBg="1"/>
      <p:bldP spid="82954" grpId="0" animBg="1"/>
      <p:bldP spid="82966" grpId="0" animBg="1"/>
      <p:bldP spid="8296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</a:t>
            </a:r>
            <a:r>
              <a:rPr lang="hr-HR" altLang="sr-Latn-RS" sz="2000" dirty="0">
                <a:latin typeface="Comic Sans MS" pitchFamily="66" charset="0"/>
              </a:rPr>
              <a:t>: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17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e)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35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3x - 2y = -8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5x - 2y = -24</a:t>
            </a:r>
          </a:p>
        </p:txBody>
      </p:sp>
      <p:sp>
        <p:nvSpPr>
          <p:cNvPr id="30726" name="Line 18"/>
          <p:cNvSpPr>
            <a:spLocks noChangeShapeType="1"/>
          </p:cNvSpPr>
          <p:nvPr/>
        </p:nvSpPr>
        <p:spPr bwMode="auto">
          <a:xfrm flipH="1">
            <a:off x="3286125" y="1168400"/>
            <a:ext cx="74613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90" name="Text Box 22"/>
          <p:cNvSpPr txBox="1">
            <a:spLocks noChangeArrowheads="1"/>
          </p:cNvSpPr>
          <p:nvPr/>
        </p:nvSpPr>
        <p:spPr bwMode="auto">
          <a:xfrm>
            <a:off x="1096963" y="1592263"/>
            <a:ext cx="1731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3x - 2y  =  -8</a:t>
            </a:r>
          </a:p>
        </p:txBody>
      </p:sp>
      <p:sp>
        <p:nvSpPr>
          <p:cNvPr id="83991" name="Oval 23"/>
          <p:cNvSpPr>
            <a:spLocks noChangeArrowheads="1"/>
          </p:cNvSpPr>
          <p:nvPr/>
        </p:nvSpPr>
        <p:spPr bwMode="auto">
          <a:xfrm>
            <a:off x="1158875" y="1192213"/>
            <a:ext cx="431800" cy="35083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92" name="Oval 24"/>
          <p:cNvSpPr>
            <a:spLocks noChangeArrowheads="1"/>
          </p:cNvSpPr>
          <p:nvPr/>
        </p:nvSpPr>
        <p:spPr bwMode="auto">
          <a:xfrm>
            <a:off x="3089275" y="1116013"/>
            <a:ext cx="987425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93" name="Text Box 25"/>
          <p:cNvSpPr txBox="1">
            <a:spLocks noChangeArrowheads="1"/>
          </p:cNvSpPr>
          <p:nvPr/>
        </p:nvSpPr>
        <p:spPr bwMode="auto">
          <a:xfrm>
            <a:off x="1000125" y="1966913"/>
            <a:ext cx="595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-5x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83994" name="Oval 26"/>
          <p:cNvSpPr>
            <a:spLocks noChangeArrowheads="1"/>
          </p:cNvSpPr>
          <p:nvPr/>
        </p:nvSpPr>
        <p:spPr bwMode="auto">
          <a:xfrm>
            <a:off x="1562100" y="1189038"/>
            <a:ext cx="576263" cy="38258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95" name="Text Box 27"/>
          <p:cNvSpPr txBox="1">
            <a:spLocks noChangeArrowheads="1"/>
          </p:cNvSpPr>
          <p:nvPr/>
        </p:nvSpPr>
        <p:spPr bwMode="auto">
          <a:xfrm>
            <a:off x="1504950" y="1966913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+ 2y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83996" name="Text Box 28"/>
          <p:cNvSpPr txBox="1">
            <a:spLocks noChangeArrowheads="1"/>
          </p:cNvSpPr>
          <p:nvPr/>
        </p:nvSpPr>
        <p:spPr bwMode="auto">
          <a:xfrm>
            <a:off x="2097088" y="19669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83997" name="Oval 29"/>
          <p:cNvSpPr>
            <a:spLocks noChangeArrowheads="1"/>
          </p:cNvSpPr>
          <p:nvPr/>
        </p:nvSpPr>
        <p:spPr bwMode="auto">
          <a:xfrm>
            <a:off x="2116138" y="1203325"/>
            <a:ext cx="22383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000" name="Line 32"/>
          <p:cNvSpPr>
            <a:spLocks noChangeShapeType="1"/>
          </p:cNvSpPr>
          <p:nvPr/>
        </p:nvSpPr>
        <p:spPr bwMode="auto">
          <a:xfrm>
            <a:off x="1028700" y="2349500"/>
            <a:ext cx="18875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4003" name="Group 35"/>
          <p:cNvGrpSpPr>
            <a:grpSpLocks/>
          </p:cNvGrpSpPr>
          <p:nvPr/>
        </p:nvGrpSpPr>
        <p:grpSpPr bwMode="auto">
          <a:xfrm>
            <a:off x="2916238" y="1773238"/>
            <a:ext cx="434975" cy="396875"/>
            <a:chOff x="1892" y="638"/>
            <a:chExt cx="274" cy="250"/>
          </a:xfrm>
        </p:grpSpPr>
        <p:grpSp>
          <p:nvGrpSpPr>
            <p:cNvPr id="30754" name="Group 36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30756" name="Line 37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7" name="Line 38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8" name="Line 39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755" name="Text Box 40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84010" name="Oval 42"/>
          <p:cNvSpPr>
            <a:spLocks noChangeArrowheads="1"/>
          </p:cNvSpPr>
          <p:nvPr/>
        </p:nvSpPr>
        <p:spPr bwMode="auto">
          <a:xfrm>
            <a:off x="2282825" y="1189038"/>
            <a:ext cx="60801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011" name="Text Box 43"/>
          <p:cNvSpPr txBox="1">
            <a:spLocks noChangeArrowheads="1"/>
          </p:cNvSpPr>
          <p:nvPr/>
        </p:nvSpPr>
        <p:spPr bwMode="auto">
          <a:xfrm>
            <a:off x="2347913" y="196691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24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30742" name="Text Box 44"/>
          <p:cNvSpPr txBox="1">
            <a:spLocks noChangeArrowheads="1"/>
          </p:cNvSpPr>
          <p:nvPr/>
        </p:nvSpPr>
        <p:spPr bwMode="auto">
          <a:xfrm>
            <a:off x="3294063" y="1125538"/>
            <a:ext cx="731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(-1)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4013" name="Text Box 45"/>
          <p:cNvSpPr txBox="1">
            <a:spLocks noChangeArrowheads="1"/>
          </p:cNvSpPr>
          <p:nvPr/>
        </p:nvSpPr>
        <p:spPr bwMode="auto">
          <a:xfrm>
            <a:off x="1312863" y="2420938"/>
            <a:ext cx="595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-2x</a:t>
            </a:r>
          </a:p>
        </p:txBody>
      </p:sp>
      <p:sp>
        <p:nvSpPr>
          <p:cNvPr id="84014" name="Text Box 46"/>
          <p:cNvSpPr txBox="1">
            <a:spLocks noChangeArrowheads="1"/>
          </p:cNvSpPr>
          <p:nvPr/>
        </p:nvSpPr>
        <p:spPr bwMode="auto">
          <a:xfrm>
            <a:off x="2051050" y="24209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84015" name="Text Box 47"/>
          <p:cNvSpPr txBox="1">
            <a:spLocks noChangeArrowheads="1"/>
          </p:cNvSpPr>
          <p:nvPr/>
        </p:nvSpPr>
        <p:spPr bwMode="auto">
          <a:xfrm>
            <a:off x="2484438" y="24209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16</a:t>
            </a:r>
          </a:p>
        </p:txBody>
      </p:sp>
      <p:sp>
        <p:nvSpPr>
          <p:cNvPr id="84016" name="Line 48"/>
          <p:cNvSpPr>
            <a:spLocks noChangeShapeType="1"/>
          </p:cNvSpPr>
          <p:nvPr/>
        </p:nvSpPr>
        <p:spPr bwMode="auto">
          <a:xfrm flipH="1">
            <a:off x="3132138" y="2349500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017" name="Text Box 49"/>
          <p:cNvSpPr txBox="1">
            <a:spLocks noChangeArrowheads="1"/>
          </p:cNvSpPr>
          <p:nvPr/>
        </p:nvSpPr>
        <p:spPr bwMode="auto">
          <a:xfrm>
            <a:off x="3209925" y="2422525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4018" name="Text Box 50"/>
          <p:cNvSpPr txBox="1">
            <a:spLocks noChangeArrowheads="1"/>
          </p:cNvSpPr>
          <p:nvPr/>
        </p:nvSpPr>
        <p:spPr bwMode="auto">
          <a:xfrm>
            <a:off x="1717675" y="2930525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4019" name="Text Box 51"/>
          <p:cNvSpPr txBox="1">
            <a:spLocks noChangeArrowheads="1"/>
          </p:cNvSpPr>
          <p:nvPr/>
        </p:nvSpPr>
        <p:spPr bwMode="auto">
          <a:xfrm>
            <a:off x="2338388" y="2930525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4020" name="Rectangle 52"/>
          <p:cNvSpPr>
            <a:spLocks noChangeArrowheads="1"/>
          </p:cNvSpPr>
          <p:nvPr/>
        </p:nvSpPr>
        <p:spPr bwMode="auto">
          <a:xfrm>
            <a:off x="1647825" y="2924175"/>
            <a:ext cx="1223963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021" name="Text Box 53"/>
          <p:cNvSpPr txBox="1">
            <a:spLocks noChangeArrowheads="1"/>
          </p:cNvSpPr>
          <p:nvPr/>
        </p:nvSpPr>
        <p:spPr bwMode="auto">
          <a:xfrm>
            <a:off x="2068513" y="29241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" name="Oval 24"/>
          <p:cNvSpPr>
            <a:spLocks noChangeArrowheads="1"/>
          </p:cNvSpPr>
          <p:nvPr/>
        </p:nvSpPr>
        <p:spPr bwMode="auto">
          <a:xfrm>
            <a:off x="1000125" y="839788"/>
            <a:ext cx="1843088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83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3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83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839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83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83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83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1000"/>
                                        <p:tgtEl>
                                          <p:spTgt spid="83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1000"/>
                                        <p:tgtEl>
                                          <p:spTgt spid="83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83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1000"/>
                                        <p:tgtEl>
                                          <p:spTgt spid="84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1000"/>
                                        <p:tgtEl>
                                          <p:spTgt spid="84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840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839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84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4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4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4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4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1000"/>
                                        <p:tgtEl>
                                          <p:spTgt spid="84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1000"/>
                                        <p:tgtEl>
                                          <p:spTgt spid="84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1000"/>
                                        <p:tgtEl>
                                          <p:spTgt spid="84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84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4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4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4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4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4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84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84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1000"/>
                                        <p:tgtEl>
                                          <p:spTgt spid="84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8" dur="1000"/>
                                        <p:tgtEl>
                                          <p:spTgt spid="84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1000"/>
                                        <p:tgtEl>
                                          <p:spTgt spid="84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1000"/>
                                        <p:tgtEl>
                                          <p:spTgt spid="84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0" grpId="0"/>
      <p:bldP spid="83991" grpId="0" animBg="1"/>
      <p:bldP spid="83991" grpId="1" animBg="1"/>
      <p:bldP spid="83992" grpId="0" animBg="1"/>
      <p:bldP spid="83992" grpId="1" animBg="1"/>
      <p:bldP spid="83993" grpId="0"/>
      <p:bldP spid="83994" grpId="0" animBg="1"/>
      <p:bldP spid="83994" grpId="1" animBg="1"/>
      <p:bldP spid="83995" grpId="0"/>
      <p:bldP spid="83996" grpId="0"/>
      <p:bldP spid="83997" grpId="0" animBg="1"/>
      <p:bldP spid="83997" grpId="1" animBg="1"/>
      <p:bldP spid="84000" grpId="0" animBg="1"/>
      <p:bldP spid="84010" grpId="0" animBg="1"/>
      <p:bldP spid="84010" grpId="1" animBg="1"/>
      <p:bldP spid="84011" grpId="0"/>
      <p:bldP spid="84013" grpId="0"/>
      <p:bldP spid="84014" grpId="0"/>
      <p:bldP spid="84015" grpId="0"/>
      <p:bldP spid="84016" grpId="0" animBg="1"/>
      <p:bldP spid="84017" grpId="0"/>
      <p:bldP spid="84018" grpId="0"/>
      <p:bldP spid="84019" grpId="0"/>
      <p:bldP spid="84020" grpId="0" animBg="1"/>
      <p:bldP spid="84021" grpId="0"/>
      <p:bldP spid="33" grpId="0" animBg="1"/>
      <p:bldP spid="33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>
                <a:latin typeface="Comic Sans MS" pitchFamily="66" charset="0"/>
              </a:rPr>
              <a:t>1.példa</a:t>
            </a:r>
            <a:r>
              <a:rPr lang="hr-HR" altLang="sr-Latn-RS" sz="2000" dirty="0">
                <a:latin typeface="Comic Sans MS" pitchFamily="66" charset="0"/>
              </a:rPr>
              <a:t>: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17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e)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35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3x - 2y = -8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5x - 2y = -24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 flipH="1">
            <a:off x="3286125" y="1168400"/>
            <a:ext cx="74613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1" name="Text Box 8"/>
          <p:cNvSpPr txBox="1">
            <a:spLocks noChangeArrowheads="1"/>
          </p:cNvSpPr>
          <p:nvPr/>
        </p:nvSpPr>
        <p:spPr bwMode="auto">
          <a:xfrm>
            <a:off x="1096963" y="1592263"/>
            <a:ext cx="1731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3x - 2y  =  -8</a:t>
            </a:r>
          </a:p>
        </p:txBody>
      </p:sp>
      <p:sp>
        <p:nvSpPr>
          <p:cNvPr id="31752" name="Text Box 11"/>
          <p:cNvSpPr txBox="1">
            <a:spLocks noChangeArrowheads="1"/>
          </p:cNvSpPr>
          <p:nvPr/>
        </p:nvSpPr>
        <p:spPr bwMode="auto">
          <a:xfrm>
            <a:off x="1000125" y="1966913"/>
            <a:ext cx="595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-5x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31753" name="Text Box 13"/>
          <p:cNvSpPr txBox="1">
            <a:spLocks noChangeArrowheads="1"/>
          </p:cNvSpPr>
          <p:nvPr/>
        </p:nvSpPr>
        <p:spPr bwMode="auto">
          <a:xfrm>
            <a:off x="1504950" y="1966913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+ 2y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31754" name="Text Box 14"/>
          <p:cNvSpPr txBox="1">
            <a:spLocks noChangeArrowheads="1"/>
          </p:cNvSpPr>
          <p:nvPr/>
        </p:nvSpPr>
        <p:spPr bwMode="auto">
          <a:xfrm>
            <a:off x="2097088" y="19669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31755" name="Line 18"/>
          <p:cNvSpPr>
            <a:spLocks noChangeShapeType="1"/>
          </p:cNvSpPr>
          <p:nvPr/>
        </p:nvSpPr>
        <p:spPr bwMode="auto">
          <a:xfrm>
            <a:off x="1028700" y="2349500"/>
            <a:ext cx="18875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756" name="Group 19"/>
          <p:cNvGrpSpPr>
            <a:grpSpLocks/>
          </p:cNvGrpSpPr>
          <p:nvPr/>
        </p:nvGrpSpPr>
        <p:grpSpPr bwMode="auto">
          <a:xfrm>
            <a:off x="2916238" y="1773238"/>
            <a:ext cx="434975" cy="396875"/>
            <a:chOff x="1892" y="638"/>
            <a:chExt cx="274" cy="250"/>
          </a:xfrm>
        </p:grpSpPr>
        <p:grpSp>
          <p:nvGrpSpPr>
            <p:cNvPr id="31794" name="Group 20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31796" name="Line 21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7" name="Line 22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8" name="Line 23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95" name="Text Box 24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31757" name="Text Box 26"/>
          <p:cNvSpPr txBox="1">
            <a:spLocks noChangeArrowheads="1"/>
          </p:cNvSpPr>
          <p:nvPr/>
        </p:nvSpPr>
        <p:spPr bwMode="auto">
          <a:xfrm>
            <a:off x="2347913" y="196691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24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31758" name="Text Box 27"/>
          <p:cNvSpPr txBox="1">
            <a:spLocks noChangeArrowheads="1"/>
          </p:cNvSpPr>
          <p:nvPr/>
        </p:nvSpPr>
        <p:spPr bwMode="auto">
          <a:xfrm>
            <a:off x="3294063" y="1125538"/>
            <a:ext cx="731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(-1)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59" name="Text Box 28"/>
          <p:cNvSpPr txBox="1">
            <a:spLocks noChangeArrowheads="1"/>
          </p:cNvSpPr>
          <p:nvPr/>
        </p:nvSpPr>
        <p:spPr bwMode="auto">
          <a:xfrm>
            <a:off x="1312863" y="2420938"/>
            <a:ext cx="595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-2x</a:t>
            </a:r>
          </a:p>
        </p:txBody>
      </p:sp>
      <p:sp>
        <p:nvSpPr>
          <p:cNvPr id="31760" name="Text Box 29"/>
          <p:cNvSpPr txBox="1">
            <a:spLocks noChangeArrowheads="1"/>
          </p:cNvSpPr>
          <p:nvPr/>
        </p:nvSpPr>
        <p:spPr bwMode="auto">
          <a:xfrm>
            <a:off x="2051050" y="24209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31761" name="Text Box 30"/>
          <p:cNvSpPr txBox="1">
            <a:spLocks noChangeArrowheads="1"/>
          </p:cNvSpPr>
          <p:nvPr/>
        </p:nvSpPr>
        <p:spPr bwMode="auto">
          <a:xfrm>
            <a:off x="2484438" y="24209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16</a:t>
            </a:r>
          </a:p>
        </p:txBody>
      </p:sp>
      <p:sp>
        <p:nvSpPr>
          <p:cNvPr id="31762" name="Line 31"/>
          <p:cNvSpPr>
            <a:spLocks noChangeShapeType="1"/>
          </p:cNvSpPr>
          <p:nvPr/>
        </p:nvSpPr>
        <p:spPr bwMode="auto">
          <a:xfrm flipH="1">
            <a:off x="3132138" y="2349500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Text Box 32"/>
          <p:cNvSpPr txBox="1">
            <a:spLocks noChangeArrowheads="1"/>
          </p:cNvSpPr>
          <p:nvPr/>
        </p:nvSpPr>
        <p:spPr bwMode="auto">
          <a:xfrm>
            <a:off x="3209925" y="2422525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64" name="Text Box 33"/>
          <p:cNvSpPr txBox="1">
            <a:spLocks noChangeArrowheads="1"/>
          </p:cNvSpPr>
          <p:nvPr/>
        </p:nvSpPr>
        <p:spPr bwMode="auto">
          <a:xfrm>
            <a:off x="1717675" y="2930525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65" name="Text Box 34"/>
          <p:cNvSpPr txBox="1">
            <a:spLocks noChangeArrowheads="1"/>
          </p:cNvSpPr>
          <p:nvPr/>
        </p:nvSpPr>
        <p:spPr bwMode="auto">
          <a:xfrm>
            <a:off x="2338388" y="2930525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66" name="Rectangle 35"/>
          <p:cNvSpPr>
            <a:spLocks noChangeArrowheads="1"/>
          </p:cNvSpPr>
          <p:nvPr/>
        </p:nvSpPr>
        <p:spPr bwMode="auto">
          <a:xfrm>
            <a:off x="1647825" y="2924175"/>
            <a:ext cx="1223963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7" name="Text Box 36"/>
          <p:cNvSpPr txBox="1">
            <a:spLocks noChangeArrowheads="1"/>
          </p:cNvSpPr>
          <p:nvPr/>
        </p:nvSpPr>
        <p:spPr bwMode="auto">
          <a:xfrm>
            <a:off x="2068513" y="29241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079" name="Oval 63"/>
          <p:cNvSpPr>
            <a:spLocks noChangeArrowheads="1"/>
          </p:cNvSpPr>
          <p:nvPr/>
        </p:nvSpPr>
        <p:spPr bwMode="auto">
          <a:xfrm>
            <a:off x="1116013" y="922338"/>
            <a:ext cx="503237" cy="288925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6080" name="Text Box 64"/>
          <p:cNvSpPr txBox="1">
            <a:spLocks noChangeArrowheads="1"/>
          </p:cNvSpPr>
          <p:nvPr/>
        </p:nvSpPr>
        <p:spPr bwMode="auto">
          <a:xfrm>
            <a:off x="4579938" y="798513"/>
            <a:ext cx="9286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3</a:t>
            </a:r>
            <a:r>
              <a:rPr lang="hr-HR" altLang="sr-Latn-RS" sz="100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∙</a:t>
            </a:r>
            <a:r>
              <a:rPr lang="hr-HR" altLang="sr-Latn-RS" sz="100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(-8)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081" name="Oval 65"/>
          <p:cNvSpPr>
            <a:spLocks noChangeArrowheads="1"/>
          </p:cNvSpPr>
          <p:nvPr/>
        </p:nvSpPr>
        <p:spPr bwMode="auto">
          <a:xfrm>
            <a:off x="1547813" y="869950"/>
            <a:ext cx="122713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6082" name="Text Box 66"/>
          <p:cNvSpPr txBox="1">
            <a:spLocks noChangeArrowheads="1"/>
          </p:cNvSpPr>
          <p:nvPr/>
        </p:nvSpPr>
        <p:spPr bwMode="auto">
          <a:xfrm>
            <a:off x="5437188" y="798513"/>
            <a:ext cx="1198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 = 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083" name="Line 67"/>
          <p:cNvSpPr>
            <a:spLocks noChangeShapeType="1"/>
          </p:cNvSpPr>
          <p:nvPr/>
        </p:nvSpPr>
        <p:spPr bwMode="auto">
          <a:xfrm>
            <a:off x="4600575" y="1158875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84" name="Text Box 68"/>
          <p:cNvSpPr txBox="1">
            <a:spLocks noChangeArrowheads="1"/>
          </p:cNvSpPr>
          <p:nvPr/>
        </p:nvSpPr>
        <p:spPr bwMode="auto">
          <a:xfrm>
            <a:off x="4586288" y="1303338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-24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085" name="Text Box 69"/>
          <p:cNvSpPr txBox="1">
            <a:spLocks noChangeArrowheads="1"/>
          </p:cNvSpPr>
          <p:nvPr/>
        </p:nvSpPr>
        <p:spPr bwMode="auto">
          <a:xfrm>
            <a:off x="5119688" y="13033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086" name="Line 70"/>
          <p:cNvSpPr>
            <a:spLocks noChangeShapeType="1"/>
          </p:cNvSpPr>
          <p:nvPr/>
        </p:nvSpPr>
        <p:spPr bwMode="auto">
          <a:xfrm>
            <a:off x="5192713" y="1663700"/>
            <a:ext cx="574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87" name="Text Box 71"/>
          <p:cNvSpPr txBox="1">
            <a:spLocks noChangeArrowheads="1"/>
          </p:cNvSpPr>
          <p:nvPr/>
        </p:nvSpPr>
        <p:spPr bwMode="auto">
          <a:xfrm>
            <a:off x="5148263" y="1773238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088" name="Text Box 72"/>
          <p:cNvSpPr txBox="1">
            <a:spLocks noChangeArrowheads="1"/>
          </p:cNvSpPr>
          <p:nvPr/>
        </p:nvSpPr>
        <p:spPr bwMode="auto">
          <a:xfrm>
            <a:off x="5675313" y="17732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089" name="Text Box 73"/>
          <p:cNvSpPr txBox="1">
            <a:spLocks noChangeArrowheads="1"/>
          </p:cNvSpPr>
          <p:nvPr/>
        </p:nvSpPr>
        <p:spPr bwMode="auto">
          <a:xfrm>
            <a:off x="5997575" y="1773238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090" name="Text Box 74"/>
          <p:cNvSpPr txBox="1">
            <a:spLocks noChangeArrowheads="1"/>
          </p:cNvSpPr>
          <p:nvPr/>
        </p:nvSpPr>
        <p:spPr bwMode="auto">
          <a:xfrm>
            <a:off x="6399213" y="1773238"/>
            <a:ext cx="693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+ 24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091" name="Text Box 75"/>
          <p:cNvSpPr txBox="1">
            <a:spLocks noChangeArrowheads="1"/>
          </p:cNvSpPr>
          <p:nvPr/>
        </p:nvSpPr>
        <p:spPr bwMode="auto">
          <a:xfrm>
            <a:off x="5400675" y="2894013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092" name="Text Box 76"/>
          <p:cNvSpPr txBox="1">
            <a:spLocks noChangeArrowheads="1"/>
          </p:cNvSpPr>
          <p:nvPr/>
        </p:nvSpPr>
        <p:spPr bwMode="auto">
          <a:xfrm>
            <a:off x="5981700" y="2894013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093" name="Rectangle 77"/>
          <p:cNvSpPr>
            <a:spLocks noChangeArrowheads="1"/>
          </p:cNvSpPr>
          <p:nvPr/>
        </p:nvSpPr>
        <p:spPr bwMode="auto">
          <a:xfrm>
            <a:off x="5322888" y="2887663"/>
            <a:ext cx="122237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6094" name="Text Box 78"/>
          <p:cNvSpPr txBox="1">
            <a:spLocks noChangeArrowheads="1"/>
          </p:cNvSpPr>
          <p:nvPr/>
        </p:nvSpPr>
        <p:spPr bwMode="auto">
          <a:xfrm>
            <a:off x="5220072" y="3933825"/>
            <a:ext cx="15311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 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86095" name="Text Box 79"/>
          <p:cNvSpPr txBox="1">
            <a:spLocks noChangeArrowheads="1"/>
          </p:cNvSpPr>
          <p:nvPr/>
        </p:nvSpPr>
        <p:spPr bwMode="auto">
          <a:xfrm>
            <a:off x="6443663" y="3933825"/>
            <a:ext cx="119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-8, -8 )</a:t>
            </a:r>
          </a:p>
        </p:txBody>
      </p:sp>
      <p:sp>
        <p:nvSpPr>
          <p:cNvPr id="86096" name="Text Box 80"/>
          <p:cNvSpPr txBox="1">
            <a:spLocks noChangeArrowheads="1"/>
          </p:cNvSpPr>
          <p:nvPr/>
        </p:nvSpPr>
        <p:spPr bwMode="auto">
          <a:xfrm>
            <a:off x="5795963" y="1303338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097" name="Text Box 81"/>
          <p:cNvSpPr txBox="1">
            <a:spLocks noChangeArrowheads="1"/>
          </p:cNvSpPr>
          <p:nvPr/>
        </p:nvSpPr>
        <p:spPr bwMode="auto">
          <a:xfrm>
            <a:off x="6062663" y="1303338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098" name="Text Box 82"/>
          <p:cNvSpPr txBox="1">
            <a:spLocks noChangeArrowheads="1"/>
          </p:cNvSpPr>
          <p:nvPr/>
        </p:nvSpPr>
        <p:spPr bwMode="auto">
          <a:xfrm>
            <a:off x="5148263" y="2312988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099" name="Text Box 83"/>
          <p:cNvSpPr txBox="1">
            <a:spLocks noChangeArrowheads="1"/>
          </p:cNvSpPr>
          <p:nvPr/>
        </p:nvSpPr>
        <p:spPr bwMode="auto">
          <a:xfrm>
            <a:off x="5675313" y="231298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100" name="Text Box 84"/>
          <p:cNvSpPr txBox="1">
            <a:spLocks noChangeArrowheads="1"/>
          </p:cNvSpPr>
          <p:nvPr/>
        </p:nvSpPr>
        <p:spPr bwMode="auto">
          <a:xfrm>
            <a:off x="5989638" y="231298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101" name="Line 85"/>
          <p:cNvSpPr>
            <a:spLocks noChangeShapeType="1"/>
          </p:cNvSpPr>
          <p:nvPr/>
        </p:nvSpPr>
        <p:spPr bwMode="auto">
          <a:xfrm flipH="1">
            <a:off x="6551613" y="22050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102" name="Text Box 86"/>
          <p:cNvSpPr txBox="1">
            <a:spLocks noChangeArrowheads="1"/>
          </p:cNvSpPr>
          <p:nvPr/>
        </p:nvSpPr>
        <p:spPr bwMode="auto">
          <a:xfrm>
            <a:off x="6629400" y="2278063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6104" name="Oval 88"/>
          <p:cNvSpPr>
            <a:spLocks noChangeArrowheads="1"/>
          </p:cNvSpPr>
          <p:nvPr/>
        </p:nvSpPr>
        <p:spPr bwMode="auto">
          <a:xfrm>
            <a:off x="1635125" y="2949575"/>
            <a:ext cx="1227138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6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6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8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86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86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86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000"/>
                                        <p:tgtEl>
                                          <p:spTgt spid="86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1000"/>
                                        <p:tgtEl>
                                          <p:spTgt spid="8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86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8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1000"/>
                                        <p:tgtEl>
                                          <p:spTgt spid="8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1000"/>
                                        <p:tgtEl>
                                          <p:spTgt spid="8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1000"/>
                                        <p:tgtEl>
                                          <p:spTgt spid="8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1000"/>
                                        <p:tgtEl>
                                          <p:spTgt spid="8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8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1000"/>
                                        <p:tgtEl>
                                          <p:spTgt spid="8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1000"/>
                                        <p:tgtEl>
                                          <p:spTgt spid="8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1000"/>
                                        <p:tgtEl>
                                          <p:spTgt spid="8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1000"/>
                                        <p:tgtEl>
                                          <p:spTgt spid="8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1000"/>
                                        <p:tgtEl>
                                          <p:spTgt spid="8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1000"/>
                                        <p:tgtEl>
                                          <p:spTgt spid="8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1000"/>
                                        <p:tgtEl>
                                          <p:spTgt spid="8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86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86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6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6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6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6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86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6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1000"/>
                                        <p:tgtEl>
                                          <p:spTgt spid="8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1000"/>
                                        <p:tgtEl>
                                          <p:spTgt spid="8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1000"/>
                                        <p:tgtEl>
                                          <p:spTgt spid="8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1000"/>
                                        <p:tgtEl>
                                          <p:spTgt spid="8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1000"/>
                                        <p:tgtEl>
                                          <p:spTgt spid="8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79" grpId="0" animBg="1"/>
      <p:bldP spid="86079" grpId="1" animBg="1"/>
      <p:bldP spid="86080" grpId="0"/>
      <p:bldP spid="86081" grpId="0" animBg="1"/>
      <p:bldP spid="86081" grpId="1" animBg="1"/>
      <p:bldP spid="86082" grpId="0"/>
      <p:bldP spid="86083" grpId="0" animBg="1"/>
      <p:bldP spid="86086" grpId="0" animBg="1"/>
      <p:bldP spid="86087" grpId="0"/>
      <p:bldP spid="86088" grpId="0"/>
      <p:bldP spid="86089" grpId="0"/>
      <p:bldP spid="86090" grpId="0"/>
      <p:bldP spid="86091" grpId="0"/>
      <p:bldP spid="86092" grpId="0"/>
      <p:bldP spid="86093" grpId="0" animBg="1"/>
      <p:bldP spid="86094" grpId="0"/>
      <p:bldP spid="86095" grpId="0"/>
      <p:bldP spid="86096" grpId="0"/>
      <p:bldP spid="86097" grpId="0"/>
      <p:bldP spid="86098" grpId="0"/>
      <p:bldP spid="86099" grpId="0"/>
      <p:bldP spid="86100" grpId="0"/>
      <p:bldP spid="86101" grpId="0" animBg="1"/>
      <p:bldP spid="86102" grpId="0"/>
      <p:bldP spid="86104" grpId="0" animBg="1"/>
      <p:bldP spid="86104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395288" y="548680"/>
            <a:ext cx="856920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>
                <a:latin typeface="Comic Sans MS" pitchFamily="66" charset="0"/>
              </a:rPr>
              <a:t>1.)	Ellentett együtthatók módszerével oldd meg az alábbi egyenletrendszereket!</a:t>
            </a:r>
          </a:p>
          <a:p>
            <a:pPr eaLnBrk="1" hangingPunct="1"/>
            <a:endParaRPr lang="hr-HR" altLang="sr-Latn-RS" sz="1000" dirty="0">
              <a:latin typeface="Comic Sans MS" pitchFamily="66" charset="0"/>
            </a:endParaRP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611188" y="1629246"/>
            <a:ext cx="2376487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tabLst>
                <a:tab pos="21574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1779588" indent="-342900" eaLnBrk="0" hangingPunct="0">
              <a:tabLst>
                <a:tab pos="21574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2301875" indent="-342900" eaLnBrk="0" hangingPunct="0">
              <a:tabLst>
                <a:tab pos="21574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2824163" indent="-342900" eaLnBrk="0" hangingPunct="0">
              <a:tabLst>
                <a:tab pos="21574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3346450" indent="-342900" eaLnBrk="0" hangingPunct="0">
              <a:tabLst>
                <a:tab pos="21574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74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74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74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21574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>
                <a:latin typeface="Comic Sans MS" pitchFamily="66" charset="0"/>
              </a:rPr>
              <a:t>a)	x - 8y = 26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3x + 5y = 20</a:t>
            </a:r>
            <a:endParaRPr lang="hr-HR" altLang="sr-Latn-RS">
              <a:latin typeface="Comic Sans MS" pitchFamily="66" charset="0"/>
            </a:endParaRP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b)	-21x + 16y = 122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  -7x - 2y  =  4	</a:t>
            </a:r>
            <a:endParaRPr lang="hr-HR" altLang="sr-Latn-RS">
              <a:latin typeface="Comic Sans MS" pitchFamily="66" charset="0"/>
            </a:endParaRP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c)	2x - 3y = 2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3x - 5y = 5</a:t>
            </a:r>
            <a:endParaRPr lang="hr-HR" altLang="sr-Latn-RS">
              <a:latin typeface="Comic Sans MS" pitchFamily="66" charset="0"/>
            </a:endParaRP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d)	 -x + 8y = -6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-3x + 5y = 20</a:t>
            </a:r>
            <a:endParaRPr lang="hr-HR" altLang="sr-Latn-RS">
              <a:latin typeface="Comic Sans MS" pitchFamily="66" charset="0"/>
            </a:endParaRP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e)	10x - 3y = -22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-6x + 4y =  0	</a:t>
            </a: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f)	 x + 2y = -22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2x + 6y = -60</a:t>
            </a:r>
            <a:endParaRPr lang="hr-HR" altLang="sr-Latn-RS">
              <a:latin typeface="Comic Sans MS" pitchFamily="66" charset="0"/>
            </a:endParaRP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6516688" y="1918171"/>
            <a:ext cx="2016125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</a:rPr>
              <a:t>Megoldások:</a:t>
            </a:r>
            <a:endParaRPr lang="hr-HR" altLang="sr-Latn-RS" dirty="0">
              <a:latin typeface="Comic Sans MS" pitchFamily="66" charset="0"/>
            </a:endParaRP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a)	10, -2)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b)	(-2, 5)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c)	(-5, -4)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d)	(-10, -2)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e)	(-4, -6)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f)	(-6, -8)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g)	(-3/2, 3/2)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h)	(0, - 20)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i)	(-4, 3)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j)	(-7, 0)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k)	(-9, -6)</a:t>
            </a:r>
          </a:p>
        </p:txBody>
      </p:sp>
      <p:grpSp>
        <p:nvGrpSpPr>
          <p:cNvPr id="87055" name="Group 15"/>
          <p:cNvGrpSpPr>
            <a:grpSpLocks/>
          </p:cNvGrpSpPr>
          <p:nvPr/>
        </p:nvGrpSpPr>
        <p:grpSpPr bwMode="auto">
          <a:xfrm>
            <a:off x="3132138" y="1484784"/>
            <a:ext cx="2376487" cy="4630737"/>
            <a:chOff x="1973" y="1071"/>
            <a:chExt cx="1497" cy="2917"/>
          </a:xfrm>
        </p:grpSpPr>
        <p:sp>
          <p:nvSpPr>
            <p:cNvPr id="32775" name="Text Box 7"/>
            <p:cNvSpPr txBox="1">
              <a:spLocks noChangeArrowheads="1"/>
            </p:cNvSpPr>
            <p:nvPr/>
          </p:nvSpPr>
          <p:spPr bwMode="auto">
            <a:xfrm>
              <a:off x="1973" y="1162"/>
              <a:ext cx="1497" cy="2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tabLst>
                  <a:tab pos="1887538" algn="l"/>
                  <a:tab pos="2157413" algn="l"/>
                </a:tabLst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1779588" indent="-342900" eaLnBrk="0" hangingPunct="0">
                <a:tabLst>
                  <a:tab pos="1887538" algn="l"/>
                  <a:tab pos="2157413" algn="l"/>
                </a:tabLst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2301875" indent="-342900" eaLnBrk="0" hangingPunct="0">
                <a:tabLst>
                  <a:tab pos="1887538" algn="l"/>
                  <a:tab pos="2157413" algn="l"/>
                </a:tabLst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2824163" indent="-342900" eaLnBrk="0" hangingPunct="0">
                <a:tabLst>
                  <a:tab pos="1887538" algn="l"/>
                  <a:tab pos="2157413" algn="l"/>
                </a:tabLst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3346450" indent="-342900" eaLnBrk="0" hangingPunct="0">
                <a:tabLst>
                  <a:tab pos="1887538" algn="l"/>
                  <a:tab pos="2157413" algn="l"/>
                </a:tabLst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38036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87538" algn="l"/>
                  <a:tab pos="2157413" algn="l"/>
                </a:tabLs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42608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87538" algn="l"/>
                  <a:tab pos="2157413" algn="l"/>
                </a:tabLs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47180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87538" algn="l"/>
                  <a:tab pos="2157413" algn="l"/>
                </a:tabLs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5175250" indent="-3429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87538" algn="l"/>
                  <a:tab pos="2157413" algn="l"/>
                </a:tabLs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>
                  <a:latin typeface="Comic Sans MS" pitchFamily="66" charset="0"/>
                </a:rPr>
                <a:t>g)	-x - 2y =</a:t>
              </a:r>
            </a:p>
            <a:p>
              <a:pPr eaLnBrk="1" hangingPunct="1"/>
              <a:endParaRPr lang="hr-HR" altLang="sr-Latn-RS">
                <a:latin typeface="Comic Sans MS" pitchFamily="66" charset="0"/>
              </a:endParaRP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	-2x - y =</a:t>
              </a:r>
            </a:p>
            <a:p>
              <a:pPr eaLnBrk="1" hangingPunct="1"/>
              <a:endParaRPr lang="hr-HR" altLang="sr-Latn-RS">
                <a:latin typeface="Comic Sans MS" pitchFamily="66" charset="0"/>
              </a:endParaRPr>
            </a:p>
            <a:p>
              <a:pPr eaLnBrk="1" hangingPunct="1"/>
              <a:endParaRPr lang="hr-HR" altLang="sr-Latn-RS">
                <a:latin typeface="Comic Sans MS" pitchFamily="66" charset="0"/>
              </a:endParaRP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h)	x - 2y =  40</a:t>
              </a: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	</a:t>
              </a:r>
              <a:r>
                <a:rPr lang="hr-HR" altLang="sr-Latn-RS" u="sng">
                  <a:latin typeface="Comic Sans MS" pitchFamily="66" charset="0"/>
                </a:rPr>
                <a:t>x + 3y = -60</a:t>
              </a:r>
              <a:endParaRPr lang="hr-HR" altLang="sr-Latn-RS">
                <a:latin typeface="Comic Sans MS" pitchFamily="66" charset="0"/>
              </a:endParaRPr>
            </a:p>
            <a:p>
              <a:pPr eaLnBrk="1" hangingPunct="1"/>
              <a:endParaRPr lang="hr-HR" altLang="sr-Latn-RS">
                <a:latin typeface="Comic Sans MS" pitchFamily="66" charset="0"/>
              </a:endParaRP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i)	-3x - y = 9</a:t>
              </a: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	</a:t>
              </a:r>
              <a:r>
                <a:rPr lang="hr-HR" altLang="sr-Latn-RS" u="sng">
                  <a:latin typeface="Comic Sans MS" pitchFamily="66" charset="0"/>
                </a:rPr>
                <a:t>-x - 2y = -2</a:t>
              </a:r>
              <a:endParaRPr lang="hr-HR" altLang="sr-Latn-RS">
                <a:latin typeface="Comic Sans MS" pitchFamily="66" charset="0"/>
              </a:endParaRPr>
            </a:p>
            <a:p>
              <a:pPr eaLnBrk="1" hangingPunct="1"/>
              <a:endParaRPr lang="hr-HR" altLang="sr-Latn-RS">
                <a:latin typeface="Comic Sans MS" pitchFamily="66" charset="0"/>
              </a:endParaRP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j)	4x - 3y = -28</a:t>
              </a: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	</a:t>
              </a:r>
              <a:r>
                <a:rPr lang="hr-HR" altLang="sr-Latn-RS" u="sng">
                  <a:latin typeface="Comic Sans MS" pitchFamily="66" charset="0"/>
                </a:rPr>
                <a:t>-2x + y =  14	</a:t>
              </a:r>
              <a:endParaRPr lang="hr-HR" altLang="sr-Latn-RS">
                <a:latin typeface="Comic Sans MS" pitchFamily="66" charset="0"/>
              </a:endParaRPr>
            </a:p>
            <a:p>
              <a:pPr eaLnBrk="1" hangingPunct="1"/>
              <a:endParaRPr lang="hr-HR" altLang="sr-Latn-RS">
                <a:latin typeface="Comic Sans MS" pitchFamily="66" charset="0"/>
              </a:endParaRP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k)	-5x + 3y = 27</a:t>
              </a:r>
            </a:p>
            <a:p>
              <a:pPr eaLnBrk="1" hangingPunct="1"/>
              <a:r>
                <a:rPr lang="hr-HR" altLang="sr-Latn-RS">
                  <a:latin typeface="Comic Sans MS" pitchFamily="66" charset="0"/>
                </a:rPr>
                <a:t>	</a:t>
              </a:r>
              <a:r>
                <a:rPr lang="hr-HR" altLang="sr-Latn-RS" u="sng">
                  <a:latin typeface="Comic Sans MS" pitchFamily="66" charset="0"/>
                </a:rPr>
                <a:t>  -x - 7y = 51</a:t>
              </a:r>
              <a:endParaRPr lang="hr-HR" altLang="sr-Latn-RS">
                <a:latin typeface="Comic Sans MS" pitchFamily="66" charset="0"/>
              </a:endParaRPr>
            </a:p>
          </p:txBody>
        </p:sp>
        <p:sp>
          <p:nvSpPr>
            <p:cNvPr id="32776" name="Line 8"/>
            <p:cNvSpPr>
              <a:spLocks noChangeShapeType="1"/>
            </p:cNvSpPr>
            <p:nvPr/>
          </p:nvSpPr>
          <p:spPr bwMode="auto">
            <a:xfrm>
              <a:off x="2913" y="1625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7" name="Text Box 9"/>
            <p:cNvSpPr txBox="1">
              <a:spLocks noChangeArrowheads="1"/>
            </p:cNvSpPr>
            <p:nvPr/>
          </p:nvSpPr>
          <p:spPr bwMode="auto">
            <a:xfrm>
              <a:off x="2887" y="142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2778" name="Text Box 10"/>
            <p:cNvSpPr txBox="1">
              <a:spLocks noChangeArrowheads="1"/>
            </p:cNvSpPr>
            <p:nvPr/>
          </p:nvSpPr>
          <p:spPr bwMode="auto">
            <a:xfrm>
              <a:off x="2886" y="161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32779" name="Line 11"/>
            <p:cNvSpPr>
              <a:spLocks noChangeShapeType="1"/>
            </p:cNvSpPr>
            <p:nvPr/>
          </p:nvSpPr>
          <p:spPr bwMode="auto">
            <a:xfrm>
              <a:off x="2898" y="1271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0" name="Text Box 12"/>
            <p:cNvSpPr txBox="1">
              <a:spLocks noChangeArrowheads="1"/>
            </p:cNvSpPr>
            <p:nvPr/>
          </p:nvSpPr>
          <p:spPr bwMode="auto">
            <a:xfrm>
              <a:off x="2841" y="1071"/>
              <a:ext cx="2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32781" name="Text Box 13"/>
            <p:cNvSpPr txBox="1">
              <a:spLocks noChangeArrowheads="1"/>
            </p:cNvSpPr>
            <p:nvPr/>
          </p:nvSpPr>
          <p:spPr bwMode="auto">
            <a:xfrm>
              <a:off x="2871" y="126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32782" name="Line 14"/>
            <p:cNvSpPr>
              <a:spLocks noChangeShapeType="1"/>
            </p:cNvSpPr>
            <p:nvPr/>
          </p:nvSpPr>
          <p:spPr bwMode="auto">
            <a:xfrm>
              <a:off x="2236" y="1824"/>
              <a:ext cx="9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87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/>
      <p:bldP spid="87044" grpId="0"/>
      <p:bldP spid="8704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2499861"/>
            <a:ext cx="8496944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Köszönöm </a:t>
            </a:r>
            <a:b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az </a:t>
            </a:r>
            <a:b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hu-HU" sz="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együttműködéseteket</a:t>
            </a:r>
            <a: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en-US" sz="5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971600" y="224644"/>
            <a:ext cx="7560840" cy="651672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7136" y="1196752"/>
            <a:ext cx="6805264" cy="2808312"/>
          </a:xfrm>
        </p:spPr>
        <p:txBody>
          <a:bodyPr/>
          <a:lstStyle/>
          <a:p>
            <a:pPr marL="0" indent="0" algn="ctr">
              <a:buNone/>
            </a:pPr>
            <a:r>
              <a:rPr lang="hu-HU" sz="2400">
                <a:effectLst/>
              </a:rPr>
              <a:t>Tilos ezen oktatási anyag átdolgozása, amennyiben nyilvános előadáson, </a:t>
            </a:r>
            <a:r>
              <a:rPr lang="hu-HU" sz="2400" smtClean="0">
                <a:effectLst/>
              </a:rPr>
              <a:t/>
            </a:r>
            <a:br>
              <a:rPr lang="hu-HU" sz="2400" smtClean="0">
                <a:effectLst/>
              </a:rPr>
            </a:br>
            <a:r>
              <a:rPr lang="hu-HU" sz="2400" smtClean="0">
                <a:effectLst/>
              </a:rPr>
              <a:t>vagy</a:t>
            </a:r>
            <a:r>
              <a:rPr lang="hu-HU" sz="2400">
                <a:effectLst/>
              </a:rPr>
              <a:t>  más formában jelenítik meg.</a:t>
            </a:r>
            <a:endParaRPr lang="hu-HU" sz="2400" smtClean="0">
              <a:effectLst/>
            </a:endParaRPr>
          </a:p>
          <a:p>
            <a:pPr algn="ctr"/>
            <a:endParaRPr lang="hu-HU" sz="2400">
              <a:effectLst/>
            </a:endParaRPr>
          </a:p>
          <a:p>
            <a:pPr marL="0" indent="0" algn="ctr">
              <a:buNone/>
            </a:pPr>
            <a:r>
              <a:rPr lang="hu-HU" sz="2400">
                <a:effectLst/>
              </a:rPr>
              <a:t>Iskolai foglalkozás keretében tetszőleges módosításokat bátran végezhetnek rajta.</a:t>
            </a:r>
            <a:r>
              <a:rPr lang="hu-HU" sz="2400"/>
              <a:t> 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835696" y="4365104"/>
            <a:ext cx="583264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Antonija Horvatek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u-HU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Horvátország</a:t>
            </a:r>
            <a:endParaRPr lang="hr-HR" altLang="sr-Latn-RS" sz="2800" b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Matematika 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na dlanu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http://www.antonija-horvatek.from.hr/</a:t>
            </a:r>
            <a:endParaRPr kumimoji="0" lang="vi-VN" sz="2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17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862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-6x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+ 4y =  8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 8x + 5y = -21</a:t>
            </a:r>
          </a:p>
        </p:txBody>
      </p:sp>
      <p:sp>
        <p:nvSpPr>
          <p:cNvPr id="31784" name="Text Box 40"/>
          <p:cNvSpPr txBox="1">
            <a:spLocks noChangeArrowheads="1"/>
          </p:cNvSpPr>
          <p:nvPr/>
        </p:nvSpPr>
        <p:spPr bwMode="auto">
          <a:xfrm>
            <a:off x="539750" y="1916113"/>
            <a:ext cx="34644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Nézzük meg az együtthatókat.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85" name="Oval 41"/>
          <p:cNvSpPr>
            <a:spLocks noChangeArrowheads="1"/>
          </p:cNvSpPr>
          <p:nvPr/>
        </p:nvSpPr>
        <p:spPr bwMode="auto">
          <a:xfrm>
            <a:off x="1211263" y="865188"/>
            <a:ext cx="3270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86" name="Oval 42"/>
          <p:cNvSpPr>
            <a:spLocks noChangeArrowheads="1"/>
          </p:cNvSpPr>
          <p:nvPr/>
        </p:nvSpPr>
        <p:spPr bwMode="auto">
          <a:xfrm>
            <a:off x="1714500" y="865188"/>
            <a:ext cx="4159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87" name="Oval 43"/>
          <p:cNvSpPr>
            <a:spLocks noChangeArrowheads="1"/>
          </p:cNvSpPr>
          <p:nvPr/>
        </p:nvSpPr>
        <p:spPr bwMode="auto">
          <a:xfrm>
            <a:off x="1239838" y="1174750"/>
            <a:ext cx="34448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88" name="Oval 44"/>
          <p:cNvSpPr>
            <a:spLocks noChangeArrowheads="1"/>
          </p:cNvSpPr>
          <p:nvPr/>
        </p:nvSpPr>
        <p:spPr bwMode="auto">
          <a:xfrm>
            <a:off x="1730375" y="1174750"/>
            <a:ext cx="42227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89" name="Text Box 45"/>
          <p:cNvSpPr txBox="1">
            <a:spLocks noChangeArrowheads="1"/>
          </p:cNvSpPr>
          <p:nvPr/>
        </p:nvSpPr>
        <p:spPr bwMode="auto">
          <a:xfrm>
            <a:off x="539750" y="2270125"/>
            <a:ext cx="30155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Együtthatók: </a:t>
            </a:r>
            <a:r>
              <a:rPr lang="hr-HR" altLang="sr-Latn-RS" dirty="0">
                <a:latin typeface="Comic Sans MS" pitchFamily="66" charset="0"/>
                <a:cs typeface="Times New Roman" pitchFamily="18" charset="0"/>
              </a:rPr>
              <a:t>-6, 4, 8 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és 5</a:t>
            </a:r>
            <a:r>
              <a:rPr lang="hr-HR" altLang="sr-Latn-RS" dirty="0">
                <a:latin typeface="Comic Sans MS" pitchFamily="66" charset="0"/>
                <a:cs typeface="Times New Roman" pitchFamily="18" charset="0"/>
              </a:rPr>
              <a:t>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90" name="Text Box 46"/>
          <p:cNvSpPr txBox="1">
            <a:spLocks noChangeArrowheads="1"/>
          </p:cNvSpPr>
          <p:nvPr/>
        </p:nvSpPr>
        <p:spPr bwMode="auto">
          <a:xfrm>
            <a:off x="539750" y="2701925"/>
            <a:ext cx="25539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Vannak-e ellentettek?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91" name="Text Box 47"/>
          <p:cNvSpPr txBox="1">
            <a:spLocks noChangeArrowheads="1"/>
          </p:cNvSpPr>
          <p:nvPr/>
        </p:nvSpPr>
        <p:spPr bwMode="auto">
          <a:xfrm>
            <a:off x="539750" y="3133725"/>
            <a:ext cx="14606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Nincsennek.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92" name="Text Box 48"/>
          <p:cNvSpPr txBox="1">
            <a:spLocks noChangeArrowheads="1"/>
          </p:cNvSpPr>
          <p:nvPr/>
        </p:nvSpPr>
        <p:spPr bwMode="auto">
          <a:xfrm>
            <a:off x="539750" y="3573463"/>
            <a:ext cx="84032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Ahhoz, hogy az egyenletrendszert ellentett együtthatók módszerével oldjuk</a:t>
            </a:r>
            <a:br>
              <a:rPr lang="hr-HR" altLang="sr-Latn-RS" dirty="0" smtClean="0">
                <a:latin typeface="Comic Sans MS" pitchFamily="66" charset="0"/>
                <a:cs typeface="Times New Roman" pitchFamily="18" charset="0"/>
              </a:rPr>
            </a:b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meg, ellentett együtthatókat kell „csinálnunk”.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96" name="Text Box 52"/>
          <p:cNvSpPr txBox="1">
            <a:spLocks noChangeArrowheads="1"/>
          </p:cNvSpPr>
          <p:nvPr/>
        </p:nvSpPr>
        <p:spPr bwMode="auto">
          <a:xfrm>
            <a:off x="539750" y="4797425"/>
            <a:ext cx="23471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Nézzük meg hogyan.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1000"/>
                                        <p:tgtEl>
                                          <p:spTgt spid="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31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317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17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17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1000"/>
                                        <p:tgtEl>
                                          <p:spTgt spid="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1000"/>
                                        <p:tgtEl>
                                          <p:spTgt spid="31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1000"/>
                                        <p:tgtEl>
                                          <p:spTgt spid="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1000"/>
                                        <p:tgtEl>
                                          <p:spTgt spid="3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8" grpId="0"/>
      <p:bldP spid="31749" grpId="0"/>
      <p:bldP spid="31784" grpId="0"/>
      <p:bldP spid="31785" grpId="0" animBg="1"/>
      <p:bldP spid="31785" grpId="1" animBg="1"/>
      <p:bldP spid="31786" grpId="0" animBg="1"/>
      <p:bldP spid="31786" grpId="1" animBg="1"/>
      <p:bldP spid="31787" grpId="0" animBg="1"/>
      <p:bldP spid="31787" grpId="1" animBg="1"/>
      <p:bldP spid="31788" grpId="0" animBg="1"/>
      <p:bldP spid="31788" grpId="1" animBg="1"/>
      <p:bldP spid="31789" grpId="0"/>
      <p:bldP spid="31790" grpId="0"/>
      <p:bldP spid="31791" grpId="0"/>
      <p:bldP spid="31792" grpId="0"/>
      <p:bldP spid="317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862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-6x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+ 4y =  8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 8x + 5y = -21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827088" y="2408238"/>
            <a:ext cx="20730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Az </a:t>
            </a:r>
            <a: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x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 együtthatói: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2751659" y="2414215"/>
            <a:ext cx="10663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-6</a:t>
            </a:r>
            <a:r>
              <a:rPr lang="hr-HR" altLang="sr-Latn-R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és </a:t>
            </a:r>
            <a:r>
              <a:rPr lang="hr-HR" altLang="sr-Latn-RS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8</a:t>
            </a:r>
            <a:r>
              <a:rPr lang="hr-HR" altLang="sr-Latn-RS" dirty="0">
                <a:latin typeface="Comic Sans MS" pitchFamily="66" charset="0"/>
                <a:cs typeface="Times New Roman" pitchFamily="18" charset="0"/>
              </a:rPr>
              <a:t> 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4291" name="Oval 19"/>
          <p:cNvSpPr>
            <a:spLocks noChangeArrowheads="1"/>
          </p:cNvSpPr>
          <p:nvPr/>
        </p:nvSpPr>
        <p:spPr bwMode="auto">
          <a:xfrm>
            <a:off x="1116013" y="865188"/>
            <a:ext cx="42227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292" name="Oval 20"/>
          <p:cNvSpPr>
            <a:spLocks noChangeArrowheads="1"/>
          </p:cNvSpPr>
          <p:nvPr/>
        </p:nvSpPr>
        <p:spPr bwMode="auto">
          <a:xfrm>
            <a:off x="1239838" y="1174750"/>
            <a:ext cx="34448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827088" y="3070225"/>
            <a:ext cx="37593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Az együtthatók abszolút értékei:</a:t>
            </a:r>
            <a:endParaRPr lang="hr-HR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4412761" y="3044887"/>
            <a:ext cx="11063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b="1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6</a:t>
            </a:r>
            <a:r>
              <a:rPr lang="hr-HR" altLang="sr-Latn-RS" b="1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b="1" dirty="0" smtClean="0">
                <a:latin typeface="Comic Sans MS" pitchFamily="66" charset="0"/>
                <a:cs typeface="Times New Roman" pitchFamily="18" charset="0"/>
              </a:rPr>
              <a:t>és </a:t>
            </a:r>
            <a:r>
              <a:rPr lang="hr-HR" altLang="sr-Latn-RS" b="1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8</a:t>
            </a:r>
            <a:r>
              <a:rPr lang="hr-HR" altLang="sr-Latn-RS" b="1" dirty="0">
                <a:latin typeface="Comic Sans MS" pitchFamily="66" charset="0"/>
                <a:cs typeface="Times New Roman" pitchFamily="18" charset="0"/>
              </a:rPr>
              <a:t> .</a:t>
            </a:r>
            <a:endParaRPr lang="en-US" altLang="sr-Latn-RS" b="1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827088" y="4078813"/>
            <a:ext cx="710963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Keressük meg a </a:t>
            </a:r>
            <a:r>
              <a:rPr lang="hr-HR" altLang="sr-Latn-RS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6</a:t>
            </a:r>
            <a:r>
              <a:rPr lang="hr-HR" altLang="sr-Latn-R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és </a:t>
            </a:r>
            <a:r>
              <a:rPr lang="hr-HR" altLang="sr-Latn-RS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8</a:t>
            </a:r>
            <a:r>
              <a:rPr lang="hr-HR" altLang="sr-Latn-R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legkisebb közös többszörösét:  </a:t>
            </a:r>
            <a: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LKT(6,8</a:t>
            </a:r>
            <a:r>
              <a:rPr lang="hr-HR" altLang="sr-Latn-RS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)</a:t>
            </a:r>
            <a:r>
              <a:rPr lang="hr-HR" altLang="sr-Latn-R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.</a:t>
            </a:r>
            <a:endParaRPr lang="hr-HR" altLang="sr-Latn-RS" dirty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Ez a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1422400" y="4352924"/>
            <a:ext cx="66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b="1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24</a:t>
            </a:r>
            <a:r>
              <a:rPr lang="hr-HR" altLang="sr-Latn-RS" b="1" dirty="0">
                <a:latin typeface="Comic Sans MS" pitchFamily="66" charset="0"/>
                <a:cs typeface="Times New Roman" pitchFamily="18" charset="0"/>
              </a:rPr>
              <a:t> .</a:t>
            </a:r>
            <a:endParaRPr lang="en-US" altLang="sr-Latn-RS" b="1" dirty="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10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9" grpId="0"/>
      <p:bldP spid="54290" grpId="0"/>
      <p:bldP spid="54291" grpId="0" animBg="1"/>
      <p:bldP spid="54292" grpId="0" animBg="1"/>
      <p:bldP spid="54293" grpId="0"/>
      <p:bldP spid="54294" grpId="0"/>
      <p:bldP spid="54295" grpId="0"/>
      <p:bldP spid="542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021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862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-6x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+ 4y =  8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 8x + 5y = -21</a:t>
            </a: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1116013" y="865188"/>
            <a:ext cx="42227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1239838" y="1174750"/>
            <a:ext cx="34448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 flipH="1">
            <a:off x="3263900" y="879475"/>
            <a:ext cx="74613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300413" y="83820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 flipH="1">
            <a:off x="3265488" y="1195388"/>
            <a:ext cx="825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281363" y="116840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8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8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7" grpId="0" animBg="1"/>
      <p:bldP spid="58388" grpId="0"/>
      <p:bldP spid="58391" grpId="0" animBg="1"/>
      <p:bldP spid="583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862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-6x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+ 4y =  8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 8x + 5y = -21</a:t>
            </a:r>
          </a:p>
        </p:txBody>
      </p:sp>
      <p:sp>
        <p:nvSpPr>
          <p:cNvPr id="11270" name="Line 8"/>
          <p:cNvSpPr>
            <a:spLocks noChangeShapeType="1"/>
          </p:cNvSpPr>
          <p:nvPr/>
        </p:nvSpPr>
        <p:spPr bwMode="auto">
          <a:xfrm flipH="1">
            <a:off x="3263900" y="879475"/>
            <a:ext cx="74613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3300413" y="83820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72" name="Line 10"/>
          <p:cNvSpPr>
            <a:spLocks noChangeShapeType="1"/>
          </p:cNvSpPr>
          <p:nvPr/>
        </p:nvSpPr>
        <p:spPr bwMode="auto">
          <a:xfrm flipH="1">
            <a:off x="3265488" y="1195388"/>
            <a:ext cx="825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>
            <a:off x="3281363" y="116840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473" name="Oval 33"/>
          <p:cNvSpPr>
            <a:spLocks noChangeArrowheads="1"/>
          </p:cNvSpPr>
          <p:nvPr/>
        </p:nvSpPr>
        <p:spPr bwMode="auto">
          <a:xfrm>
            <a:off x="971550" y="820738"/>
            <a:ext cx="2952750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75" name="Oval 35"/>
          <p:cNvSpPr>
            <a:spLocks noChangeArrowheads="1"/>
          </p:cNvSpPr>
          <p:nvPr/>
        </p:nvSpPr>
        <p:spPr bwMode="auto">
          <a:xfrm>
            <a:off x="1147763" y="868363"/>
            <a:ext cx="576262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76" name="Oval 36"/>
          <p:cNvSpPr>
            <a:spLocks noChangeArrowheads="1"/>
          </p:cNvSpPr>
          <p:nvPr/>
        </p:nvSpPr>
        <p:spPr bwMode="auto">
          <a:xfrm>
            <a:off x="3059113" y="836613"/>
            <a:ext cx="8651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78" name="Text Box 38"/>
          <p:cNvSpPr txBox="1">
            <a:spLocks noChangeArrowheads="1"/>
          </p:cNvSpPr>
          <p:nvPr/>
        </p:nvSpPr>
        <p:spPr bwMode="auto">
          <a:xfrm>
            <a:off x="1187450" y="1628775"/>
            <a:ext cx="750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-24x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61479" name="Oval 39"/>
          <p:cNvSpPr>
            <a:spLocks noChangeArrowheads="1"/>
          </p:cNvSpPr>
          <p:nvPr/>
        </p:nvSpPr>
        <p:spPr bwMode="auto">
          <a:xfrm>
            <a:off x="1666875" y="836613"/>
            <a:ext cx="633413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80" name="Text Box 40"/>
          <p:cNvSpPr txBox="1">
            <a:spLocks noChangeArrowheads="1"/>
          </p:cNvSpPr>
          <p:nvPr/>
        </p:nvSpPr>
        <p:spPr bwMode="auto">
          <a:xfrm>
            <a:off x="1804988" y="1628775"/>
            <a:ext cx="860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+ 16y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61482" name="Oval 42"/>
          <p:cNvSpPr>
            <a:spLocks noChangeArrowheads="1"/>
          </p:cNvSpPr>
          <p:nvPr/>
        </p:nvSpPr>
        <p:spPr bwMode="auto">
          <a:xfrm>
            <a:off x="2193925" y="865188"/>
            <a:ext cx="34607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83" name="Text Box 43"/>
          <p:cNvSpPr txBox="1">
            <a:spLocks noChangeArrowheads="1"/>
          </p:cNvSpPr>
          <p:nvPr/>
        </p:nvSpPr>
        <p:spPr bwMode="auto">
          <a:xfrm>
            <a:off x="2587625" y="16287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61484" name="Oval 44"/>
          <p:cNvSpPr>
            <a:spLocks noChangeArrowheads="1"/>
          </p:cNvSpPr>
          <p:nvPr/>
        </p:nvSpPr>
        <p:spPr bwMode="auto">
          <a:xfrm>
            <a:off x="2484438" y="865188"/>
            <a:ext cx="3905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85" name="Text Box 45"/>
          <p:cNvSpPr txBox="1">
            <a:spLocks noChangeArrowheads="1"/>
          </p:cNvSpPr>
          <p:nvPr/>
        </p:nvSpPr>
        <p:spPr bwMode="auto">
          <a:xfrm>
            <a:off x="2852738" y="1628775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32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61500" name="Oval 60"/>
          <p:cNvSpPr>
            <a:spLocks noChangeArrowheads="1"/>
          </p:cNvSpPr>
          <p:nvPr/>
        </p:nvSpPr>
        <p:spPr bwMode="auto">
          <a:xfrm>
            <a:off x="987425" y="1150938"/>
            <a:ext cx="2952750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02" name="Oval 62"/>
          <p:cNvSpPr>
            <a:spLocks noChangeArrowheads="1"/>
          </p:cNvSpPr>
          <p:nvPr/>
        </p:nvSpPr>
        <p:spPr bwMode="auto">
          <a:xfrm>
            <a:off x="1163638" y="1198563"/>
            <a:ext cx="576262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03" name="Oval 63"/>
          <p:cNvSpPr>
            <a:spLocks noChangeArrowheads="1"/>
          </p:cNvSpPr>
          <p:nvPr/>
        </p:nvSpPr>
        <p:spPr bwMode="auto">
          <a:xfrm>
            <a:off x="3074988" y="1166813"/>
            <a:ext cx="8651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04" name="Text Box 64"/>
          <p:cNvSpPr txBox="1">
            <a:spLocks noChangeArrowheads="1"/>
          </p:cNvSpPr>
          <p:nvPr/>
        </p:nvSpPr>
        <p:spPr bwMode="auto">
          <a:xfrm>
            <a:off x="1335088" y="1987550"/>
            <a:ext cx="644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24x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61505" name="Oval 65"/>
          <p:cNvSpPr>
            <a:spLocks noChangeArrowheads="1"/>
          </p:cNvSpPr>
          <p:nvPr/>
        </p:nvSpPr>
        <p:spPr bwMode="auto">
          <a:xfrm>
            <a:off x="1682750" y="1166813"/>
            <a:ext cx="633413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06" name="Text Box 66"/>
          <p:cNvSpPr txBox="1">
            <a:spLocks noChangeArrowheads="1"/>
          </p:cNvSpPr>
          <p:nvPr/>
        </p:nvSpPr>
        <p:spPr bwMode="auto">
          <a:xfrm>
            <a:off x="1820863" y="1987550"/>
            <a:ext cx="860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+ 15y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61507" name="Oval 67"/>
          <p:cNvSpPr>
            <a:spLocks noChangeArrowheads="1"/>
          </p:cNvSpPr>
          <p:nvPr/>
        </p:nvSpPr>
        <p:spPr bwMode="auto">
          <a:xfrm>
            <a:off x="2209800" y="1195388"/>
            <a:ext cx="34607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08" name="Text Box 68"/>
          <p:cNvSpPr txBox="1">
            <a:spLocks noChangeArrowheads="1"/>
          </p:cNvSpPr>
          <p:nvPr/>
        </p:nvSpPr>
        <p:spPr bwMode="auto">
          <a:xfrm>
            <a:off x="2603500" y="19875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61509" name="Oval 69"/>
          <p:cNvSpPr>
            <a:spLocks noChangeArrowheads="1"/>
          </p:cNvSpPr>
          <p:nvPr/>
        </p:nvSpPr>
        <p:spPr bwMode="auto">
          <a:xfrm>
            <a:off x="2516188" y="1179513"/>
            <a:ext cx="415925" cy="36195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0" name="Text Box 70"/>
          <p:cNvSpPr txBox="1">
            <a:spLocks noChangeArrowheads="1"/>
          </p:cNvSpPr>
          <p:nvPr/>
        </p:nvSpPr>
        <p:spPr bwMode="auto">
          <a:xfrm>
            <a:off x="2833688" y="1987550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-63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61512" name="Line 72"/>
          <p:cNvSpPr>
            <a:spLocks noChangeShapeType="1"/>
          </p:cNvSpPr>
          <p:nvPr/>
        </p:nvSpPr>
        <p:spPr bwMode="auto">
          <a:xfrm>
            <a:off x="1258888" y="2349500"/>
            <a:ext cx="23764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516" name="Group 76"/>
          <p:cNvGrpSpPr>
            <a:grpSpLocks/>
          </p:cNvGrpSpPr>
          <p:nvPr/>
        </p:nvGrpSpPr>
        <p:grpSpPr bwMode="auto">
          <a:xfrm>
            <a:off x="3451225" y="1824038"/>
            <a:ext cx="434975" cy="396875"/>
            <a:chOff x="1892" y="638"/>
            <a:chExt cx="274" cy="250"/>
          </a:xfrm>
        </p:grpSpPr>
        <p:grpSp>
          <p:nvGrpSpPr>
            <p:cNvPr id="11314" name="Group 77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11316" name="Line 78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7" name="Line 79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8" name="Line 80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15" name="Text Box 81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61523" name="Text Box 83"/>
          <p:cNvSpPr txBox="1">
            <a:spLocks noChangeArrowheads="1"/>
          </p:cNvSpPr>
          <p:nvPr/>
        </p:nvSpPr>
        <p:spPr bwMode="auto">
          <a:xfrm>
            <a:off x="1947863" y="2563813"/>
            <a:ext cx="585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31y</a:t>
            </a:r>
          </a:p>
        </p:txBody>
      </p:sp>
      <p:sp>
        <p:nvSpPr>
          <p:cNvPr id="61524" name="Text Box 84"/>
          <p:cNvSpPr txBox="1">
            <a:spLocks noChangeArrowheads="1"/>
          </p:cNvSpPr>
          <p:nvPr/>
        </p:nvSpPr>
        <p:spPr bwMode="auto">
          <a:xfrm>
            <a:off x="2555875" y="25638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61525" name="Text Box 85"/>
          <p:cNvSpPr txBox="1">
            <a:spLocks noChangeArrowheads="1"/>
          </p:cNvSpPr>
          <p:nvPr/>
        </p:nvSpPr>
        <p:spPr bwMode="auto">
          <a:xfrm>
            <a:off x="2843213" y="2563813"/>
            <a:ext cx="560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-31</a:t>
            </a:r>
          </a:p>
        </p:txBody>
      </p:sp>
      <p:sp>
        <p:nvSpPr>
          <p:cNvPr id="61527" name="Line 87"/>
          <p:cNvSpPr>
            <a:spLocks noChangeShapeType="1"/>
          </p:cNvSpPr>
          <p:nvPr/>
        </p:nvSpPr>
        <p:spPr bwMode="auto">
          <a:xfrm flipH="1">
            <a:off x="3630613" y="2492375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8" name="Text Box 88"/>
          <p:cNvSpPr txBox="1">
            <a:spLocks noChangeArrowheads="1"/>
          </p:cNvSpPr>
          <p:nvPr/>
        </p:nvSpPr>
        <p:spPr bwMode="auto">
          <a:xfrm>
            <a:off x="3708400" y="2565400"/>
            <a:ext cx="606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31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529" name="Text Box 89"/>
          <p:cNvSpPr txBox="1">
            <a:spLocks noChangeArrowheads="1"/>
          </p:cNvSpPr>
          <p:nvPr/>
        </p:nvSpPr>
        <p:spPr bwMode="auto">
          <a:xfrm>
            <a:off x="2268538" y="3148013"/>
            <a:ext cx="315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530" name="Text Box 90"/>
          <p:cNvSpPr txBox="1">
            <a:spLocks noChangeArrowheads="1"/>
          </p:cNvSpPr>
          <p:nvPr/>
        </p:nvSpPr>
        <p:spPr bwMode="auto">
          <a:xfrm>
            <a:off x="2916238" y="3148013"/>
            <a:ext cx="404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1531" name="Rectangle 91"/>
          <p:cNvSpPr>
            <a:spLocks noChangeArrowheads="1"/>
          </p:cNvSpPr>
          <p:nvPr/>
        </p:nvSpPr>
        <p:spPr bwMode="auto">
          <a:xfrm>
            <a:off x="2124075" y="3141663"/>
            <a:ext cx="136842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33" name="Text Box 93"/>
          <p:cNvSpPr txBox="1">
            <a:spLocks noChangeArrowheads="1"/>
          </p:cNvSpPr>
          <p:nvPr/>
        </p:nvSpPr>
        <p:spPr bwMode="auto">
          <a:xfrm>
            <a:off x="2601913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1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6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1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6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6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61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1000"/>
                                        <p:tgtEl>
                                          <p:spTgt spid="6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1000"/>
                                        <p:tgtEl>
                                          <p:spTgt spid="61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61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1000"/>
                                        <p:tgtEl>
                                          <p:spTgt spid="61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1000"/>
                                        <p:tgtEl>
                                          <p:spTgt spid="61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61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61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1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1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1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1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1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1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1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1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1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1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1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61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1000"/>
                                        <p:tgtEl>
                                          <p:spTgt spid="61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61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1000"/>
                                        <p:tgtEl>
                                          <p:spTgt spid="6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1000"/>
                                        <p:tgtEl>
                                          <p:spTgt spid="6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61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8" dur="1000"/>
                                        <p:tgtEl>
                                          <p:spTgt spid="6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1000"/>
                                        <p:tgtEl>
                                          <p:spTgt spid="6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61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1" dur="1000"/>
                                        <p:tgtEl>
                                          <p:spTgt spid="6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1000"/>
                                        <p:tgtEl>
                                          <p:spTgt spid="6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61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61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1000"/>
                                        <p:tgtEl>
                                          <p:spTgt spid="6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2" dur="1000"/>
                                        <p:tgtEl>
                                          <p:spTgt spid="6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7" dur="1000"/>
                                        <p:tgtEl>
                                          <p:spTgt spid="6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2" dur="1000"/>
                                        <p:tgtEl>
                                          <p:spTgt spid="6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61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1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61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1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6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1" dur="1000"/>
                                        <p:tgtEl>
                                          <p:spTgt spid="6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6" dur="1000"/>
                                        <p:tgtEl>
                                          <p:spTgt spid="6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1" dur="1000"/>
                                        <p:tgtEl>
                                          <p:spTgt spid="6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6" dur="1000"/>
                                        <p:tgtEl>
                                          <p:spTgt spid="6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3" grpId="0" animBg="1"/>
      <p:bldP spid="61473" grpId="1" animBg="1"/>
      <p:bldP spid="61475" grpId="0" animBg="1"/>
      <p:bldP spid="61475" grpId="1" animBg="1"/>
      <p:bldP spid="61476" grpId="0" animBg="1"/>
      <p:bldP spid="61476" grpId="1" animBg="1"/>
      <p:bldP spid="61478" grpId="0"/>
      <p:bldP spid="61479" grpId="0" animBg="1"/>
      <p:bldP spid="61479" grpId="1" animBg="1"/>
      <p:bldP spid="61480" grpId="0"/>
      <p:bldP spid="61482" grpId="0" animBg="1"/>
      <p:bldP spid="61482" grpId="1" animBg="1"/>
      <p:bldP spid="61483" grpId="0"/>
      <p:bldP spid="61484" grpId="0" animBg="1"/>
      <p:bldP spid="61484" grpId="1" animBg="1"/>
      <p:bldP spid="61485" grpId="0"/>
      <p:bldP spid="61500" grpId="0" animBg="1"/>
      <p:bldP spid="61500" grpId="1" animBg="1"/>
      <p:bldP spid="61502" grpId="0" animBg="1"/>
      <p:bldP spid="61502" grpId="1" animBg="1"/>
      <p:bldP spid="61503" grpId="0" animBg="1"/>
      <p:bldP spid="61503" grpId="1" animBg="1"/>
      <p:bldP spid="61504" grpId="0"/>
      <p:bldP spid="61505" grpId="0" animBg="1"/>
      <p:bldP spid="61505" grpId="1" animBg="1"/>
      <p:bldP spid="61506" grpId="0"/>
      <p:bldP spid="61507" grpId="0" animBg="1"/>
      <p:bldP spid="61507" grpId="1" animBg="1"/>
      <p:bldP spid="61508" grpId="0"/>
      <p:bldP spid="61509" grpId="0" animBg="1"/>
      <p:bldP spid="61509" grpId="1" animBg="1"/>
      <p:bldP spid="61510" grpId="0"/>
      <p:bldP spid="61512" grpId="0" animBg="1"/>
      <p:bldP spid="61523" grpId="0"/>
      <p:bldP spid="61524" grpId="0"/>
      <p:bldP spid="61525" grpId="0"/>
      <p:bldP spid="61527" grpId="0" animBg="1"/>
      <p:bldP spid="61528" grpId="0"/>
      <p:bldP spid="61529" grpId="0"/>
      <p:bldP spid="61530" grpId="0"/>
      <p:bldP spid="61531" grpId="0" animBg="1"/>
      <p:bldP spid="615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862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-6x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+ 4y =  8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 8x + 5y = -21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H="1">
            <a:off x="3263900" y="879475"/>
            <a:ext cx="74613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300413" y="83820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3265488" y="1195388"/>
            <a:ext cx="825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281363" y="116840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298" name="Text Box 14"/>
          <p:cNvSpPr txBox="1">
            <a:spLocks noChangeArrowheads="1"/>
          </p:cNvSpPr>
          <p:nvPr/>
        </p:nvSpPr>
        <p:spPr bwMode="auto">
          <a:xfrm>
            <a:off x="1187450" y="1628775"/>
            <a:ext cx="750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-24x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12299" name="Text Box 16"/>
          <p:cNvSpPr txBox="1">
            <a:spLocks noChangeArrowheads="1"/>
          </p:cNvSpPr>
          <p:nvPr/>
        </p:nvSpPr>
        <p:spPr bwMode="auto">
          <a:xfrm>
            <a:off x="1804988" y="1628775"/>
            <a:ext cx="860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+ 16y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12300" name="Text Box 18"/>
          <p:cNvSpPr txBox="1">
            <a:spLocks noChangeArrowheads="1"/>
          </p:cNvSpPr>
          <p:nvPr/>
        </p:nvSpPr>
        <p:spPr bwMode="auto">
          <a:xfrm>
            <a:off x="2587625" y="16287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12301" name="Text Box 20"/>
          <p:cNvSpPr txBox="1">
            <a:spLocks noChangeArrowheads="1"/>
          </p:cNvSpPr>
          <p:nvPr/>
        </p:nvSpPr>
        <p:spPr bwMode="auto">
          <a:xfrm>
            <a:off x="2852738" y="1628775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32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12302" name="Text Box 25"/>
          <p:cNvSpPr txBox="1">
            <a:spLocks noChangeArrowheads="1"/>
          </p:cNvSpPr>
          <p:nvPr/>
        </p:nvSpPr>
        <p:spPr bwMode="auto">
          <a:xfrm>
            <a:off x="1335088" y="1987550"/>
            <a:ext cx="644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24x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12303" name="Text Box 29"/>
          <p:cNvSpPr txBox="1">
            <a:spLocks noChangeArrowheads="1"/>
          </p:cNvSpPr>
          <p:nvPr/>
        </p:nvSpPr>
        <p:spPr bwMode="auto">
          <a:xfrm>
            <a:off x="2603500" y="19875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12304" name="Text Box 31"/>
          <p:cNvSpPr txBox="1">
            <a:spLocks noChangeArrowheads="1"/>
          </p:cNvSpPr>
          <p:nvPr/>
        </p:nvSpPr>
        <p:spPr bwMode="auto">
          <a:xfrm>
            <a:off x="2833688" y="1987550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-63</a:t>
            </a:r>
            <a:endParaRPr lang="hr-HR" altLang="sr-Latn-RS" sz="2000" u="sng">
              <a:latin typeface="Comic Sans MS" pitchFamily="66" charset="0"/>
            </a:endParaRPr>
          </a:p>
        </p:txBody>
      </p:sp>
      <p:sp>
        <p:nvSpPr>
          <p:cNvPr id="12305" name="Line 33"/>
          <p:cNvSpPr>
            <a:spLocks noChangeShapeType="1"/>
          </p:cNvSpPr>
          <p:nvPr/>
        </p:nvSpPr>
        <p:spPr bwMode="auto">
          <a:xfrm>
            <a:off x="1258888" y="2349500"/>
            <a:ext cx="23764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306" name="Group 37"/>
          <p:cNvGrpSpPr>
            <a:grpSpLocks/>
          </p:cNvGrpSpPr>
          <p:nvPr/>
        </p:nvGrpSpPr>
        <p:grpSpPr bwMode="auto">
          <a:xfrm>
            <a:off x="3451225" y="1824038"/>
            <a:ext cx="434975" cy="396875"/>
            <a:chOff x="1892" y="638"/>
            <a:chExt cx="274" cy="250"/>
          </a:xfrm>
        </p:grpSpPr>
        <p:grpSp>
          <p:nvGrpSpPr>
            <p:cNvPr id="12343" name="Group 38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12345" name="Line 39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6" name="Line 40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7" name="Line 41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44" name="Text Box 42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12307" name="Text Box 44"/>
          <p:cNvSpPr txBox="1">
            <a:spLocks noChangeArrowheads="1"/>
          </p:cNvSpPr>
          <p:nvPr/>
        </p:nvSpPr>
        <p:spPr bwMode="auto">
          <a:xfrm>
            <a:off x="1947863" y="2563813"/>
            <a:ext cx="585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31y</a:t>
            </a:r>
          </a:p>
        </p:txBody>
      </p:sp>
      <p:sp>
        <p:nvSpPr>
          <p:cNvPr id="12308" name="Text Box 45"/>
          <p:cNvSpPr txBox="1">
            <a:spLocks noChangeArrowheads="1"/>
          </p:cNvSpPr>
          <p:nvPr/>
        </p:nvSpPr>
        <p:spPr bwMode="auto">
          <a:xfrm>
            <a:off x="2555875" y="25638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2309" name="Text Box 46"/>
          <p:cNvSpPr txBox="1">
            <a:spLocks noChangeArrowheads="1"/>
          </p:cNvSpPr>
          <p:nvPr/>
        </p:nvSpPr>
        <p:spPr bwMode="auto">
          <a:xfrm>
            <a:off x="2843213" y="2563813"/>
            <a:ext cx="560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-31</a:t>
            </a:r>
          </a:p>
        </p:txBody>
      </p:sp>
      <p:sp>
        <p:nvSpPr>
          <p:cNvPr id="12310" name="Line 47"/>
          <p:cNvSpPr>
            <a:spLocks noChangeShapeType="1"/>
          </p:cNvSpPr>
          <p:nvPr/>
        </p:nvSpPr>
        <p:spPr bwMode="auto">
          <a:xfrm flipH="1">
            <a:off x="3630613" y="2492375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Text Box 48"/>
          <p:cNvSpPr txBox="1">
            <a:spLocks noChangeArrowheads="1"/>
          </p:cNvSpPr>
          <p:nvPr/>
        </p:nvSpPr>
        <p:spPr bwMode="auto">
          <a:xfrm>
            <a:off x="3708400" y="2565400"/>
            <a:ext cx="606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31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12" name="Text Box 49"/>
          <p:cNvSpPr txBox="1">
            <a:spLocks noChangeArrowheads="1"/>
          </p:cNvSpPr>
          <p:nvPr/>
        </p:nvSpPr>
        <p:spPr bwMode="auto">
          <a:xfrm>
            <a:off x="2268538" y="3148013"/>
            <a:ext cx="315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13" name="Text Box 50"/>
          <p:cNvSpPr txBox="1">
            <a:spLocks noChangeArrowheads="1"/>
          </p:cNvSpPr>
          <p:nvPr/>
        </p:nvSpPr>
        <p:spPr bwMode="auto">
          <a:xfrm>
            <a:off x="2916238" y="3148013"/>
            <a:ext cx="404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14" name="Rectangle 51"/>
          <p:cNvSpPr>
            <a:spLocks noChangeArrowheads="1"/>
          </p:cNvSpPr>
          <p:nvPr/>
        </p:nvSpPr>
        <p:spPr bwMode="auto">
          <a:xfrm>
            <a:off x="2124075" y="3141663"/>
            <a:ext cx="136842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15" name="Text Box 52"/>
          <p:cNvSpPr txBox="1">
            <a:spLocks noChangeArrowheads="1"/>
          </p:cNvSpPr>
          <p:nvPr/>
        </p:nvSpPr>
        <p:spPr bwMode="auto">
          <a:xfrm>
            <a:off x="2601913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17" name="Oval 53"/>
          <p:cNvSpPr>
            <a:spLocks noChangeArrowheads="1"/>
          </p:cNvSpPr>
          <p:nvPr/>
        </p:nvSpPr>
        <p:spPr bwMode="auto">
          <a:xfrm>
            <a:off x="1085850" y="827088"/>
            <a:ext cx="1225550" cy="47148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518" name="Oval 54"/>
          <p:cNvSpPr>
            <a:spLocks noChangeArrowheads="1"/>
          </p:cNvSpPr>
          <p:nvPr/>
        </p:nvSpPr>
        <p:spPr bwMode="auto">
          <a:xfrm>
            <a:off x="2138363" y="3141663"/>
            <a:ext cx="1368425" cy="43338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519" name="Text Box 55"/>
          <p:cNvSpPr txBox="1">
            <a:spLocks noChangeArrowheads="1"/>
          </p:cNvSpPr>
          <p:nvPr/>
        </p:nvSpPr>
        <p:spPr bwMode="auto">
          <a:xfrm>
            <a:off x="4551363" y="798513"/>
            <a:ext cx="1573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-6x + 4</a:t>
            </a:r>
            <a:r>
              <a:rPr lang="hr-HR" altLang="sr-Latn-RS" sz="100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∙</a:t>
            </a:r>
            <a:r>
              <a:rPr lang="hr-HR" altLang="sr-Latn-RS" sz="100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(-1)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20" name="Oval 56"/>
          <p:cNvSpPr>
            <a:spLocks noChangeArrowheads="1"/>
          </p:cNvSpPr>
          <p:nvPr/>
        </p:nvSpPr>
        <p:spPr bwMode="auto">
          <a:xfrm>
            <a:off x="2268538" y="855663"/>
            <a:ext cx="577850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521" name="Text Box 57"/>
          <p:cNvSpPr txBox="1">
            <a:spLocks noChangeArrowheads="1"/>
          </p:cNvSpPr>
          <p:nvPr/>
        </p:nvSpPr>
        <p:spPr bwMode="auto">
          <a:xfrm>
            <a:off x="6078538" y="798513"/>
            <a:ext cx="546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24" name="Line 60"/>
          <p:cNvSpPr>
            <a:spLocks noChangeShapeType="1"/>
          </p:cNvSpPr>
          <p:nvPr/>
        </p:nvSpPr>
        <p:spPr bwMode="auto">
          <a:xfrm>
            <a:off x="5091113" y="1158875"/>
            <a:ext cx="1008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25" name="Text Box 61"/>
          <p:cNvSpPr txBox="1">
            <a:spLocks noChangeArrowheads="1"/>
          </p:cNvSpPr>
          <p:nvPr/>
        </p:nvSpPr>
        <p:spPr bwMode="auto">
          <a:xfrm>
            <a:off x="4629150" y="1303338"/>
            <a:ext cx="595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-6x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26" name="Text Box 62"/>
          <p:cNvSpPr txBox="1">
            <a:spLocks noChangeArrowheads="1"/>
          </p:cNvSpPr>
          <p:nvPr/>
        </p:nvSpPr>
        <p:spPr bwMode="auto">
          <a:xfrm>
            <a:off x="5148263" y="1303338"/>
            <a:ext cx="6746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 4 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27" name="Line 63"/>
          <p:cNvSpPr>
            <a:spLocks noChangeShapeType="1"/>
          </p:cNvSpPr>
          <p:nvPr/>
        </p:nvSpPr>
        <p:spPr bwMode="auto">
          <a:xfrm>
            <a:off x="4716463" y="166370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28" name="Text Box 64"/>
          <p:cNvSpPr txBox="1">
            <a:spLocks noChangeArrowheads="1"/>
          </p:cNvSpPr>
          <p:nvPr/>
        </p:nvSpPr>
        <p:spPr bwMode="auto">
          <a:xfrm>
            <a:off x="4859338" y="1773238"/>
            <a:ext cx="595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-6x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29" name="Text Box 65"/>
          <p:cNvSpPr txBox="1">
            <a:spLocks noChangeArrowheads="1"/>
          </p:cNvSpPr>
          <p:nvPr/>
        </p:nvSpPr>
        <p:spPr bwMode="auto">
          <a:xfrm>
            <a:off x="5424488" y="17732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30" name="Text Box 66"/>
          <p:cNvSpPr txBox="1">
            <a:spLocks noChangeArrowheads="1"/>
          </p:cNvSpPr>
          <p:nvPr/>
        </p:nvSpPr>
        <p:spPr bwMode="auto">
          <a:xfrm>
            <a:off x="5705475" y="17732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31" name="Text Box 67"/>
          <p:cNvSpPr txBox="1">
            <a:spLocks noChangeArrowheads="1"/>
          </p:cNvSpPr>
          <p:nvPr/>
        </p:nvSpPr>
        <p:spPr bwMode="auto">
          <a:xfrm>
            <a:off x="5978525" y="1773238"/>
            <a:ext cx="538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32" name="Text Box 68"/>
          <p:cNvSpPr txBox="1">
            <a:spLocks noChangeArrowheads="1"/>
          </p:cNvSpPr>
          <p:nvPr/>
        </p:nvSpPr>
        <p:spPr bwMode="auto">
          <a:xfrm>
            <a:off x="5243513" y="2894013"/>
            <a:ext cx="615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33" name="Text Box 69"/>
          <p:cNvSpPr txBox="1">
            <a:spLocks noChangeArrowheads="1"/>
          </p:cNvSpPr>
          <p:nvPr/>
        </p:nvSpPr>
        <p:spPr bwMode="auto">
          <a:xfrm>
            <a:off x="5824538" y="289401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34" name="Rectangle 70"/>
          <p:cNvSpPr>
            <a:spLocks noChangeArrowheads="1"/>
          </p:cNvSpPr>
          <p:nvPr/>
        </p:nvSpPr>
        <p:spPr bwMode="auto">
          <a:xfrm>
            <a:off x="5165725" y="2887663"/>
            <a:ext cx="122237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535" name="Text Box 71"/>
          <p:cNvSpPr txBox="1">
            <a:spLocks noChangeArrowheads="1"/>
          </p:cNvSpPr>
          <p:nvPr/>
        </p:nvSpPr>
        <p:spPr bwMode="auto">
          <a:xfrm>
            <a:off x="3196150" y="4941168"/>
            <a:ext cx="14542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62536" name="Text Box 72"/>
          <p:cNvSpPr txBox="1">
            <a:spLocks noChangeArrowheads="1"/>
          </p:cNvSpPr>
          <p:nvPr/>
        </p:nvSpPr>
        <p:spPr bwMode="auto">
          <a:xfrm>
            <a:off x="4420262" y="4941168"/>
            <a:ext cx="1152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( -2, -1 )</a:t>
            </a:r>
          </a:p>
        </p:txBody>
      </p:sp>
      <p:sp>
        <p:nvSpPr>
          <p:cNvPr id="62537" name="Text Box 73"/>
          <p:cNvSpPr txBox="1">
            <a:spLocks noChangeArrowheads="1"/>
          </p:cNvSpPr>
          <p:nvPr/>
        </p:nvSpPr>
        <p:spPr bwMode="auto">
          <a:xfrm>
            <a:off x="5765800" y="1303338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38" name="Text Box 74"/>
          <p:cNvSpPr txBox="1">
            <a:spLocks noChangeArrowheads="1"/>
          </p:cNvSpPr>
          <p:nvPr/>
        </p:nvSpPr>
        <p:spPr bwMode="auto">
          <a:xfrm>
            <a:off x="6084888" y="13033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39" name="Text Box 75"/>
          <p:cNvSpPr txBox="1">
            <a:spLocks noChangeArrowheads="1"/>
          </p:cNvSpPr>
          <p:nvPr/>
        </p:nvSpPr>
        <p:spPr bwMode="auto">
          <a:xfrm>
            <a:off x="4859338" y="2312988"/>
            <a:ext cx="595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-6x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40" name="Text Box 76"/>
          <p:cNvSpPr txBox="1">
            <a:spLocks noChangeArrowheads="1"/>
          </p:cNvSpPr>
          <p:nvPr/>
        </p:nvSpPr>
        <p:spPr bwMode="auto">
          <a:xfrm>
            <a:off x="5424488" y="231298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41" name="Text Box 77"/>
          <p:cNvSpPr txBox="1">
            <a:spLocks noChangeArrowheads="1"/>
          </p:cNvSpPr>
          <p:nvPr/>
        </p:nvSpPr>
        <p:spPr bwMode="auto">
          <a:xfrm>
            <a:off x="5702300" y="231298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2545" name="Line 81"/>
          <p:cNvSpPr>
            <a:spLocks noChangeShapeType="1"/>
          </p:cNvSpPr>
          <p:nvPr/>
        </p:nvSpPr>
        <p:spPr bwMode="auto">
          <a:xfrm flipH="1">
            <a:off x="6300788" y="22050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46" name="Text Box 82"/>
          <p:cNvSpPr txBox="1">
            <a:spLocks noChangeArrowheads="1"/>
          </p:cNvSpPr>
          <p:nvPr/>
        </p:nvSpPr>
        <p:spPr bwMode="auto">
          <a:xfrm>
            <a:off x="6378575" y="2278063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(-6)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42" name="Text Box 84"/>
          <p:cNvSpPr txBox="1">
            <a:spLocks noChangeArrowheads="1"/>
          </p:cNvSpPr>
          <p:nvPr/>
        </p:nvSpPr>
        <p:spPr bwMode="auto">
          <a:xfrm>
            <a:off x="1820863" y="1987550"/>
            <a:ext cx="860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 + 15y</a:t>
            </a:r>
            <a:endParaRPr lang="hr-HR" altLang="sr-Latn-RS" sz="2000" u="sng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6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62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62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6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6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625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6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1000"/>
                                        <p:tgtEl>
                                          <p:spTgt spid="6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62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1000"/>
                                        <p:tgtEl>
                                          <p:spTgt spid="6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1000"/>
                                        <p:tgtEl>
                                          <p:spTgt spid="6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6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1000"/>
                                        <p:tgtEl>
                                          <p:spTgt spid="6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1000"/>
                                        <p:tgtEl>
                                          <p:spTgt spid="6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1000"/>
                                        <p:tgtEl>
                                          <p:spTgt spid="6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1000"/>
                                        <p:tgtEl>
                                          <p:spTgt spid="6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1000"/>
                                        <p:tgtEl>
                                          <p:spTgt spid="6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1000"/>
                                        <p:tgtEl>
                                          <p:spTgt spid="6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1000"/>
                                        <p:tgtEl>
                                          <p:spTgt spid="6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2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2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8" dur="1000"/>
                                        <p:tgtEl>
                                          <p:spTgt spid="6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1000"/>
                                        <p:tgtEl>
                                          <p:spTgt spid="6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8" dur="1000"/>
                                        <p:tgtEl>
                                          <p:spTgt spid="6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1000"/>
                                        <p:tgtEl>
                                          <p:spTgt spid="6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1000"/>
                                        <p:tgtEl>
                                          <p:spTgt spid="6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17" grpId="0" animBg="1"/>
      <p:bldP spid="62517" grpId="1" animBg="1"/>
      <p:bldP spid="62518" grpId="0" animBg="1"/>
      <p:bldP spid="62518" grpId="1" animBg="1"/>
      <p:bldP spid="62519" grpId="0"/>
      <p:bldP spid="62520" grpId="0" animBg="1"/>
      <p:bldP spid="62520" grpId="1" animBg="1"/>
      <p:bldP spid="62521" grpId="0"/>
      <p:bldP spid="62524" grpId="0" animBg="1"/>
      <p:bldP spid="62527" grpId="0" animBg="1"/>
      <p:bldP spid="62528" grpId="0"/>
      <p:bldP spid="62529" grpId="0"/>
      <p:bldP spid="62530" grpId="0"/>
      <p:bldP spid="62531" grpId="0"/>
      <p:bldP spid="62532" grpId="0"/>
      <p:bldP spid="62533" grpId="0"/>
      <p:bldP spid="62534" grpId="0" animBg="1"/>
      <p:bldP spid="62535" grpId="0"/>
      <p:bldP spid="62536" grpId="0"/>
      <p:bldP spid="62537" grpId="0"/>
      <p:bldP spid="62538" grpId="0"/>
      <p:bldP spid="62539" grpId="0"/>
      <p:bldP spid="62540" grpId="0"/>
      <p:bldP spid="62541" grpId="0"/>
      <p:bldP spid="62545" grpId="0" animBg="1"/>
      <p:bldP spid="625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862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-6x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+ 4y =  8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 8x + 5y = -21</a:t>
            </a:r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1139825" y="865188"/>
            <a:ext cx="39970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1685578" y="865188"/>
            <a:ext cx="438150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1282353" y="1174750"/>
            <a:ext cx="24288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1701453" y="1174750"/>
            <a:ext cx="42227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/>
      <p:bldP spid="67589" grpId="0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862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-6x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+ 4y =  8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 8x + 5y = -21</a:t>
            </a:r>
          </a:p>
        </p:txBody>
      </p:sp>
      <p:sp>
        <p:nvSpPr>
          <p:cNvPr id="67603" name="Oval 19"/>
          <p:cNvSpPr>
            <a:spLocks noChangeArrowheads="1"/>
          </p:cNvSpPr>
          <p:nvPr/>
        </p:nvSpPr>
        <p:spPr bwMode="auto">
          <a:xfrm>
            <a:off x="1727200" y="865188"/>
            <a:ext cx="42227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604" name="Oval 20"/>
          <p:cNvSpPr>
            <a:spLocks noChangeArrowheads="1"/>
          </p:cNvSpPr>
          <p:nvPr/>
        </p:nvSpPr>
        <p:spPr bwMode="auto">
          <a:xfrm>
            <a:off x="1692275" y="1174750"/>
            <a:ext cx="503238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613" name="Line 29"/>
          <p:cNvSpPr>
            <a:spLocks noChangeShapeType="1"/>
          </p:cNvSpPr>
          <p:nvPr/>
        </p:nvSpPr>
        <p:spPr bwMode="auto">
          <a:xfrm flipH="1">
            <a:off x="3263900" y="879475"/>
            <a:ext cx="74613" cy="260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3300413" y="838200"/>
            <a:ext cx="8002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sz="2000" dirty="0" smtClean="0">
                <a:latin typeface="Comic Sans MS" pitchFamily="66" charset="0"/>
                <a:cs typeface="Times New Roman" pitchFamily="18" charset="0"/>
              </a:rPr>
              <a:t>(-5)</a:t>
            </a:r>
            <a:endParaRPr lang="en-US" altLang="sr-Latn-RS" sz="20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7617" name="Line 33"/>
          <p:cNvSpPr>
            <a:spLocks noChangeShapeType="1"/>
          </p:cNvSpPr>
          <p:nvPr/>
        </p:nvSpPr>
        <p:spPr bwMode="auto">
          <a:xfrm flipH="1">
            <a:off x="3265488" y="1195388"/>
            <a:ext cx="825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18" name="Text Box 34"/>
          <p:cNvSpPr txBox="1">
            <a:spLocks noChangeArrowheads="1"/>
          </p:cNvSpPr>
          <p:nvPr/>
        </p:nvSpPr>
        <p:spPr bwMode="auto">
          <a:xfrm>
            <a:off x="3281363" y="116840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507421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7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7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7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7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7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7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7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7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7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7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7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7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7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7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7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03" grpId="0" animBg="1"/>
      <p:bldP spid="67604" grpId="0" animBg="1"/>
      <p:bldP spid="67613" grpId="0" animBg="1"/>
      <p:bldP spid="67614" grpId="0"/>
      <p:bldP spid="67617" grpId="0" animBg="1"/>
      <p:bldP spid="67618" grpId="0"/>
    </p:bldLst>
  </p:timing>
</p:sld>
</file>

<file path=ppt/theme/theme1.xml><?xml version="1.0" encoding="utf-8"?>
<a:theme xmlns:a="http://schemas.openxmlformats.org/drawingml/2006/main" name="Stream">
  <a:themeElements>
    <a:clrScheme name="Stream 13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66FF33"/>
      </a:hlink>
      <a:folHlink>
        <a:srgbClr val="3399FF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10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00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11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00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12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66FF33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13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66FF33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673</TotalTime>
  <Words>1011</Words>
  <Application>Microsoft Office PowerPoint</Application>
  <PresentationFormat>Prikaz na zaslonu (4:3)</PresentationFormat>
  <Paragraphs>446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26</vt:i4>
      </vt:variant>
    </vt:vector>
  </HeadingPairs>
  <TitlesOfParts>
    <vt:vector size="27" baseType="lpstr">
      <vt:lpstr>Stream</vt:lpstr>
      <vt:lpstr>Ellentett együtthatók módszere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suprotnih koeficijenata</dc:title>
  <dc:creator>Antonija</dc:creator>
  <cp:lastModifiedBy>Antonija Horvatek</cp:lastModifiedBy>
  <cp:revision>67</cp:revision>
  <dcterms:created xsi:type="dcterms:W3CDTF">2011-05-11T05:05:51Z</dcterms:created>
  <dcterms:modified xsi:type="dcterms:W3CDTF">2020-03-19T21:07:57Z</dcterms:modified>
</cp:coreProperties>
</file>