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9"/>
  </p:notesMasterIdLst>
  <p:sldIdLst>
    <p:sldId id="256" r:id="rId2"/>
    <p:sldId id="317" r:id="rId3"/>
    <p:sldId id="257" r:id="rId4"/>
    <p:sldId id="295" r:id="rId5"/>
    <p:sldId id="306" r:id="rId6"/>
    <p:sldId id="307" r:id="rId7"/>
    <p:sldId id="308" r:id="rId8"/>
    <p:sldId id="309" r:id="rId9"/>
    <p:sldId id="310" r:id="rId10"/>
    <p:sldId id="312" r:id="rId11"/>
    <p:sldId id="311" r:id="rId12"/>
    <p:sldId id="313" r:id="rId13"/>
    <p:sldId id="314" r:id="rId14"/>
    <p:sldId id="315" r:id="rId15"/>
    <p:sldId id="316" r:id="rId16"/>
    <p:sldId id="282" r:id="rId17"/>
    <p:sldId id="290" r:id="rId18"/>
  </p:sldIdLst>
  <p:sldSz cx="9144000" cy="6858000" type="screen4x3"/>
  <p:notesSz cx="6858000" cy="9144000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CC"/>
    <a:srgbClr val="A3BBD5"/>
    <a:srgbClr val="FF00FF"/>
    <a:srgbClr val="CCFFFF"/>
    <a:srgbClr val="FFFFCC"/>
    <a:srgbClr val="CCFFCC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565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3032AA9-6965-4D82-B285-C07F36CD0F8E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Kliknite da biste uredili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0DD3F02-01AC-4833-AB68-C50A954E6046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6554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4F727-E281-4D15-8A39-133E2321FDBA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FCB82-1F73-445F-9FBE-227A3915AB02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598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2DC22-4181-44D5-9954-3DCC8C02EF8B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5A181-F2DA-44F0-BDAF-A2877AD49941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568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31CA9-850A-4B32-BA75-AB015AB9241A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BE6B8-C947-4A03-9FFE-5BE9BB814317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859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9A6BB-584E-4136-85DB-A9AC8E7F4669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19B10-CBC8-4C1C-A106-C6A54B551FA3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414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70ABC-2A3E-443E-9C05-C7E7FB6935C1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3F150-5251-492A-8B50-6368B0B5F739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219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F8590-2148-499A-91E5-42C60F861507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86C78-7B9B-487C-9F47-87F7A957C040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705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C035E-EB9E-4A8A-BC11-97B2CD7FD142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BE2E9-3EBE-4AD6-98A6-C69F0DF57DC5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692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BBEF1-7B28-49D4-9E2E-8A592829A898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311A7-78E6-4B98-B49B-D7A1B8F28BCF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740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D2346-AE38-4822-939C-6EDCFEAA2516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D3272-B0BD-4D03-9423-03BF9A423B87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763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BEEEB-28D7-41EC-BBEF-100866E44F27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C7F1F-B826-42EB-9971-0F812617553F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578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061FF-B53F-4687-943F-0B42A6418E70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C8DDE-447D-4815-ABAF-E984DADE939F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782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84000">
              <a:srgbClr val="A3BBD5">
                <a:alpha val="86000"/>
              </a:srgbClr>
            </a:gs>
            <a:gs pos="41000">
              <a:srgbClr val="CCFFFF">
                <a:alpha val="71000"/>
              </a:srgbClr>
            </a:gs>
            <a:gs pos="100000">
              <a:schemeClr val="accent1">
                <a:lumMod val="75000"/>
                <a:alpha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BFE3A0-3502-4978-9F29-70C2D1E53408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D029C3B7-A44F-4754-9A3B-5EF4ED6A20B2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kstniOkvir 3"/>
          <p:cNvSpPr txBox="1">
            <a:spLocks noChangeArrowheads="1"/>
          </p:cNvSpPr>
          <p:nvPr/>
        </p:nvSpPr>
        <p:spPr bwMode="auto">
          <a:xfrm flipH="1">
            <a:off x="2651626" y="2860698"/>
            <a:ext cx="461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FF"/>
                </a:solidFill>
              </a:rPr>
              <a:t>Írd át a címet a füzetedbe…</a:t>
            </a:r>
            <a:endParaRPr lang="hr-HR" sz="2400" dirty="0">
              <a:solidFill>
                <a:srgbClr val="FF00FF"/>
              </a:solidFill>
            </a:endParaRPr>
          </a:p>
        </p:txBody>
      </p:sp>
      <p:sp>
        <p:nvSpPr>
          <p:cNvPr id="4" name="Naslov 1"/>
          <p:cNvSpPr txBox="1">
            <a:spLocks noChangeArrowheads="1"/>
          </p:cNvSpPr>
          <p:nvPr/>
        </p:nvSpPr>
        <p:spPr bwMode="auto">
          <a:xfrm>
            <a:off x="1129723" y="2018779"/>
            <a:ext cx="6858000" cy="84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hr-HR" b="1" dirty="0" smtClean="0"/>
              <a:t>A hosszúság mértékegységei</a:t>
            </a:r>
          </a:p>
        </p:txBody>
      </p:sp>
      <p:cxnSp>
        <p:nvCxnSpPr>
          <p:cNvPr id="5" name="Ravni poveznik 2"/>
          <p:cNvCxnSpPr/>
          <p:nvPr/>
        </p:nvCxnSpPr>
        <p:spPr>
          <a:xfrm>
            <a:off x="611560" y="3501008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Naslov 1"/>
          <p:cNvSpPr>
            <a:spLocks noGrp="1" noChangeArrowheads="1"/>
          </p:cNvSpPr>
          <p:nvPr>
            <p:ph type="ctrTitle"/>
          </p:nvPr>
        </p:nvSpPr>
        <p:spPr>
          <a:xfrm>
            <a:off x="1129723" y="4328691"/>
            <a:ext cx="6858000" cy="822181"/>
          </a:xfrm>
        </p:spPr>
        <p:txBody>
          <a:bodyPr/>
          <a:lstStyle/>
          <a:p>
            <a:r>
              <a:rPr lang="hr-HR" b="1" dirty="0" smtClean="0"/>
              <a:t>Mjerne jedinice za duljinu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577850" y="392113"/>
            <a:ext cx="7542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Mennyi az egy </a:t>
            </a:r>
            <a:r>
              <a:rPr lang="hr-HR" sz="2400" b="1" dirty="0" smtClean="0"/>
              <a:t>kilométer</a:t>
            </a:r>
            <a:r>
              <a:rPr lang="hr-HR" sz="2400" dirty="0"/>
              <a:t>?</a:t>
            </a: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563562" y="984250"/>
            <a:ext cx="6701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Egy kilométer pontosan </a:t>
            </a:r>
            <a:r>
              <a:rPr lang="hr-HR" sz="2400" dirty="0"/>
              <a:t>1000 </a:t>
            </a:r>
            <a:r>
              <a:rPr lang="hr-HR" sz="2400" dirty="0" smtClean="0"/>
              <a:t>méter!</a:t>
            </a:r>
            <a:endParaRPr lang="hr-HR" sz="2400" dirty="0"/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 flipH="1">
            <a:off x="603250" y="1595616"/>
            <a:ext cx="83835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Jusson eszedbe, hogy mennyi oldalsó középtartásban </a:t>
            </a:r>
          </a:p>
          <a:p>
            <a:pPr eaLnBrk="1" hangingPunct="1"/>
            <a:r>
              <a:rPr lang="hr-HR" sz="2400" dirty="0" smtClean="0"/>
              <a:t>a tenyereid távolsága!  Az </a:t>
            </a:r>
            <a:r>
              <a:rPr lang="hr-HR" sz="2400" dirty="0"/>
              <a:t>1 </a:t>
            </a:r>
            <a:r>
              <a:rPr lang="hr-HR" sz="2400" dirty="0" smtClean="0"/>
              <a:t>méter</a:t>
            </a:r>
            <a:r>
              <a:rPr lang="hr-HR" sz="2400" dirty="0"/>
              <a:t>.</a:t>
            </a:r>
          </a:p>
        </p:txBody>
      </p:sp>
      <p:sp>
        <p:nvSpPr>
          <p:cNvPr id="12" name="TekstniOkvir 11"/>
          <p:cNvSpPr txBox="1">
            <a:spLocks noChangeArrowheads="1"/>
          </p:cNvSpPr>
          <p:nvPr/>
        </p:nvSpPr>
        <p:spPr bwMode="auto">
          <a:xfrm flipH="1">
            <a:off x="587375" y="2439008"/>
            <a:ext cx="8428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Most képzeld el, hogy teszel egy nagy lépést. Az is 1 méter</a:t>
            </a:r>
            <a:r>
              <a:rPr lang="hr-HR" sz="2400" dirty="0"/>
              <a:t>.</a:t>
            </a:r>
          </a:p>
        </p:txBody>
      </p:sp>
      <p:sp>
        <p:nvSpPr>
          <p:cNvPr id="13" name="TekstniOkvir 12"/>
          <p:cNvSpPr txBox="1">
            <a:spLocks noChangeArrowheads="1"/>
          </p:cNvSpPr>
          <p:nvPr/>
        </p:nvSpPr>
        <p:spPr bwMode="auto">
          <a:xfrm flipH="1">
            <a:off x="587375" y="2858108"/>
            <a:ext cx="8428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Most képzeld el, hogy teszel 1000 ilyen lépést!</a:t>
            </a:r>
            <a:endParaRPr lang="hr-HR" sz="2400" dirty="0"/>
          </a:p>
        </p:txBody>
      </p:sp>
      <p:sp>
        <p:nvSpPr>
          <p:cNvPr id="14" name="TekstniOkvir 13"/>
          <p:cNvSpPr txBox="1">
            <a:spLocks noChangeArrowheads="1"/>
          </p:cNvSpPr>
          <p:nvPr/>
        </p:nvSpPr>
        <p:spPr bwMode="auto">
          <a:xfrm flipH="1">
            <a:off x="603250" y="3266096"/>
            <a:ext cx="8426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Az út hossza, amit ebben az esetben megtennél, </a:t>
            </a:r>
            <a:r>
              <a:rPr lang="hr-HR" sz="2400" dirty="0"/>
              <a:t>1 </a:t>
            </a:r>
            <a:r>
              <a:rPr lang="hr-HR" sz="2400" dirty="0" smtClean="0"/>
              <a:t>kilométer</a:t>
            </a:r>
            <a:r>
              <a:rPr lang="hr-HR" sz="2400" dirty="0"/>
              <a:t>!</a:t>
            </a:r>
          </a:p>
        </p:txBody>
      </p:sp>
      <p:sp>
        <p:nvSpPr>
          <p:cNvPr id="15" name="TekstniOkvir 14"/>
          <p:cNvSpPr txBox="1">
            <a:spLocks noChangeArrowheads="1"/>
          </p:cNvSpPr>
          <p:nvPr/>
        </p:nvSpPr>
        <p:spPr bwMode="auto">
          <a:xfrm flipH="1">
            <a:off x="569913" y="3699767"/>
            <a:ext cx="84264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Tehát </a:t>
            </a:r>
            <a:r>
              <a:rPr lang="hr-HR" sz="2400" dirty="0"/>
              <a:t>1 km </a:t>
            </a:r>
            <a:r>
              <a:rPr lang="hr-HR" sz="2400" dirty="0" smtClean="0"/>
              <a:t>annak az útnak a hossza, melyet </a:t>
            </a:r>
            <a:r>
              <a:rPr lang="hr-HR" sz="2400" dirty="0"/>
              <a:t>1000 </a:t>
            </a:r>
            <a:r>
              <a:rPr lang="hr-HR" sz="2400" dirty="0" smtClean="0"/>
              <a:t>nagy lépéssel tennél meg.</a:t>
            </a:r>
            <a:endParaRPr lang="hr-HR" sz="2400" dirty="0"/>
          </a:p>
        </p:txBody>
      </p:sp>
      <p:sp>
        <p:nvSpPr>
          <p:cNvPr id="19" name="TekstniOkvir 18"/>
          <p:cNvSpPr txBox="1">
            <a:spLocks noChangeArrowheads="1"/>
          </p:cNvSpPr>
          <p:nvPr/>
        </p:nvSpPr>
        <p:spPr bwMode="auto">
          <a:xfrm flipH="1">
            <a:off x="569913" y="4781920"/>
            <a:ext cx="84264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Az iskolánktól a Búza-tér, a </a:t>
            </a:r>
            <a:r>
              <a:rPr lang="hr-HR" sz="2400" dirty="0"/>
              <a:t>gyaloghídon </a:t>
            </a:r>
            <a:r>
              <a:rPr lang="hr-HR" sz="2400" dirty="0" smtClean="0"/>
              <a:t>keresztül, </a:t>
            </a:r>
            <a:r>
              <a:rPr lang="hr-HR" sz="2400" dirty="0"/>
              <a:t>1 km </a:t>
            </a:r>
            <a:r>
              <a:rPr lang="hr-HR" sz="2400" dirty="0" smtClean="0"/>
              <a:t>távolságra van.</a:t>
            </a:r>
            <a:endParaRPr lang="hr-HR" sz="2400" dirty="0"/>
          </a:p>
        </p:txBody>
      </p:sp>
      <p:sp>
        <p:nvSpPr>
          <p:cNvPr id="23" name="TekstniOkvir 22"/>
          <p:cNvSpPr txBox="1">
            <a:spLocks noChangeArrowheads="1"/>
          </p:cNvSpPr>
          <p:nvPr/>
        </p:nvSpPr>
        <p:spPr bwMode="auto">
          <a:xfrm flipH="1">
            <a:off x="569913" y="5492729"/>
            <a:ext cx="8426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Nagybecskerek és Lukácsfalva közötti távolság 9 - 10 </a:t>
            </a:r>
            <a:r>
              <a:rPr lang="hr-HR" sz="2400" dirty="0"/>
              <a:t>km,</a:t>
            </a:r>
          </a:p>
        </p:txBody>
      </p:sp>
      <p:sp>
        <p:nvSpPr>
          <p:cNvPr id="24" name="TekstniOkvir 23"/>
          <p:cNvSpPr txBox="1">
            <a:spLocks noChangeArrowheads="1"/>
          </p:cNvSpPr>
          <p:nvPr/>
        </p:nvSpPr>
        <p:spPr bwMode="auto">
          <a:xfrm flipH="1">
            <a:off x="584200" y="5984875"/>
            <a:ext cx="8426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Nagybecskerek és Újvidék közötti távolság kb. </a:t>
            </a:r>
            <a:r>
              <a:rPr lang="hr-HR" sz="2400" dirty="0"/>
              <a:t>50 km.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4" grpId="0"/>
      <p:bldP spid="15" grpId="0"/>
      <p:bldP spid="19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404813" y="520700"/>
            <a:ext cx="83343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Ismételjük át a hosszúság mértékegységeit csökkenő sorrendben.</a:t>
            </a:r>
            <a:endParaRPr lang="hr-HR" sz="2400" dirty="0"/>
          </a:p>
          <a:p>
            <a:pPr eaLnBrk="1" hangingPunct="1"/>
            <a:r>
              <a:rPr lang="hr-HR" sz="2400" dirty="0" smtClean="0"/>
              <a:t>Mondd a legnagyobbat, és utána kattints…</a:t>
            </a:r>
            <a:endParaRPr lang="hr-HR" sz="2400" dirty="0"/>
          </a:p>
        </p:txBody>
      </p:sp>
      <p:sp>
        <p:nvSpPr>
          <p:cNvPr id="12" name="TekstniOkvir 11"/>
          <p:cNvSpPr txBox="1">
            <a:spLocks noChangeArrowheads="1"/>
          </p:cNvSpPr>
          <p:nvPr/>
        </p:nvSpPr>
        <p:spPr bwMode="auto">
          <a:xfrm flipH="1">
            <a:off x="901700" y="1801813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kilométer</a:t>
            </a:r>
            <a:endParaRPr lang="hr-HR" sz="2400" dirty="0"/>
          </a:p>
        </p:txBody>
      </p:sp>
      <p:sp>
        <p:nvSpPr>
          <p:cNvPr id="13" name="TekstniOkvir 12"/>
          <p:cNvSpPr txBox="1">
            <a:spLocks noChangeArrowheads="1"/>
          </p:cNvSpPr>
          <p:nvPr/>
        </p:nvSpPr>
        <p:spPr bwMode="auto">
          <a:xfrm flipH="1">
            <a:off x="4317086" y="1617295"/>
            <a:ext cx="4664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Mondd a következőt, és utána kattints…</a:t>
            </a:r>
            <a:endParaRPr lang="hr-HR" sz="2400" dirty="0"/>
          </a:p>
        </p:txBody>
      </p:sp>
      <p:sp>
        <p:nvSpPr>
          <p:cNvPr id="14" name="TekstniOkvir 13"/>
          <p:cNvSpPr txBox="1">
            <a:spLocks noChangeArrowheads="1"/>
          </p:cNvSpPr>
          <p:nvPr/>
        </p:nvSpPr>
        <p:spPr bwMode="auto">
          <a:xfrm flipH="1">
            <a:off x="896938" y="2259013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méter</a:t>
            </a:r>
            <a:endParaRPr lang="hr-HR" sz="2400" dirty="0"/>
          </a:p>
        </p:txBody>
      </p:sp>
      <p:sp>
        <p:nvSpPr>
          <p:cNvPr id="15" name="TekstniOkvir 14"/>
          <p:cNvSpPr txBox="1">
            <a:spLocks noChangeArrowheads="1"/>
          </p:cNvSpPr>
          <p:nvPr/>
        </p:nvSpPr>
        <p:spPr bwMode="auto">
          <a:xfrm flipH="1">
            <a:off x="906463" y="2720975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deciméter</a:t>
            </a:r>
            <a:endParaRPr lang="hr-HR" sz="2400" dirty="0"/>
          </a:p>
        </p:txBody>
      </p:sp>
      <p:sp>
        <p:nvSpPr>
          <p:cNvPr id="19" name="TekstniOkvir 18"/>
          <p:cNvSpPr txBox="1">
            <a:spLocks noChangeArrowheads="1"/>
          </p:cNvSpPr>
          <p:nvPr/>
        </p:nvSpPr>
        <p:spPr bwMode="auto">
          <a:xfrm flipH="1">
            <a:off x="901700" y="3178175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centiméter</a:t>
            </a:r>
            <a:endParaRPr lang="hr-HR" sz="2400" dirty="0"/>
          </a:p>
        </p:txBody>
      </p:sp>
      <p:sp>
        <p:nvSpPr>
          <p:cNvPr id="23" name="TekstniOkvir 22"/>
          <p:cNvSpPr txBox="1">
            <a:spLocks noChangeArrowheads="1"/>
          </p:cNvSpPr>
          <p:nvPr/>
        </p:nvSpPr>
        <p:spPr bwMode="auto">
          <a:xfrm flipH="1">
            <a:off x="925513" y="3694113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milliméter</a:t>
            </a:r>
            <a:endParaRPr lang="hr-HR" sz="2400" dirty="0"/>
          </a:p>
        </p:txBody>
      </p:sp>
      <p:sp>
        <p:nvSpPr>
          <p:cNvPr id="24" name="TekstniOkvir 23"/>
          <p:cNvSpPr txBox="1">
            <a:spLocks noChangeArrowheads="1"/>
          </p:cNvSpPr>
          <p:nvPr/>
        </p:nvSpPr>
        <p:spPr bwMode="auto">
          <a:xfrm flipH="1">
            <a:off x="571500" y="4389438"/>
            <a:ext cx="6281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Hány méter van egy kilométerben?</a:t>
            </a:r>
            <a:endParaRPr lang="hr-HR" sz="2400" dirty="0"/>
          </a:p>
        </p:txBody>
      </p:sp>
      <p:sp>
        <p:nvSpPr>
          <p:cNvPr id="25" name="TekstniOkvir 24"/>
          <p:cNvSpPr txBox="1">
            <a:spLocks noChangeArrowheads="1"/>
          </p:cNvSpPr>
          <p:nvPr/>
        </p:nvSpPr>
        <p:spPr bwMode="auto">
          <a:xfrm flipH="1">
            <a:off x="596900" y="4905375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1000</a:t>
            </a:r>
          </a:p>
        </p:txBody>
      </p:sp>
      <p:sp>
        <p:nvSpPr>
          <p:cNvPr id="26" name="TekstniOkvir 25"/>
          <p:cNvSpPr txBox="1">
            <a:spLocks noChangeArrowheads="1"/>
          </p:cNvSpPr>
          <p:nvPr/>
        </p:nvSpPr>
        <p:spPr bwMode="auto">
          <a:xfrm flipH="1">
            <a:off x="596900" y="5381625"/>
            <a:ext cx="32273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Ezt így írjuk le:  </a:t>
            </a:r>
            <a:endParaRPr lang="hr-HR" sz="2400" dirty="0"/>
          </a:p>
          <a:p>
            <a:pPr eaLnBrk="1" hangingPunct="1"/>
            <a:r>
              <a:rPr lang="hr-HR" sz="2400" dirty="0"/>
              <a:t>	1 km = </a:t>
            </a:r>
            <a:r>
              <a:rPr lang="hr-HR" sz="2400" dirty="0" smtClean="0"/>
              <a:t>1000 </a:t>
            </a:r>
            <a:r>
              <a:rPr lang="hr-HR" sz="2400" dirty="0"/>
              <a:t>m</a:t>
            </a:r>
          </a:p>
        </p:txBody>
      </p:sp>
      <p:sp>
        <p:nvSpPr>
          <p:cNvPr id="28" name="TekstniOkvir 27"/>
          <p:cNvSpPr txBox="1">
            <a:spLocks noChangeArrowheads="1"/>
          </p:cNvSpPr>
          <p:nvPr/>
        </p:nvSpPr>
        <p:spPr bwMode="auto">
          <a:xfrm flipH="1">
            <a:off x="4317086" y="2259013"/>
            <a:ext cx="46640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Folytasd tovább, ugyanígy…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5" grpId="0"/>
      <p:bldP spid="19" grpId="0"/>
      <p:bldP spid="23" grpId="0"/>
      <p:bldP spid="24" grpId="0"/>
      <p:bldP spid="25" grpId="0"/>
      <p:bldP spid="26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404813" y="520700"/>
            <a:ext cx="83343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Egy méter az mennyi...?</a:t>
            </a:r>
            <a:endParaRPr lang="hr-HR" sz="2400" dirty="0"/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 smtClean="0"/>
              <a:t>Egy méter az:</a:t>
            </a:r>
            <a:r>
              <a:rPr lang="hr-HR" sz="2400" dirty="0"/>
              <a:t>	_____ </a:t>
            </a:r>
            <a:r>
              <a:rPr lang="hr-HR" sz="2400" dirty="0" smtClean="0"/>
              <a:t>deciméter</a:t>
            </a:r>
            <a:endParaRPr lang="hr-HR" sz="2400" dirty="0"/>
          </a:p>
          <a:p>
            <a:pPr eaLnBrk="1" hangingPunct="1"/>
            <a:r>
              <a:rPr lang="hr-HR" sz="2400" dirty="0"/>
              <a:t>		 _____ </a:t>
            </a:r>
            <a:r>
              <a:rPr lang="hr-HR" sz="2400" dirty="0" smtClean="0"/>
              <a:t>centiméter</a:t>
            </a:r>
            <a:endParaRPr lang="hr-HR" sz="2400" dirty="0"/>
          </a:p>
          <a:p>
            <a:pPr eaLnBrk="1" hangingPunct="1"/>
            <a:r>
              <a:rPr lang="hr-HR" sz="2400" dirty="0"/>
              <a:t>		 _____ </a:t>
            </a:r>
            <a:r>
              <a:rPr lang="hr-HR" sz="2400" dirty="0" smtClean="0"/>
              <a:t>milliméter.</a:t>
            </a:r>
            <a:endParaRPr lang="hr-HR" sz="2400" dirty="0"/>
          </a:p>
        </p:txBody>
      </p:sp>
      <p:sp>
        <p:nvSpPr>
          <p:cNvPr id="12" name="TekstniOkvir 11"/>
          <p:cNvSpPr txBox="1">
            <a:spLocks noChangeArrowheads="1"/>
          </p:cNvSpPr>
          <p:nvPr/>
        </p:nvSpPr>
        <p:spPr bwMode="auto">
          <a:xfrm flipH="1">
            <a:off x="2454275" y="1209675"/>
            <a:ext cx="80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10</a:t>
            </a:r>
          </a:p>
        </p:txBody>
      </p:sp>
      <p:sp>
        <p:nvSpPr>
          <p:cNvPr id="16" name="TekstniOkvir 15"/>
          <p:cNvSpPr txBox="1">
            <a:spLocks noChangeArrowheads="1"/>
          </p:cNvSpPr>
          <p:nvPr/>
        </p:nvSpPr>
        <p:spPr bwMode="auto">
          <a:xfrm flipH="1">
            <a:off x="2416175" y="1609725"/>
            <a:ext cx="808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100</a:t>
            </a:r>
          </a:p>
        </p:txBody>
      </p:sp>
      <p:sp>
        <p:nvSpPr>
          <p:cNvPr id="17" name="TekstniOkvir 16"/>
          <p:cNvSpPr txBox="1">
            <a:spLocks noChangeArrowheads="1"/>
          </p:cNvSpPr>
          <p:nvPr/>
        </p:nvSpPr>
        <p:spPr bwMode="auto">
          <a:xfrm flipH="1">
            <a:off x="2351088" y="1989138"/>
            <a:ext cx="809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1000</a:t>
            </a:r>
          </a:p>
        </p:txBody>
      </p:sp>
      <p:cxnSp>
        <p:nvCxnSpPr>
          <p:cNvPr id="3" name="Ravni poveznik sa strelicom 2"/>
          <p:cNvCxnSpPr>
            <a:cxnSpLocks/>
          </p:cNvCxnSpPr>
          <p:nvPr/>
        </p:nvCxnSpPr>
        <p:spPr>
          <a:xfrm flipV="1">
            <a:off x="2774950" y="2503488"/>
            <a:ext cx="0" cy="40798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niOkvir 17"/>
          <p:cNvSpPr txBox="1">
            <a:spLocks noChangeArrowheads="1"/>
          </p:cNvSpPr>
          <p:nvPr/>
        </p:nvSpPr>
        <p:spPr bwMode="auto">
          <a:xfrm flipH="1">
            <a:off x="0" y="2894013"/>
            <a:ext cx="34353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hr-HR" sz="2400" dirty="0" smtClean="0">
                <a:solidFill>
                  <a:srgbClr val="FF0000"/>
                </a:solidFill>
              </a:rPr>
              <a:t>Figyeld meg, hogy mindig csak hozzáírunk egy nullát!</a:t>
            </a:r>
            <a:endParaRPr lang="hr-HR" sz="2400" dirty="0">
              <a:solidFill>
                <a:srgbClr val="FF0000"/>
              </a:solidFill>
            </a:endParaRPr>
          </a:p>
        </p:txBody>
      </p:sp>
      <p:cxnSp>
        <p:nvCxnSpPr>
          <p:cNvPr id="21" name="Ravni poveznik sa strelicom 20"/>
          <p:cNvCxnSpPr/>
          <p:nvPr/>
        </p:nvCxnSpPr>
        <p:spPr>
          <a:xfrm flipV="1">
            <a:off x="4067175" y="2503488"/>
            <a:ext cx="0" cy="40798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niOkvir 21"/>
          <p:cNvSpPr txBox="1">
            <a:spLocks noChangeArrowheads="1"/>
          </p:cNvSpPr>
          <p:nvPr/>
        </p:nvSpPr>
        <p:spPr bwMode="auto">
          <a:xfrm flipH="1">
            <a:off x="3743324" y="2905125"/>
            <a:ext cx="54006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A mértékegységeket pedig sorba vesszük:</a:t>
            </a:r>
            <a:endParaRPr lang="hr-HR" sz="2400" dirty="0">
              <a:solidFill>
                <a:srgbClr val="FF0000"/>
              </a:solidFill>
            </a:endParaRPr>
          </a:p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dm, cm, mm  </a:t>
            </a:r>
          </a:p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(csökkenő sorrendben).</a:t>
            </a: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27" name="TekstniOkvir 26"/>
          <p:cNvSpPr txBox="1">
            <a:spLocks noChangeArrowheads="1"/>
          </p:cNvSpPr>
          <p:nvPr/>
        </p:nvSpPr>
        <p:spPr bwMode="auto">
          <a:xfrm flipH="1">
            <a:off x="2225675" y="4094342"/>
            <a:ext cx="3594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Ezért könnyű megjegyezni!</a:t>
            </a:r>
            <a:endParaRPr lang="hr-HR" sz="2400" dirty="0"/>
          </a:p>
        </p:txBody>
      </p:sp>
      <p:sp>
        <p:nvSpPr>
          <p:cNvPr id="28" name="TekstniOkvir 27"/>
          <p:cNvSpPr txBox="1">
            <a:spLocks noChangeArrowheads="1"/>
          </p:cNvSpPr>
          <p:nvPr/>
        </p:nvSpPr>
        <p:spPr bwMode="auto">
          <a:xfrm flipH="1">
            <a:off x="249912" y="5294313"/>
            <a:ext cx="265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Tehát:          </a:t>
            </a:r>
            <a:r>
              <a:rPr lang="hr-HR" sz="2400" dirty="0"/>
              <a:t>1 m = </a:t>
            </a:r>
          </a:p>
        </p:txBody>
      </p:sp>
      <p:sp>
        <p:nvSpPr>
          <p:cNvPr id="29" name="TekstniOkvir 28"/>
          <p:cNvSpPr txBox="1">
            <a:spLocks noChangeArrowheads="1"/>
          </p:cNvSpPr>
          <p:nvPr/>
        </p:nvSpPr>
        <p:spPr bwMode="auto">
          <a:xfrm flipH="1">
            <a:off x="2616875" y="5294313"/>
            <a:ext cx="265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  10 dm</a:t>
            </a:r>
          </a:p>
        </p:txBody>
      </p:sp>
      <p:sp>
        <p:nvSpPr>
          <p:cNvPr id="30" name="TekstniOkvir 29"/>
          <p:cNvSpPr txBox="1">
            <a:spLocks noChangeArrowheads="1"/>
          </p:cNvSpPr>
          <p:nvPr/>
        </p:nvSpPr>
        <p:spPr bwMode="auto">
          <a:xfrm flipH="1">
            <a:off x="2227937" y="5770563"/>
            <a:ext cx="2655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=    100 cm</a:t>
            </a:r>
          </a:p>
        </p:txBody>
      </p:sp>
      <p:sp>
        <p:nvSpPr>
          <p:cNvPr id="31" name="TekstniOkvir 30"/>
          <p:cNvSpPr txBox="1">
            <a:spLocks noChangeArrowheads="1"/>
          </p:cNvSpPr>
          <p:nvPr/>
        </p:nvSpPr>
        <p:spPr bwMode="auto">
          <a:xfrm flipH="1">
            <a:off x="2243812" y="6257925"/>
            <a:ext cx="2654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=   1000 mm</a:t>
            </a:r>
          </a:p>
        </p:txBody>
      </p:sp>
      <p:sp>
        <p:nvSpPr>
          <p:cNvPr id="19" name="TekstniOkvir 18"/>
          <p:cNvSpPr txBox="1">
            <a:spLocks noChangeArrowheads="1"/>
          </p:cNvSpPr>
          <p:nvPr/>
        </p:nvSpPr>
        <p:spPr bwMode="auto">
          <a:xfrm flipH="1">
            <a:off x="3957741" y="5283200"/>
            <a:ext cx="455995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Hozzáírtunk egy nullát, (így lett </a:t>
            </a:r>
            <a:r>
              <a:rPr lang="hr-HR" sz="2400" dirty="0">
                <a:solidFill>
                  <a:srgbClr val="FF0000"/>
                </a:solidFill>
              </a:rPr>
              <a:t>10</a:t>
            </a:r>
            <a:r>
              <a:rPr lang="hr-HR" sz="2400" dirty="0" smtClean="0">
                <a:solidFill>
                  <a:srgbClr val="FF0000"/>
                </a:solidFill>
              </a:rPr>
              <a:t>), és mellé írtuk a métert csökkenő sorrendben követő mértékegységet (</a:t>
            </a:r>
            <a:r>
              <a:rPr lang="hr-HR" sz="2400" dirty="0">
                <a:solidFill>
                  <a:srgbClr val="FF0000"/>
                </a:solidFill>
              </a:rPr>
              <a:t>dm)!</a:t>
            </a:r>
          </a:p>
        </p:txBody>
      </p:sp>
      <p:sp>
        <p:nvSpPr>
          <p:cNvPr id="20" name="TekstniOkvir 19"/>
          <p:cNvSpPr txBox="1">
            <a:spLocks noChangeArrowheads="1"/>
          </p:cNvSpPr>
          <p:nvPr/>
        </p:nvSpPr>
        <p:spPr bwMode="auto">
          <a:xfrm flipH="1">
            <a:off x="4067175" y="5517971"/>
            <a:ext cx="483733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Hozzáírtunk még egy nullát, (így lett </a:t>
            </a:r>
            <a:r>
              <a:rPr lang="hr-HR" sz="2400" dirty="0">
                <a:solidFill>
                  <a:srgbClr val="FF0000"/>
                </a:solidFill>
              </a:rPr>
              <a:t>100</a:t>
            </a:r>
            <a:r>
              <a:rPr lang="hr-HR" sz="2400" dirty="0" smtClean="0">
                <a:solidFill>
                  <a:srgbClr val="FF0000"/>
                </a:solidFill>
              </a:rPr>
              <a:t>), és melléírtuk a következő mértékegység </a:t>
            </a:r>
            <a:r>
              <a:rPr lang="hr-HR" sz="2400" dirty="0">
                <a:solidFill>
                  <a:srgbClr val="FF0000"/>
                </a:solidFill>
              </a:rPr>
              <a:t>(cm)!</a:t>
            </a:r>
          </a:p>
        </p:txBody>
      </p:sp>
      <p:sp>
        <p:nvSpPr>
          <p:cNvPr id="23" name="TekstniOkvir 22"/>
          <p:cNvSpPr txBox="1">
            <a:spLocks noChangeArrowheads="1"/>
          </p:cNvSpPr>
          <p:nvPr/>
        </p:nvSpPr>
        <p:spPr bwMode="auto">
          <a:xfrm flipH="1">
            <a:off x="4067175" y="5467865"/>
            <a:ext cx="533193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Hozzáírtunk még egy nullát, (így lett </a:t>
            </a:r>
            <a:r>
              <a:rPr lang="hr-HR" sz="2400" dirty="0">
                <a:solidFill>
                  <a:srgbClr val="FF0000"/>
                </a:solidFill>
              </a:rPr>
              <a:t>1000</a:t>
            </a:r>
            <a:r>
              <a:rPr lang="hr-HR" sz="2400" dirty="0" smtClean="0">
                <a:solidFill>
                  <a:srgbClr val="FF0000"/>
                </a:solidFill>
              </a:rPr>
              <a:t>), és mellé írtuk a következő mértékegységet (mm</a:t>
            </a:r>
            <a:r>
              <a:rPr lang="hr-HR" sz="2400" dirty="0">
                <a:solidFill>
                  <a:srgbClr val="FF0000"/>
                </a:solidFill>
              </a:rPr>
              <a:t>)!</a:t>
            </a:r>
          </a:p>
        </p:txBody>
      </p:sp>
      <p:cxnSp>
        <p:nvCxnSpPr>
          <p:cNvPr id="24" name="Ravni poveznik sa strelicom 23"/>
          <p:cNvCxnSpPr>
            <a:cxnSpLocks/>
          </p:cNvCxnSpPr>
          <p:nvPr/>
        </p:nvCxnSpPr>
        <p:spPr>
          <a:xfrm flipH="1">
            <a:off x="3750350" y="5526088"/>
            <a:ext cx="27305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ni poveznik sa strelicom 24"/>
          <p:cNvCxnSpPr>
            <a:cxnSpLocks/>
          </p:cNvCxnSpPr>
          <p:nvPr/>
        </p:nvCxnSpPr>
        <p:spPr>
          <a:xfrm flipH="1">
            <a:off x="3682087" y="5803900"/>
            <a:ext cx="230188" cy="8413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sa strelicom 25"/>
          <p:cNvCxnSpPr>
            <a:cxnSpLocks/>
          </p:cNvCxnSpPr>
          <p:nvPr/>
        </p:nvCxnSpPr>
        <p:spPr>
          <a:xfrm flipH="1">
            <a:off x="3629701" y="6068030"/>
            <a:ext cx="299688" cy="23910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6" grpId="0"/>
      <p:bldP spid="17" grpId="0"/>
      <p:bldP spid="18" grpId="0"/>
      <p:bldP spid="22" grpId="0"/>
      <p:bldP spid="27" grpId="0"/>
      <p:bldP spid="28" grpId="0"/>
      <p:bldP spid="29" grpId="0"/>
      <p:bldP spid="30" grpId="0"/>
      <p:bldP spid="31" grpId="0"/>
      <p:bldP spid="19" grpId="0"/>
      <p:bldP spid="19" grpId="1"/>
      <p:bldP spid="20" grpId="0"/>
      <p:bldP spid="20" grpId="1"/>
      <p:bldP spid="23" grpId="0"/>
      <p:bldP spid="2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404813" y="520700"/>
            <a:ext cx="8334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Egy </a:t>
            </a:r>
            <a:r>
              <a:rPr lang="hr-HR" sz="2400" b="1" dirty="0" smtClean="0"/>
              <a:t>deciméter</a:t>
            </a:r>
            <a:r>
              <a:rPr lang="hr-HR" sz="2400" dirty="0" smtClean="0"/>
              <a:t> mennyi ...?</a:t>
            </a:r>
            <a:endParaRPr lang="hr-HR" sz="2400" dirty="0"/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 smtClean="0"/>
              <a:t>Egy deciméter az:   </a:t>
            </a:r>
            <a:r>
              <a:rPr lang="hr-HR" sz="2400" dirty="0"/>
              <a:t>_____ </a:t>
            </a:r>
            <a:r>
              <a:rPr lang="hr-HR" sz="2400" dirty="0" smtClean="0"/>
              <a:t>centiméter</a:t>
            </a:r>
            <a:endParaRPr lang="hr-HR" sz="2400" dirty="0"/>
          </a:p>
          <a:p>
            <a:pPr eaLnBrk="1" hangingPunct="1"/>
            <a:r>
              <a:rPr lang="hr-HR" sz="2400" dirty="0"/>
              <a:t>                                  _____ </a:t>
            </a:r>
            <a:r>
              <a:rPr lang="hr-HR" sz="2400" dirty="0" smtClean="0"/>
              <a:t>milliméter.</a:t>
            </a:r>
            <a:endParaRPr lang="hr-HR" sz="2400" dirty="0"/>
          </a:p>
        </p:txBody>
      </p:sp>
      <p:sp>
        <p:nvSpPr>
          <p:cNvPr id="12" name="TekstniOkvir 11"/>
          <p:cNvSpPr txBox="1">
            <a:spLocks noChangeArrowheads="1"/>
          </p:cNvSpPr>
          <p:nvPr/>
        </p:nvSpPr>
        <p:spPr bwMode="auto">
          <a:xfrm flipH="1">
            <a:off x="2906713" y="1209675"/>
            <a:ext cx="80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10</a:t>
            </a:r>
          </a:p>
        </p:txBody>
      </p:sp>
      <p:sp>
        <p:nvSpPr>
          <p:cNvPr id="16" name="TekstniOkvir 15"/>
          <p:cNvSpPr txBox="1">
            <a:spLocks noChangeArrowheads="1"/>
          </p:cNvSpPr>
          <p:nvPr/>
        </p:nvSpPr>
        <p:spPr bwMode="auto">
          <a:xfrm flipH="1">
            <a:off x="2847975" y="1609725"/>
            <a:ext cx="80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100</a:t>
            </a:r>
          </a:p>
        </p:txBody>
      </p:sp>
      <p:cxnSp>
        <p:nvCxnSpPr>
          <p:cNvPr id="3" name="Ravni poveznik sa strelicom 2"/>
          <p:cNvCxnSpPr>
            <a:cxnSpLocks/>
          </p:cNvCxnSpPr>
          <p:nvPr/>
        </p:nvCxnSpPr>
        <p:spPr>
          <a:xfrm flipV="1">
            <a:off x="3179763" y="2200275"/>
            <a:ext cx="0" cy="4095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niOkvir 17"/>
          <p:cNvSpPr txBox="1">
            <a:spLocks noChangeArrowheads="1"/>
          </p:cNvSpPr>
          <p:nvPr/>
        </p:nvSpPr>
        <p:spPr bwMode="auto">
          <a:xfrm flipH="1">
            <a:off x="179388" y="2592388"/>
            <a:ext cx="34353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hr-HR" sz="2400" dirty="0" smtClean="0">
                <a:solidFill>
                  <a:srgbClr val="FF0000"/>
                </a:solidFill>
              </a:rPr>
              <a:t>Figyeld meg, hogy ismét csak hozzáírunk egy nullát!</a:t>
            </a:r>
            <a:endParaRPr lang="hr-HR" sz="2400" dirty="0">
              <a:solidFill>
                <a:srgbClr val="FF0000"/>
              </a:solidFill>
            </a:endParaRPr>
          </a:p>
        </p:txBody>
      </p:sp>
      <p:cxnSp>
        <p:nvCxnSpPr>
          <p:cNvPr id="21" name="Ravni poveznik sa strelicom 20"/>
          <p:cNvCxnSpPr/>
          <p:nvPr/>
        </p:nvCxnSpPr>
        <p:spPr>
          <a:xfrm flipV="1">
            <a:off x="4222750" y="2235200"/>
            <a:ext cx="0" cy="40798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niOkvir 21"/>
          <p:cNvSpPr txBox="1">
            <a:spLocks noChangeArrowheads="1"/>
          </p:cNvSpPr>
          <p:nvPr/>
        </p:nvSpPr>
        <p:spPr bwMode="auto">
          <a:xfrm flipH="1">
            <a:off x="3897313" y="2636838"/>
            <a:ext cx="52435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A mértékegységeket meg sorba vesszük:</a:t>
            </a:r>
            <a:endParaRPr lang="hr-HR" sz="2400" dirty="0">
              <a:solidFill>
                <a:srgbClr val="FF0000"/>
              </a:solidFill>
            </a:endParaRPr>
          </a:p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cm, mm  </a:t>
            </a:r>
          </a:p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(csökkenő sorrendben).</a:t>
            </a: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27" name="TekstniOkvir 26"/>
          <p:cNvSpPr txBox="1">
            <a:spLocks noChangeArrowheads="1"/>
          </p:cNvSpPr>
          <p:nvPr/>
        </p:nvSpPr>
        <p:spPr bwMode="auto">
          <a:xfrm flipH="1">
            <a:off x="1897063" y="4416425"/>
            <a:ext cx="4572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Ezért könnyű megjegyezni!</a:t>
            </a:r>
            <a:endParaRPr lang="hr-HR" sz="2400" dirty="0"/>
          </a:p>
        </p:txBody>
      </p:sp>
      <p:sp>
        <p:nvSpPr>
          <p:cNvPr id="28" name="TekstniOkvir 27"/>
          <p:cNvSpPr txBox="1">
            <a:spLocks noChangeArrowheads="1"/>
          </p:cNvSpPr>
          <p:nvPr/>
        </p:nvSpPr>
        <p:spPr bwMode="auto">
          <a:xfrm flipH="1">
            <a:off x="87074" y="5294313"/>
            <a:ext cx="265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Tehát:          </a:t>
            </a:r>
            <a:r>
              <a:rPr lang="hr-HR" sz="2400" dirty="0"/>
              <a:t>1 dm   = </a:t>
            </a:r>
          </a:p>
        </p:txBody>
      </p:sp>
      <p:sp>
        <p:nvSpPr>
          <p:cNvPr id="29" name="TekstniOkvir 28"/>
          <p:cNvSpPr txBox="1">
            <a:spLocks noChangeArrowheads="1"/>
          </p:cNvSpPr>
          <p:nvPr/>
        </p:nvSpPr>
        <p:spPr bwMode="auto">
          <a:xfrm flipH="1">
            <a:off x="2738199" y="5294313"/>
            <a:ext cx="2655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  10 cm</a:t>
            </a:r>
          </a:p>
        </p:txBody>
      </p:sp>
      <p:sp>
        <p:nvSpPr>
          <p:cNvPr id="30" name="TekstniOkvir 29"/>
          <p:cNvSpPr txBox="1">
            <a:spLocks noChangeArrowheads="1"/>
          </p:cNvSpPr>
          <p:nvPr/>
        </p:nvSpPr>
        <p:spPr bwMode="auto">
          <a:xfrm flipH="1">
            <a:off x="2360374" y="5770563"/>
            <a:ext cx="265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=    100 mm</a:t>
            </a:r>
          </a:p>
        </p:txBody>
      </p:sp>
      <p:sp>
        <p:nvSpPr>
          <p:cNvPr id="13" name="TekstniOkvir 12"/>
          <p:cNvSpPr txBox="1">
            <a:spLocks noChangeArrowheads="1"/>
          </p:cNvSpPr>
          <p:nvPr/>
        </p:nvSpPr>
        <p:spPr bwMode="auto">
          <a:xfrm flipH="1">
            <a:off x="4218076" y="5283200"/>
            <a:ext cx="46783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Hozzáírtunk egy nullát (így lett 10) és mellé </a:t>
            </a:r>
            <a:r>
              <a:rPr lang="hr-HR" sz="2400" dirty="0">
                <a:solidFill>
                  <a:srgbClr val="FF0000"/>
                </a:solidFill>
              </a:rPr>
              <a:t>írtuk a decimétert a csökkenő sorrendben </a:t>
            </a:r>
            <a:r>
              <a:rPr lang="hr-HR" sz="2400" dirty="0" smtClean="0">
                <a:solidFill>
                  <a:srgbClr val="FF0000"/>
                </a:solidFill>
              </a:rPr>
              <a:t>követő mértékegységet (</a:t>
            </a:r>
            <a:r>
              <a:rPr lang="hr-HR" sz="2400" dirty="0">
                <a:solidFill>
                  <a:srgbClr val="FF0000"/>
                </a:solidFill>
              </a:rPr>
              <a:t>cm)!</a:t>
            </a:r>
          </a:p>
        </p:txBody>
      </p:sp>
      <p:sp>
        <p:nvSpPr>
          <p:cNvPr id="14" name="TekstniOkvir 13"/>
          <p:cNvSpPr txBox="1">
            <a:spLocks noChangeArrowheads="1"/>
          </p:cNvSpPr>
          <p:nvPr/>
        </p:nvSpPr>
        <p:spPr bwMode="auto">
          <a:xfrm flipH="1">
            <a:off x="4279662" y="5632360"/>
            <a:ext cx="527345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Hozzáírtunk még egy nullát, </a:t>
            </a:r>
            <a:br>
              <a:rPr lang="hr-HR" sz="2400" dirty="0" smtClean="0">
                <a:solidFill>
                  <a:srgbClr val="FF0000"/>
                </a:solidFill>
              </a:rPr>
            </a:br>
            <a:r>
              <a:rPr lang="hr-HR" sz="2400" dirty="0" smtClean="0">
                <a:solidFill>
                  <a:srgbClr val="FF0000"/>
                </a:solidFill>
              </a:rPr>
              <a:t>(így lett </a:t>
            </a:r>
            <a:r>
              <a:rPr lang="hr-HR" sz="2400" dirty="0">
                <a:solidFill>
                  <a:srgbClr val="FF0000"/>
                </a:solidFill>
              </a:rPr>
              <a:t>100) </a:t>
            </a:r>
            <a:r>
              <a:rPr lang="hr-HR" sz="2400" dirty="0" smtClean="0">
                <a:solidFill>
                  <a:srgbClr val="FF0000"/>
                </a:solidFill>
              </a:rPr>
              <a:t>és mellé írtuk a centi-métert követő mértékegységet (mm)!</a:t>
            </a:r>
            <a:endParaRPr lang="hr-HR" sz="2400" dirty="0">
              <a:solidFill>
                <a:srgbClr val="FF0000"/>
              </a:solidFill>
            </a:endParaRPr>
          </a:p>
        </p:txBody>
      </p:sp>
      <p:cxnSp>
        <p:nvCxnSpPr>
          <p:cNvPr id="17" name="Ravni poveznik sa strelicom 16"/>
          <p:cNvCxnSpPr>
            <a:cxnSpLocks/>
          </p:cNvCxnSpPr>
          <p:nvPr/>
        </p:nvCxnSpPr>
        <p:spPr>
          <a:xfrm flipH="1">
            <a:off x="3960574" y="5526088"/>
            <a:ext cx="27305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sa strelicom 18"/>
          <p:cNvCxnSpPr>
            <a:cxnSpLocks/>
          </p:cNvCxnSpPr>
          <p:nvPr/>
        </p:nvCxnSpPr>
        <p:spPr>
          <a:xfrm flipH="1">
            <a:off x="4049474" y="5853113"/>
            <a:ext cx="230188" cy="8413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6" grpId="0"/>
      <p:bldP spid="18" grpId="0"/>
      <p:bldP spid="22" grpId="0"/>
      <p:bldP spid="27" grpId="0"/>
      <p:bldP spid="28" grpId="0"/>
      <p:bldP spid="29" grpId="0"/>
      <p:bldP spid="30" grpId="0"/>
      <p:bldP spid="13" grpId="0"/>
      <p:bldP spid="13" grpId="1"/>
      <p:bldP spid="14" grpId="0"/>
      <p:bldP spid="1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404813" y="520700"/>
            <a:ext cx="83343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Egy </a:t>
            </a:r>
            <a:r>
              <a:rPr lang="hr-HR" sz="2400" b="1" dirty="0" smtClean="0"/>
              <a:t>centiméter</a:t>
            </a:r>
            <a:r>
              <a:rPr lang="hr-HR" sz="2400" dirty="0" smtClean="0"/>
              <a:t> az mennyi ...?</a:t>
            </a:r>
            <a:endParaRPr lang="hr-HR" sz="2400" dirty="0"/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 smtClean="0"/>
              <a:t>Egy centiméter az:  ___ milliméter.</a:t>
            </a:r>
            <a:endParaRPr lang="hr-HR" sz="2400" dirty="0"/>
          </a:p>
        </p:txBody>
      </p:sp>
      <p:sp>
        <p:nvSpPr>
          <p:cNvPr id="12" name="TekstniOkvir 11"/>
          <p:cNvSpPr txBox="1">
            <a:spLocks noChangeArrowheads="1"/>
          </p:cNvSpPr>
          <p:nvPr/>
        </p:nvSpPr>
        <p:spPr bwMode="auto">
          <a:xfrm flipH="1">
            <a:off x="2871266" y="1209675"/>
            <a:ext cx="80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10</a:t>
            </a:r>
          </a:p>
        </p:txBody>
      </p:sp>
      <p:cxnSp>
        <p:nvCxnSpPr>
          <p:cNvPr id="3" name="Ravni poveznik sa strelicom 2"/>
          <p:cNvCxnSpPr>
            <a:cxnSpLocks/>
          </p:cNvCxnSpPr>
          <p:nvPr/>
        </p:nvCxnSpPr>
        <p:spPr>
          <a:xfrm flipV="1">
            <a:off x="2982913" y="1771650"/>
            <a:ext cx="0" cy="4095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niOkvir 17"/>
          <p:cNvSpPr txBox="1">
            <a:spLocks noChangeArrowheads="1"/>
          </p:cNvSpPr>
          <p:nvPr/>
        </p:nvSpPr>
        <p:spPr bwMode="auto">
          <a:xfrm flipH="1">
            <a:off x="207963" y="2162175"/>
            <a:ext cx="3435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hr-HR" sz="2400" dirty="0" smtClean="0">
                <a:solidFill>
                  <a:srgbClr val="FF0000"/>
                </a:solidFill>
              </a:rPr>
              <a:t>Hozzáírtunk egy nullát!</a:t>
            </a:r>
            <a:endParaRPr lang="hr-HR" sz="2400" dirty="0">
              <a:solidFill>
                <a:srgbClr val="FF0000"/>
              </a:solidFill>
            </a:endParaRPr>
          </a:p>
        </p:txBody>
      </p:sp>
      <p:cxnSp>
        <p:nvCxnSpPr>
          <p:cNvPr id="21" name="Ravni poveznik sa strelicom 20"/>
          <p:cNvCxnSpPr/>
          <p:nvPr/>
        </p:nvCxnSpPr>
        <p:spPr>
          <a:xfrm flipV="1">
            <a:off x="4152900" y="1771650"/>
            <a:ext cx="0" cy="4095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niOkvir 21"/>
          <p:cNvSpPr txBox="1">
            <a:spLocks noChangeArrowheads="1"/>
          </p:cNvSpPr>
          <p:nvPr/>
        </p:nvSpPr>
        <p:spPr bwMode="auto">
          <a:xfrm flipH="1">
            <a:off x="3848099" y="2181225"/>
            <a:ext cx="371762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És mellé írtuk a következő mértékegységet!</a:t>
            </a: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28" name="TekstniOkvir 27"/>
          <p:cNvSpPr txBox="1">
            <a:spLocks noChangeArrowheads="1"/>
          </p:cNvSpPr>
          <p:nvPr/>
        </p:nvSpPr>
        <p:spPr bwMode="auto">
          <a:xfrm flipH="1">
            <a:off x="328613" y="3292475"/>
            <a:ext cx="2654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Tehát:          </a:t>
            </a:r>
            <a:r>
              <a:rPr lang="hr-HR" sz="2400" dirty="0"/>
              <a:t>1 cm   = </a:t>
            </a:r>
          </a:p>
        </p:txBody>
      </p:sp>
      <p:sp>
        <p:nvSpPr>
          <p:cNvPr id="29" name="TekstniOkvir 28"/>
          <p:cNvSpPr txBox="1">
            <a:spLocks noChangeArrowheads="1"/>
          </p:cNvSpPr>
          <p:nvPr/>
        </p:nvSpPr>
        <p:spPr bwMode="auto">
          <a:xfrm flipH="1">
            <a:off x="2897188" y="3276600"/>
            <a:ext cx="2655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  10 mm</a:t>
            </a:r>
          </a:p>
        </p:txBody>
      </p:sp>
      <p:sp>
        <p:nvSpPr>
          <p:cNvPr id="30" name="TekstniOkvir 29"/>
          <p:cNvSpPr txBox="1">
            <a:spLocks noChangeArrowheads="1"/>
          </p:cNvSpPr>
          <p:nvPr/>
        </p:nvSpPr>
        <p:spPr bwMode="auto">
          <a:xfrm flipH="1">
            <a:off x="571500" y="4391025"/>
            <a:ext cx="79819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Csak a kilométernél kell megjegyezzük, hogy</a:t>
            </a:r>
            <a:endParaRPr lang="hr-HR" sz="2400" dirty="0"/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/>
              <a:t>1 km = ______ m</a:t>
            </a:r>
          </a:p>
        </p:txBody>
      </p:sp>
      <p:sp>
        <p:nvSpPr>
          <p:cNvPr id="13" name="TekstniOkvir 12"/>
          <p:cNvSpPr txBox="1">
            <a:spLocks noChangeArrowheads="1"/>
          </p:cNvSpPr>
          <p:nvPr/>
        </p:nvSpPr>
        <p:spPr bwMode="auto">
          <a:xfrm flipH="1">
            <a:off x="1636713" y="5100638"/>
            <a:ext cx="1063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1000</a:t>
            </a:r>
          </a:p>
        </p:txBody>
      </p:sp>
      <p:sp>
        <p:nvSpPr>
          <p:cNvPr id="14" name="TekstniOkvir 13"/>
          <p:cNvSpPr txBox="1">
            <a:spLocks noChangeArrowheads="1"/>
          </p:cNvSpPr>
          <p:nvPr/>
        </p:nvSpPr>
        <p:spPr bwMode="auto">
          <a:xfrm flipH="1">
            <a:off x="933450" y="5591175"/>
            <a:ext cx="3736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(1000 hosszú lépés)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8" grpId="0"/>
      <p:bldP spid="22" grpId="0"/>
      <p:bldP spid="28" grpId="0"/>
      <p:bldP spid="29" grpId="0"/>
      <p:bldP spid="30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kstniOkvir 7"/>
          <p:cNvSpPr txBox="1">
            <a:spLocks noChangeArrowheads="1"/>
          </p:cNvSpPr>
          <p:nvPr/>
        </p:nvSpPr>
        <p:spPr bwMode="auto">
          <a:xfrm flipH="1">
            <a:off x="577850" y="736600"/>
            <a:ext cx="2824163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1 km = </a:t>
            </a:r>
            <a:r>
              <a:rPr lang="hr-HR" sz="2400" dirty="0" smtClean="0"/>
              <a:t>1000 </a:t>
            </a:r>
            <a:r>
              <a:rPr lang="hr-HR" sz="2400" dirty="0"/>
              <a:t>m</a:t>
            </a:r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/>
              <a:t>1 m   =       10 dm</a:t>
            </a:r>
          </a:p>
          <a:p>
            <a:pPr eaLnBrk="1" hangingPunct="1"/>
            <a:r>
              <a:rPr lang="hr-HR" sz="2400" dirty="0"/>
              <a:t>          =     100 cm</a:t>
            </a:r>
          </a:p>
          <a:p>
            <a:pPr eaLnBrk="1" hangingPunct="1"/>
            <a:r>
              <a:rPr lang="hr-HR" sz="2400" dirty="0"/>
              <a:t>          =  </a:t>
            </a:r>
            <a:r>
              <a:rPr lang="hr-HR" sz="2400" dirty="0" smtClean="0"/>
              <a:t>1000 </a:t>
            </a:r>
            <a:r>
              <a:rPr lang="hr-HR" sz="2400" dirty="0"/>
              <a:t>mm</a:t>
            </a:r>
          </a:p>
        </p:txBody>
      </p:sp>
      <p:sp>
        <p:nvSpPr>
          <p:cNvPr id="16387" name="TekstniOkvir 18"/>
          <p:cNvSpPr txBox="1">
            <a:spLocks noChangeArrowheads="1"/>
          </p:cNvSpPr>
          <p:nvPr/>
        </p:nvSpPr>
        <p:spPr bwMode="auto">
          <a:xfrm flipH="1">
            <a:off x="4571999" y="1203325"/>
            <a:ext cx="394569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sz="2400" dirty="0" smtClean="0">
                <a:solidFill>
                  <a:srgbClr val="FF00FF"/>
                </a:solidFill>
              </a:rPr>
              <a:t>Írj át mindent erről a diáról</a:t>
            </a:r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r>
              <a:rPr lang="hr-HR" sz="2400" dirty="0" smtClean="0">
                <a:solidFill>
                  <a:srgbClr val="FF00FF"/>
                </a:solidFill>
              </a:rPr>
              <a:t>(kivéve a rózsaszínnel írt szöveget).</a:t>
            </a:r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r>
              <a:rPr lang="hr-HR" sz="2400" dirty="0" smtClean="0">
                <a:solidFill>
                  <a:srgbClr val="FF00FF"/>
                </a:solidFill>
              </a:rPr>
              <a:t>Jegyezd is meg!</a:t>
            </a:r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r>
              <a:rPr lang="hr-HR" sz="2400" dirty="0" smtClean="0">
                <a:solidFill>
                  <a:srgbClr val="FF00FF"/>
                </a:solidFill>
              </a:rPr>
              <a:t>(ha eddig nem tetted volna)</a:t>
            </a:r>
            <a:endParaRPr lang="hr-HR" sz="2400" dirty="0">
              <a:solidFill>
                <a:srgbClr val="FF00FF"/>
              </a:solidFill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541338" y="649288"/>
            <a:ext cx="3057525" cy="424656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6389" name="TekstniOkvir 4"/>
          <p:cNvSpPr txBox="1">
            <a:spLocks noChangeArrowheads="1"/>
          </p:cNvSpPr>
          <p:nvPr/>
        </p:nvSpPr>
        <p:spPr bwMode="auto">
          <a:xfrm flipH="1">
            <a:off x="577850" y="3044825"/>
            <a:ext cx="28241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dm  =   10 cm</a:t>
            </a:r>
          </a:p>
          <a:p>
            <a:pPr eaLnBrk="1" hangingPunct="1"/>
            <a:r>
              <a:rPr lang="hr-HR" sz="2400"/>
              <a:t>           =  100 mm</a:t>
            </a:r>
          </a:p>
        </p:txBody>
      </p:sp>
      <p:sp>
        <p:nvSpPr>
          <p:cNvPr id="16390" name="TekstniOkvir 5"/>
          <p:cNvSpPr txBox="1">
            <a:spLocks noChangeArrowheads="1"/>
          </p:cNvSpPr>
          <p:nvPr/>
        </p:nvSpPr>
        <p:spPr bwMode="auto">
          <a:xfrm flipH="1">
            <a:off x="682625" y="4198938"/>
            <a:ext cx="2249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cm  =  10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kstniOkvir 3"/>
          <p:cNvSpPr txBox="1">
            <a:spLocks noChangeArrowheads="1"/>
          </p:cNvSpPr>
          <p:nvPr/>
        </p:nvSpPr>
        <p:spPr bwMode="auto">
          <a:xfrm flipH="1">
            <a:off x="3460750" y="2300288"/>
            <a:ext cx="266541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sz="2400" dirty="0" smtClean="0">
                <a:solidFill>
                  <a:srgbClr val="FF00FF"/>
                </a:solidFill>
              </a:rPr>
              <a:t>Ennyi volt…</a:t>
            </a:r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r>
              <a:rPr lang="hr-HR" sz="2400" dirty="0">
                <a:solidFill>
                  <a:srgbClr val="FF00FF"/>
                </a:solidFill>
                <a:sym typeface="Wingdings" pitchFamily="2" charset="2"/>
              </a:rPr>
              <a:t></a:t>
            </a:r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endParaRPr lang="hr-HR" sz="24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71600" y="224644"/>
            <a:ext cx="7560840" cy="65167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67136" y="1196752"/>
            <a:ext cx="6805264" cy="2808312"/>
          </a:xfrm>
          <a:prstGeom prst="rect">
            <a:avLst/>
          </a:prstGeom>
        </p:spPr>
        <p:txBody>
          <a:bodyPr/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hu-HU" sz="2400" smtClean="0"/>
              <a:t>Tilos ezen oktatási anyag átdolgozása, amennyiben nyilvános előadáson, </a:t>
            </a:r>
            <a:br>
              <a:rPr lang="hu-HU" sz="2400" smtClean="0"/>
            </a:br>
            <a:r>
              <a:rPr lang="hu-HU" sz="2400" smtClean="0"/>
              <a:t>vagy  más formában jelenítik meg.</a:t>
            </a:r>
          </a:p>
          <a:p>
            <a:pPr algn="ctr"/>
            <a:endParaRPr lang="hu-HU" sz="2400" smtClean="0"/>
          </a:p>
          <a:p>
            <a:pPr marL="0" indent="0" algn="ctr">
              <a:buFont typeface="Arial" charset="0"/>
              <a:buNone/>
            </a:pPr>
            <a:r>
              <a:rPr lang="hu-HU" sz="2400" smtClean="0"/>
              <a:t>Iskolai foglalkozás keretében tetszőleges módosításokat bátran végezhetnek rajta. 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835696" y="4365104"/>
            <a:ext cx="58326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u-H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Horvátország</a:t>
            </a:r>
            <a:endParaRPr lang="hr-HR" altLang="sr-Latn-R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</a:rPr>
              <a:t>Matematika 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16016" y="404664"/>
            <a:ext cx="4104456" cy="59766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404664"/>
            <a:ext cx="4104456" cy="59766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0" y="1012142"/>
            <a:ext cx="4248472" cy="50504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RS" sz="2400" b="1" dirty="0" smtClean="0"/>
              <a:t>Rađeno</a:t>
            </a:r>
            <a:r>
              <a:rPr lang="vi-VN" sz="2400" b="1" dirty="0" smtClean="0"/>
              <a:t> </a:t>
            </a:r>
            <a:endParaRPr lang="hu-HU" sz="2400" b="1" dirty="0" smtClean="0"/>
          </a:p>
          <a:p>
            <a:pPr algn="ctr">
              <a:buNone/>
            </a:pPr>
            <a:r>
              <a:rPr lang="sr-Latn-RS" sz="2400" b="1" dirty="0"/>
              <a:t>u</a:t>
            </a:r>
            <a:r>
              <a:rPr lang="sr-Latn-RS" sz="2400" b="1" dirty="0" smtClean="0"/>
              <a:t>z dozvolu i </a:t>
            </a:r>
            <a:r>
              <a:rPr lang="sr-Latn-RS" sz="2400" b="1" smtClean="0"/>
              <a:t>prema </a:t>
            </a:r>
            <a:r>
              <a:rPr lang="sr-Latn-RS" sz="2400" b="1" smtClean="0"/>
              <a:t/>
            </a:r>
            <a:br>
              <a:rPr lang="sr-Latn-RS" sz="2400" b="1" smtClean="0"/>
            </a:br>
            <a:r>
              <a:rPr lang="sr-Latn-RS" sz="2400" b="1" smtClean="0"/>
              <a:t>Power </a:t>
            </a:r>
            <a:r>
              <a:rPr lang="sr-Latn-RS" sz="2400" b="1" dirty="0" smtClean="0"/>
              <a:t>Point prezentaciji</a:t>
            </a:r>
            <a:r>
              <a:rPr lang="vi-VN" sz="2400" b="1" dirty="0" smtClean="0"/>
              <a:t> </a:t>
            </a:r>
            <a:endParaRPr lang="hu-HU" sz="2400" b="1" dirty="0" smtClean="0"/>
          </a:p>
          <a:p>
            <a:pPr algn="ctr">
              <a:buNone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Antonije Horvatek</a:t>
            </a:r>
            <a:endParaRPr lang="vi-VN" sz="2800" dirty="0" smtClean="0"/>
          </a:p>
          <a:p>
            <a:pPr algn="ctr">
              <a:buNone/>
            </a:pPr>
            <a:r>
              <a:rPr lang="sr-Latn-RS" sz="2400" b="1" dirty="0" smtClean="0"/>
              <a:t>Matematika na dlanu</a:t>
            </a:r>
            <a:endParaRPr lang="vi-VN" sz="2400" dirty="0" smtClean="0"/>
          </a:p>
          <a:p>
            <a:pPr algn="ctr">
              <a:buNone/>
            </a:pPr>
            <a:r>
              <a:rPr lang="vi-VN" sz="2200" b="1" dirty="0" smtClean="0">
                <a:hlinkClick r:id="rId2"/>
              </a:rPr>
              <a:t>http://www.antonija-horvatek.from.hr/</a:t>
            </a:r>
            <a:endParaRPr lang="vi-VN" sz="2200" dirty="0" smtClean="0"/>
          </a:p>
          <a:p>
            <a:pPr>
              <a:buNone/>
            </a:pPr>
            <a:endParaRPr lang="vi-VN" sz="2200" dirty="0" smtClean="0"/>
          </a:p>
          <a:p>
            <a:pPr algn="ctr">
              <a:buNone/>
            </a:pPr>
            <a:r>
              <a:rPr lang="sr-Latn-RS" sz="2400" b="1" dirty="0" smtClean="0"/>
              <a:t>Prevela na mađarski i uredila</a:t>
            </a:r>
            <a:r>
              <a:rPr lang="vi-VN" sz="2400" b="1" dirty="0" smtClean="0"/>
              <a:t>:</a:t>
            </a:r>
            <a:endParaRPr lang="vi-VN" sz="2400" dirty="0" smtClean="0"/>
          </a:p>
          <a:p>
            <a:pPr algn="ctr">
              <a:buNone/>
            </a:pPr>
            <a:r>
              <a:rPr lang="hu-HU" sz="2400" b="1" dirty="0" smtClean="0"/>
              <a:t>Irena </a:t>
            </a:r>
            <a:r>
              <a:rPr lang="hu-HU" sz="2400" b="1" kern="0" dirty="0"/>
              <a:t>Mezei-Belovai</a:t>
            </a:r>
            <a:endParaRPr lang="hu-HU" sz="2400" b="1" dirty="0" smtClean="0"/>
          </a:p>
          <a:p>
            <a:pPr algn="ctr">
              <a:buNone/>
            </a:pPr>
            <a:r>
              <a:rPr lang="hu-HU" sz="2400" b="1" dirty="0" smtClean="0"/>
              <a:t>U Zrenjaninu, svibanj 2020.</a:t>
            </a:r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07504" y="852452"/>
            <a:ext cx="4248472" cy="5285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Készült</a:t>
            </a:r>
            <a:r>
              <a:rPr kumimoji="0" lang="vi-V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 </a:t>
            </a:r>
            <a:endParaRPr kumimoji="0" lang="hu-HU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Antonija Horvatek</a:t>
            </a:r>
          </a:p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engedélyével,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a Power Point </a:t>
            </a:r>
            <a:r>
              <a:rPr lang="hu-HU" sz="2400" b="1" kern="0" dirty="0" smtClean="0">
                <a:latin typeface="+mn-lt"/>
              </a:rPr>
              <a:t>prezentációja alapján.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Matematika na dlanu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hlinkClick r:id="rId2"/>
              </a:rPr>
              <a:t>http://www.antonija-horvatek.from.hr/</a:t>
            </a:r>
            <a:endParaRPr kumimoji="0" lang="vi-V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Magyarra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fordította és szerkesztette</a:t>
            </a:r>
            <a:r>
              <a:rPr kumimoji="0" lang="vi-V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: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Mezei-Belovai Irén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Nagybecskerek, 2020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májusa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6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niOkvir 5"/>
          <p:cNvSpPr txBox="1">
            <a:spLocks noChangeArrowheads="1"/>
          </p:cNvSpPr>
          <p:nvPr/>
        </p:nvSpPr>
        <p:spPr bwMode="auto">
          <a:xfrm flipH="1">
            <a:off x="536575" y="1524000"/>
            <a:ext cx="7540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FF"/>
                </a:solidFill>
              </a:rPr>
              <a:t>A prezentáció ilyen színű szövegeit ne írd át a füzetedbe!</a:t>
            </a:r>
            <a:endParaRPr lang="hr-HR" sz="2400" dirty="0">
              <a:solidFill>
                <a:srgbClr val="FF00FF"/>
              </a:solidFill>
            </a:endParaRPr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 flipH="1">
            <a:off x="536575" y="2330450"/>
            <a:ext cx="7761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FF"/>
                </a:solidFill>
              </a:rPr>
              <a:t>Azt írd át, amire utasítást kapsz a bemutató során.</a:t>
            </a:r>
            <a:endParaRPr lang="hr-HR" sz="2400" dirty="0">
              <a:solidFill>
                <a:srgbClr val="FF00FF"/>
              </a:solidFill>
            </a:endParaRPr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 flipH="1">
            <a:off x="536575" y="3233738"/>
            <a:ext cx="75406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FF"/>
                </a:solidFill>
              </a:rPr>
              <a:t>Amikor csak egy mondatrész jelenik meg, a következő kattintás előtt gondolkozz el azon, mi lehetne a folytatása. Ekkor kattints újra.</a:t>
            </a:r>
            <a:endParaRPr lang="hr-HR" sz="24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577849" y="736600"/>
            <a:ext cx="84033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Ha valaminek megmérjük a </a:t>
            </a:r>
            <a:r>
              <a:rPr lang="hr-HR" sz="2400" b="1" dirty="0" smtClean="0"/>
              <a:t>hosszát</a:t>
            </a:r>
            <a:r>
              <a:rPr lang="hr-HR" sz="2400" dirty="0" smtClean="0"/>
              <a:t>, meg kell adjuk a  </a:t>
            </a:r>
            <a:r>
              <a:rPr lang="hr-HR" sz="2400" b="1" dirty="0" smtClean="0"/>
              <a:t>mértékegységet </a:t>
            </a:r>
            <a:r>
              <a:rPr lang="hr-HR" sz="2400" dirty="0" smtClean="0"/>
              <a:t>is.</a:t>
            </a:r>
            <a:endParaRPr lang="hr-HR" sz="2400" dirty="0"/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577850" y="1882775"/>
            <a:ext cx="75422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Páldául:</a:t>
            </a:r>
            <a:endParaRPr lang="hr-HR" sz="2400" dirty="0"/>
          </a:p>
        </p:txBody>
      </p:sp>
      <p:sp>
        <p:nvSpPr>
          <p:cNvPr id="10" name="TekstniOkvir 9"/>
          <p:cNvSpPr txBox="1">
            <a:spLocks noChangeArrowheads="1"/>
          </p:cNvSpPr>
          <p:nvPr/>
        </p:nvSpPr>
        <p:spPr bwMode="auto">
          <a:xfrm flipH="1">
            <a:off x="577850" y="2627313"/>
            <a:ext cx="608599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Két ház távolsága  </a:t>
            </a:r>
            <a:r>
              <a:rPr lang="hr-HR" sz="2400" dirty="0"/>
              <a:t>30 - </a:t>
            </a:r>
            <a:r>
              <a:rPr lang="hr-HR" sz="2400" dirty="0" smtClean="0"/>
              <a:t>micsoda?</a:t>
            </a:r>
            <a:endParaRPr lang="hr-HR" sz="2400" dirty="0"/>
          </a:p>
        </p:txBody>
      </p:sp>
      <p:sp>
        <p:nvSpPr>
          <p:cNvPr id="17" name="TekstniOkvir 16"/>
          <p:cNvSpPr txBox="1">
            <a:spLocks noChangeArrowheads="1"/>
          </p:cNvSpPr>
          <p:nvPr/>
        </p:nvSpPr>
        <p:spPr bwMode="auto">
          <a:xfrm flipH="1">
            <a:off x="5044254" y="2640013"/>
            <a:ext cx="1971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30 </a:t>
            </a:r>
            <a:r>
              <a:rPr lang="hr-HR" sz="2400" u="sng" dirty="0" smtClean="0">
                <a:solidFill>
                  <a:srgbClr val="FF0000"/>
                </a:solidFill>
              </a:rPr>
              <a:t>méter</a:t>
            </a:r>
            <a:r>
              <a:rPr lang="hr-HR" sz="2400" dirty="0" smtClean="0">
                <a:solidFill>
                  <a:srgbClr val="FF0000"/>
                </a:solidFill>
              </a:rPr>
              <a:t>!</a:t>
            </a: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 flipH="1">
            <a:off x="577850" y="3305175"/>
            <a:ext cx="4820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A ceruza hossza 12 </a:t>
            </a:r>
            <a:r>
              <a:rPr lang="hr-HR" sz="2400" dirty="0"/>
              <a:t>- </a:t>
            </a:r>
            <a:r>
              <a:rPr lang="hr-HR" sz="2400" dirty="0" smtClean="0"/>
              <a:t>micsoda?</a:t>
            </a:r>
            <a:endParaRPr lang="hr-HR" sz="2400" dirty="0"/>
          </a:p>
        </p:txBody>
      </p:sp>
      <p:sp>
        <p:nvSpPr>
          <p:cNvPr id="12" name="TekstniOkvir 11"/>
          <p:cNvSpPr txBox="1">
            <a:spLocks noChangeArrowheads="1"/>
          </p:cNvSpPr>
          <p:nvPr/>
        </p:nvSpPr>
        <p:spPr bwMode="auto">
          <a:xfrm flipH="1">
            <a:off x="4992969" y="3305175"/>
            <a:ext cx="2509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12 </a:t>
            </a:r>
            <a:r>
              <a:rPr lang="hr-HR" sz="2400" u="sng" dirty="0" smtClean="0">
                <a:solidFill>
                  <a:srgbClr val="FF0000"/>
                </a:solidFill>
              </a:rPr>
              <a:t>centiméter</a:t>
            </a:r>
            <a:r>
              <a:rPr lang="hr-HR" sz="2400" dirty="0" smtClean="0">
                <a:solidFill>
                  <a:srgbClr val="FF0000"/>
                </a:solidFill>
              </a:rPr>
              <a:t>!</a:t>
            </a: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13" name="TekstniOkvir 12"/>
          <p:cNvSpPr txBox="1">
            <a:spLocks noChangeArrowheads="1"/>
          </p:cNvSpPr>
          <p:nvPr/>
        </p:nvSpPr>
        <p:spPr bwMode="auto">
          <a:xfrm flipH="1">
            <a:off x="577850" y="3994150"/>
            <a:ext cx="68945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Újvidék és Szabadka távolsága 105 </a:t>
            </a:r>
            <a:r>
              <a:rPr lang="hr-HR" sz="2400" dirty="0"/>
              <a:t>- </a:t>
            </a:r>
            <a:r>
              <a:rPr lang="hr-HR" sz="2400" dirty="0" smtClean="0"/>
              <a:t>micsoda?</a:t>
            </a:r>
            <a:endParaRPr lang="hr-HR" sz="2400" dirty="0"/>
          </a:p>
        </p:txBody>
      </p:sp>
      <p:sp>
        <p:nvSpPr>
          <p:cNvPr id="14" name="TekstniOkvir 13"/>
          <p:cNvSpPr txBox="1">
            <a:spLocks noChangeArrowheads="1"/>
          </p:cNvSpPr>
          <p:nvPr/>
        </p:nvSpPr>
        <p:spPr bwMode="auto">
          <a:xfrm flipH="1">
            <a:off x="6851650" y="3983038"/>
            <a:ext cx="2508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105 </a:t>
            </a:r>
            <a:r>
              <a:rPr lang="hr-HR" sz="2400" u="sng" dirty="0" smtClean="0">
                <a:solidFill>
                  <a:srgbClr val="FF0000"/>
                </a:solidFill>
              </a:rPr>
              <a:t>kilométer</a:t>
            </a:r>
            <a:r>
              <a:rPr lang="hr-HR" sz="2400" dirty="0" smtClean="0">
                <a:solidFill>
                  <a:srgbClr val="FF0000"/>
                </a:solidFill>
              </a:rPr>
              <a:t>!</a:t>
            </a: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15" name="TekstniOkvir 14"/>
          <p:cNvSpPr txBox="1">
            <a:spLocks noChangeArrowheads="1"/>
          </p:cNvSpPr>
          <p:nvPr/>
        </p:nvSpPr>
        <p:spPr bwMode="auto">
          <a:xfrm flipH="1">
            <a:off x="577850" y="4711700"/>
            <a:ext cx="3649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A hajszál vastagsága </a:t>
            </a:r>
            <a:r>
              <a:rPr lang="hr-HR" sz="2400" dirty="0"/>
              <a:t>1…?</a:t>
            </a:r>
          </a:p>
        </p:txBody>
      </p:sp>
      <p:sp>
        <p:nvSpPr>
          <p:cNvPr id="16" name="TekstniOkvir 15"/>
          <p:cNvSpPr txBox="1">
            <a:spLocks noChangeArrowheads="1"/>
          </p:cNvSpPr>
          <p:nvPr/>
        </p:nvSpPr>
        <p:spPr bwMode="auto">
          <a:xfrm flipH="1">
            <a:off x="4043363" y="4722813"/>
            <a:ext cx="2509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1 </a:t>
            </a:r>
            <a:r>
              <a:rPr lang="hr-HR" sz="2400" u="sng" dirty="0" smtClean="0">
                <a:solidFill>
                  <a:srgbClr val="FF0000"/>
                </a:solidFill>
              </a:rPr>
              <a:t>milliméter</a:t>
            </a:r>
            <a:r>
              <a:rPr lang="hr-HR" sz="2400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8" name="TekstniOkvir 17"/>
          <p:cNvSpPr txBox="1">
            <a:spLocks noChangeArrowheads="1"/>
          </p:cNvSpPr>
          <p:nvPr/>
        </p:nvSpPr>
        <p:spPr bwMode="auto">
          <a:xfrm flipH="1">
            <a:off x="577850" y="5503863"/>
            <a:ext cx="75422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A </a:t>
            </a:r>
            <a:r>
              <a:rPr lang="hr-HR" sz="2400" dirty="0" smtClean="0">
                <a:solidFill>
                  <a:srgbClr val="FF0000"/>
                </a:solidFill>
              </a:rPr>
              <a:t>kilométer</a:t>
            </a:r>
            <a:r>
              <a:rPr lang="hr-HR" sz="2400" dirty="0"/>
              <a:t>, </a:t>
            </a:r>
            <a:r>
              <a:rPr lang="hr-HR" sz="2400" dirty="0" smtClean="0"/>
              <a:t>a </a:t>
            </a:r>
            <a:r>
              <a:rPr lang="hr-HR" sz="2400" dirty="0" smtClean="0">
                <a:solidFill>
                  <a:srgbClr val="0000CC"/>
                </a:solidFill>
              </a:rPr>
              <a:t>méter</a:t>
            </a:r>
            <a:r>
              <a:rPr lang="hr-HR" sz="2400" dirty="0"/>
              <a:t>, </a:t>
            </a:r>
            <a:r>
              <a:rPr lang="hr-HR" sz="2400" dirty="0" smtClean="0"/>
              <a:t>a </a:t>
            </a:r>
            <a:r>
              <a:rPr lang="hr-HR" sz="2400" dirty="0" smtClean="0">
                <a:solidFill>
                  <a:srgbClr val="008000"/>
                </a:solidFill>
              </a:rPr>
              <a:t>deciméter</a:t>
            </a:r>
            <a:r>
              <a:rPr lang="hr-HR" sz="2400" dirty="0"/>
              <a:t>, </a:t>
            </a:r>
            <a:r>
              <a:rPr lang="hr-HR" sz="2400" dirty="0" smtClean="0"/>
              <a:t>a </a:t>
            </a:r>
            <a:r>
              <a:rPr lang="hr-HR" sz="2400" dirty="0" smtClean="0">
                <a:solidFill>
                  <a:srgbClr val="FF0000"/>
                </a:solidFill>
              </a:rPr>
              <a:t>centiméter</a:t>
            </a:r>
            <a:r>
              <a:rPr lang="hr-HR" sz="2400" dirty="0" smtClean="0"/>
              <a:t> és a </a:t>
            </a:r>
            <a:r>
              <a:rPr lang="hr-HR" sz="2400" dirty="0" smtClean="0">
                <a:solidFill>
                  <a:srgbClr val="0000CC"/>
                </a:solidFill>
              </a:rPr>
              <a:t>milliméter</a:t>
            </a:r>
            <a:r>
              <a:rPr lang="hr-HR" sz="2400" dirty="0" smtClean="0"/>
              <a:t> </a:t>
            </a:r>
            <a:r>
              <a:rPr lang="hr-HR" sz="2400" b="1" u="sng" dirty="0" smtClean="0"/>
              <a:t>a hosszúság mértékegységei</a:t>
            </a:r>
            <a:r>
              <a:rPr lang="hr-HR" sz="2400" dirty="0" smtClean="0"/>
              <a:t>.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7" grpId="0"/>
      <p:bldP spid="11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kstniOkvir 7"/>
          <p:cNvSpPr txBox="1">
            <a:spLocks noChangeArrowheads="1"/>
          </p:cNvSpPr>
          <p:nvPr/>
        </p:nvSpPr>
        <p:spPr bwMode="auto">
          <a:xfrm flipH="1">
            <a:off x="577850" y="736600"/>
            <a:ext cx="754221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A hosszúság mértékegységei:</a:t>
            </a:r>
            <a:endParaRPr lang="hr-HR" sz="2400" dirty="0"/>
          </a:p>
          <a:p>
            <a:pPr eaLnBrk="1" hangingPunct="1"/>
            <a:r>
              <a:rPr lang="hr-HR" sz="2400" dirty="0"/>
              <a:t>	- </a:t>
            </a:r>
            <a:r>
              <a:rPr lang="hr-HR" sz="2400" dirty="0" smtClean="0"/>
              <a:t>kilométer </a:t>
            </a:r>
            <a:r>
              <a:rPr lang="hr-HR" sz="2400" dirty="0"/>
              <a:t>(km)</a:t>
            </a:r>
          </a:p>
          <a:p>
            <a:pPr eaLnBrk="1" hangingPunct="1"/>
            <a:r>
              <a:rPr lang="hr-HR" sz="2400" dirty="0"/>
              <a:t>	- </a:t>
            </a:r>
            <a:r>
              <a:rPr lang="hr-HR" sz="2400" dirty="0" smtClean="0"/>
              <a:t>méter </a:t>
            </a:r>
            <a:r>
              <a:rPr lang="hr-HR" sz="2400" dirty="0"/>
              <a:t>(m)</a:t>
            </a:r>
          </a:p>
          <a:p>
            <a:pPr eaLnBrk="1" hangingPunct="1"/>
            <a:r>
              <a:rPr lang="hr-HR" sz="2400" dirty="0"/>
              <a:t>	- </a:t>
            </a:r>
            <a:r>
              <a:rPr lang="hr-HR" sz="2400" dirty="0" smtClean="0"/>
              <a:t>deciméter </a:t>
            </a:r>
            <a:r>
              <a:rPr lang="hr-HR" sz="2400" dirty="0"/>
              <a:t>(dm)</a:t>
            </a:r>
          </a:p>
          <a:p>
            <a:pPr eaLnBrk="1" hangingPunct="1"/>
            <a:r>
              <a:rPr lang="hr-HR" sz="2400" dirty="0"/>
              <a:t>	- </a:t>
            </a:r>
            <a:r>
              <a:rPr lang="hr-HR" sz="2400" dirty="0" smtClean="0"/>
              <a:t>centiméter </a:t>
            </a:r>
            <a:r>
              <a:rPr lang="hr-HR" sz="2400" dirty="0"/>
              <a:t>(cm)</a:t>
            </a:r>
          </a:p>
          <a:p>
            <a:pPr eaLnBrk="1" hangingPunct="1"/>
            <a:r>
              <a:rPr lang="hr-HR" sz="2400" dirty="0"/>
              <a:t>	- </a:t>
            </a:r>
            <a:r>
              <a:rPr lang="hr-HR" sz="2400" dirty="0" smtClean="0"/>
              <a:t>milliméter </a:t>
            </a:r>
            <a:r>
              <a:rPr lang="hr-HR" sz="2400" dirty="0"/>
              <a:t>(mm).</a:t>
            </a:r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 smtClean="0"/>
              <a:t>Csökkenő sorrenbe soroltuk fel őket, a legnagyobbtól, a legkisebbig.</a:t>
            </a:r>
            <a:endParaRPr lang="hr-HR" sz="2400" dirty="0"/>
          </a:p>
        </p:txBody>
      </p:sp>
      <p:sp>
        <p:nvSpPr>
          <p:cNvPr id="6147" name="TekstniOkvir 18"/>
          <p:cNvSpPr txBox="1">
            <a:spLocks noChangeArrowheads="1"/>
          </p:cNvSpPr>
          <p:nvPr/>
        </p:nvSpPr>
        <p:spPr bwMode="auto">
          <a:xfrm flipH="1">
            <a:off x="5338763" y="4895850"/>
            <a:ext cx="35226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sz="2400" dirty="0">
                <a:solidFill>
                  <a:srgbClr val="FF00FF"/>
                </a:solidFill>
              </a:rPr>
              <a:t>Í</a:t>
            </a:r>
            <a:r>
              <a:rPr lang="hr-HR" sz="2400" dirty="0" smtClean="0">
                <a:solidFill>
                  <a:srgbClr val="FF00FF"/>
                </a:solidFill>
              </a:rPr>
              <a:t>rj át a füzetedbe mindent, ami ezen a dián van </a:t>
            </a:r>
          </a:p>
          <a:p>
            <a:pPr algn="ctr" eaLnBrk="1" hangingPunct="1"/>
            <a:r>
              <a:rPr lang="hr-HR" sz="2400" dirty="0" smtClean="0">
                <a:solidFill>
                  <a:srgbClr val="FF00FF"/>
                </a:solidFill>
              </a:rPr>
              <a:t>(kivéve a rózsaszínnel írt szöveget).</a:t>
            </a:r>
            <a:endParaRPr lang="hr-HR" sz="2400" dirty="0">
              <a:solidFill>
                <a:srgbClr val="FF00FF"/>
              </a:solidFill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422275" y="649288"/>
            <a:ext cx="4149725" cy="25558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577850" y="392113"/>
            <a:ext cx="7542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Mennyi az egy </a:t>
            </a:r>
            <a:r>
              <a:rPr lang="hr-HR" sz="2400" b="1" dirty="0" smtClean="0"/>
              <a:t>méter</a:t>
            </a:r>
            <a:r>
              <a:rPr lang="hr-HR" sz="2400" dirty="0"/>
              <a:t>?</a:t>
            </a: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563563" y="1081088"/>
            <a:ext cx="83173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Kb.annyi, mint oldalsó középtartásban a tenyereid távolsága.</a:t>
            </a:r>
            <a:endParaRPr lang="hr-HR" sz="2400" dirty="0"/>
          </a:p>
          <a:p>
            <a:pPr eaLnBrk="1" hangingPunct="1"/>
            <a:r>
              <a:rPr lang="hr-HR" sz="2400" b="1" dirty="0" smtClean="0"/>
              <a:t>Most</a:t>
            </a:r>
            <a:r>
              <a:rPr lang="hr-HR" sz="2400" dirty="0" smtClean="0"/>
              <a:t> helyezkedj oldalsó középtartásba, </a:t>
            </a:r>
            <a:r>
              <a:rPr lang="hu-HU" sz="2400" dirty="0" smtClean="0"/>
              <a:t>és nézd meg</a:t>
            </a:r>
            <a:r>
              <a:rPr lang="hr-HR" sz="2400" dirty="0" smtClean="0"/>
              <a:t> mennyi is az!</a:t>
            </a:r>
            <a:endParaRPr lang="hr-HR" sz="2400" dirty="0"/>
          </a:p>
        </p:txBody>
      </p:sp>
      <p:sp>
        <p:nvSpPr>
          <p:cNvPr id="18" name="TekstniOkvir 17"/>
          <p:cNvSpPr txBox="1">
            <a:spLocks noChangeArrowheads="1"/>
          </p:cNvSpPr>
          <p:nvPr/>
        </p:nvSpPr>
        <p:spPr bwMode="auto">
          <a:xfrm flipH="1">
            <a:off x="577850" y="2254250"/>
            <a:ext cx="81819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Hasonlítsd össze a felsorolt dolgok nagyságát az 1 méterrel! Kisebb? Nagyobb? Egyenlő?</a:t>
            </a:r>
            <a:endParaRPr lang="hr-HR" sz="2400" dirty="0"/>
          </a:p>
        </p:txBody>
      </p:sp>
      <p:sp>
        <p:nvSpPr>
          <p:cNvPr id="20" name="TekstniOkvir 19"/>
          <p:cNvSpPr txBox="1">
            <a:spLocks noChangeArrowheads="1"/>
          </p:cNvSpPr>
          <p:nvPr/>
        </p:nvSpPr>
        <p:spPr bwMode="auto">
          <a:xfrm flipH="1">
            <a:off x="912812" y="3313113"/>
            <a:ext cx="343614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A szobaajtó szélessége </a:t>
            </a:r>
            <a:endParaRPr lang="hr-HR" sz="2400" dirty="0"/>
          </a:p>
        </p:txBody>
      </p:sp>
      <p:sp>
        <p:nvSpPr>
          <p:cNvPr id="21" name="TekstniOkvir 20"/>
          <p:cNvSpPr txBox="1">
            <a:spLocks noChangeArrowheads="1"/>
          </p:cNvSpPr>
          <p:nvPr/>
        </p:nvSpPr>
        <p:spPr bwMode="auto">
          <a:xfrm flipH="1">
            <a:off x="4308540" y="3311525"/>
            <a:ext cx="3757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Főleg kb. </a:t>
            </a:r>
            <a:r>
              <a:rPr lang="hr-HR" sz="2400" dirty="0">
                <a:solidFill>
                  <a:srgbClr val="FF0000"/>
                </a:solidFill>
              </a:rPr>
              <a:t>1 m.</a:t>
            </a:r>
          </a:p>
        </p:txBody>
      </p:sp>
      <p:sp>
        <p:nvSpPr>
          <p:cNvPr id="22" name="TekstniOkvir 21"/>
          <p:cNvSpPr txBox="1">
            <a:spLocks noChangeArrowheads="1"/>
          </p:cNvSpPr>
          <p:nvPr/>
        </p:nvSpPr>
        <p:spPr bwMode="auto">
          <a:xfrm flipH="1">
            <a:off x="912813" y="3878263"/>
            <a:ext cx="2981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Ujjaid hossza</a:t>
            </a:r>
            <a:endParaRPr lang="hr-HR" sz="2400" dirty="0"/>
          </a:p>
        </p:txBody>
      </p:sp>
      <p:sp>
        <p:nvSpPr>
          <p:cNvPr id="23" name="TekstniOkvir 22"/>
          <p:cNvSpPr txBox="1">
            <a:spLocks noChangeArrowheads="1"/>
          </p:cNvSpPr>
          <p:nvPr/>
        </p:nvSpPr>
        <p:spPr bwMode="auto">
          <a:xfrm flipH="1">
            <a:off x="3459163" y="3876675"/>
            <a:ext cx="4446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Sokkal kevesebb mint </a:t>
            </a:r>
            <a:r>
              <a:rPr lang="hr-HR" sz="2400" dirty="0">
                <a:solidFill>
                  <a:srgbClr val="FF0000"/>
                </a:solidFill>
              </a:rPr>
              <a:t>1 </a:t>
            </a:r>
            <a:r>
              <a:rPr lang="hr-HR" sz="2400" dirty="0" smtClean="0">
                <a:solidFill>
                  <a:srgbClr val="FF0000"/>
                </a:solidFill>
              </a:rPr>
              <a:t>m!</a:t>
            </a: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24" name="TekstniOkvir 23"/>
          <p:cNvSpPr txBox="1">
            <a:spLocks noChangeArrowheads="1"/>
          </p:cNvSpPr>
          <p:nvPr/>
        </p:nvSpPr>
        <p:spPr bwMode="auto">
          <a:xfrm flipH="1">
            <a:off x="912812" y="4484688"/>
            <a:ext cx="40975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Felnőtt ember magassága</a:t>
            </a:r>
            <a:endParaRPr lang="hr-HR" sz="2400" dirty="0"/>
          </a:p>
        </p:txBody>
      </p:sp>
      <p:sp>
        <p:nvSpPr>
          <p:cNvPr id="25" name="TekstniOkvir 24"/>
          <p:cNvSpPr txBox="1">
            <a:spLocks noChangeArrowheads="1"/>
          </p:cNvSpPr>
          <p:nvPr/>
        </p:nvSpPr>
        <p:spPr bwMode="auto">
          <a:xfrm flipH="1">
            <a:off x="4570413" y="4483100"/>
            <a:ext cx="2214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Több mint 1 </a:t>
            </a:r>
            <a:r>
              <a:rPr lang="hr-HR" sz="2400" dirty="0">
                <a:solidFill>
                  <a:srgbClr val="FF0000"/>
                </a:solidFill>
              </a:rPr>
              <a:t>m!</a:t>
            </a:r>
          </a:p>
        </p:txBody>
      </p:sp>
      <p:sp>
        <p:nvSpPr>
          <p:cNvPr id="26" name="TekstniOkvir 25"/>
          <p:cNvSpPr txBox="1">
            <a:spLocks noChangeArrowheads="1"/>
          </p:cNvSpPr>
          <p:nvPr/>
        </p:nvSpPr>
        <p:spPr bwMode="auto">
          <a:xfrm flipH="1">
            <a:off x="927100" y="5049838"/>
            <a:ext cx="3659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Gépkocsi hossza</a:t>
            </a:r>
            <a:endParaRPr lang="hr-HR" sz="2400" dirty="0"/>
          </a:p>
        </p:txBody>
      </p:sp>
      <p:sp>
        <p:nvSpPr>
          <p:cNvPr id="27" name="TekstniOkvir 26"/>
          <p:cNvSpPr txBox="1">
            <a:spLocks noChangeArrowheads="1"/>
          </p:cNvSpPr>
          <p:nvPr/>
        </p:nvSpPr>
        <p:spPr bwMode="auto">
          <a:xfrm flipH="1">
            <a:off x="4584700" y="5048250"/>
            <a:ext cx="2214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Több mint 1 </a:t>
            </a:r>
            <a:r>
              <a:rPr lang="hr-HR" sz="2400" dirty="0">
                <a:solidFill>
                  <a:srgbClr val="FF0000"/>
                </a:solidFill>
              </a:rPr>
              <a:t>m!</a:t>
            </a:r>
          </a:p>
        </p:txBody>
      </p:sp>
      <p:sp>
        <p:nvSpPr>
          <p:cNvPr id="28" name="TekstniOkvir 27"/>
          <p:cNvSpPr txBox="1">
            <a:spLocks noChangeArrowheads="1"/>
          </p:cNvSpPr>
          <p:nvPr/>
        </p:nvSpPr>
        <p:spPr bwMode="auto">
          <a:xfrm flipH="1">
            <a:off x="882650" y="5654675"/>
            <a:ext cx="47039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A konyhaasztal szélessége</a:t>
            </a:r>
            <a:endParaRPr lang="hr-HR" sz="2400" dirty="0"/>
          </a:p>
        </p:txBody>
      </p:sp>
      <p:sp>
        <p:nvSpPr>
          <p:cNvPr id="29" name="TekstniOkvir 28"/>
          <p:cNvSpPr txBox="1">
            <a:spLocks noChangeArrowheads="1"/>
          </p:cNvSpPr>
          <p:nvPr/>
        </p:nvSpPr>
        <p:spPr bwMode="auto">
          <a:xfrm flipH="1">
            <a:off x="4652984" y="5653088"/>
            <a:ext cx="4446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Főleg kb. </a:t>
            </a:r>
            <a:r>
              <a:rPr lang="hr-HR" sz="2400" dirty="0">
                <a:solidFill>
                  <a:srgbClr val="FF0000"/>
                </a:solidFill>
              </a:rPr>
              <a:t>1 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577850" y="392113"/>
            <a:ext cx="7542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Mennyi az egy </a:t>
            </a:r>
            <a:r>
              <a:rPr lang="hr-HR" sz="2400" b="1" dirty="0" smtClean="0"/>
              <a:t>centiméter</a:t>
            </a:r>
            <a:r>
              <a:rPr lang="hr-HR" sz="2400" dirty="0"/>
              <a:t>?</a:t>
            </a: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563563" y="1081088"/>
            <a:ext cx="7542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A vonalzón a </a:t>
            </a:r>
            <a:r>
              <a:rPr lang="hr-HR" sz="2400" dirty="0"/>
              <a:t>0 </a:t>
            </a:r>
            <a:r>
              <a:rPr lang="hr-HR" sz="2400" dirty="0" smtClean="0"/>
              <a:t>és az 1 távolsága!</a:t>
            </a:r>
            <a:endParaRPr lang="hr-HR" sz="2400" dirty="0"/>
          </a:p>
        </p:txBody>
      </p:sp>
      <p:pic>
        <p:nvPicPr>
          <p:cNvPr id="15" name="Picture 30" descr="ravnalo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465" b="36635"/>
          <a:stretch>
            <a:fillRect/>
          </a:stretch>
        </p:blipFill>
        <p:spPr bwMode="auto">
          <a:xfrm>
            <a:off x="2039938" y="1946275"/>
            <a:ext cx="2879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31"/>
          <p:cNvSpPr>
            <a:spLocks noChangeShapeType="1"/>
          </p:cNvSpPr>
          <p:nvPr/>
        </p:nvSpPr>
        <p:spPr bwMode="auto">
          <a:xfrm>
            <a:off x="2193925" y="1946275"/>
            <a:ext cx="4318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3"/>
          <p:cNvSpPr>
            <a:spLocks noChangeShapeType="1"/>
          </p:cNvSpPr>
          <p:nvPr/>
        </p:nvSpPr>
        <p:spPr bwMode="auto">
          <a:xfrm>
            <a:off x="2193925" y="1620838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>
            <a:off x="2611438" y="1614488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kstniOkvir 30"/>
          <p:cNvSpPr txBox="1">
            <a:spLocks noChangeArrowheads="1"/>
          </p:cNvSpPr>
          <p:nvPr/>
        </p:nvSpPr>
        <p:spPr bwMode="auto">
          <a:xfrm flipH="1">
            <a:off x="577850" y="2833688"/>
            <a:ext cx="7542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Az </a:t>
            </a:r>
            <a:r>
              <a:rPr lang="hr-HR" sz="2400" i="1" dirty="0" smtClean="0"/>
              <a:t>körülbelül</a:t>
            </a:r>
            <a:r>
              <a:rPr lang="hr-HR" sz="2400" dirty="0" smtClean="0"/>
              <a:t> az </a:t>
            </a:r>
            <a:r>
              <a:rPr lang="hr-HR" sz="2400" b="1" dirty="0" smtClean="0"/>
              <a:t>ujjunk</a:t>
            </a:r>
            <a:r>
              <a:rPr lang="hr-HR" sz="2400" dirty="0" smtClean="0"/>
              <a:t> szélessége.</a:t>
            </a:r>
            <a:endParaRPr lang="hr-HR" sz="2400" dirty="0"/>
          </a:p>
          <a:p>
            <a:pPr eaLnBrk="1" hangingPunct="1"/>
            <a:r>
              <a:rPr lang="hr-HR" sz="2400" dirty="0" smtClean="0"/>
              <a:t>Nézd meg, hogy milyen széles az ujjad! (most)</a:t>
            </a:r>
            <a:endParaRPr lang="hr-HR" sz="2400" dirty="0"/>
          </a:p>
        </p:txBody>
      </p:sp>
      <p:sp>
        <p:nvSpPr>
          <p:cNvPr id="32" name="TekstniOkvir 31"/>
          <p:cNvSpPr txBox="1">
            <a:spLocks noChangeArrowheads="1"/>
          </p:cNvSpPr>
          <p:nvPr/>
        </p:nvSpPr>
        <p:spPr bwMode="auto">
          <a:xfrm flipH="1">
            <a:off x="577850" y="3927475"/>
            <a:ext cx="8181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Hasonlítsd össze az alábbi dolgok nagyságát az 1 centiméterrel:</a:t>
            </a:r>
            <a:endParaRPr lang="hr-HR" sz="2400" dirty="0"/>
          </a:p>
        </p:txBody>
      </p:sp>
      <p:sp>
        <p:nvSpPr>
          <p:cNvPr id="33" name="TekstniOkvir 32"/>
          <p:cNvSpPr txBox="1">
            <a:spLocks noChangeArrowheads="1"/>
          </p:cNvSpPr>
          <p:nvPr/>
        </p:nvSpPr>
        <p:spPr bwMode="auto">
          <a:xfrm flipH="1">
            <a:off x="793749" y="4483100"/>
            <a:ext cx="3540919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Mákszem nagysága</a:t>
            </a:r>
            <a:endParaRPr lang="hr-HR" sz="2400" dirty="0"/>
          </a:p>
        </p:txBody>
      </p:sp>
      <p:sp>
        <p:nvSpPr>
          <p:cNvPr id="34" name="TekstniOkvir 33"/>
          <p:cNvSpPr txBox="1">
            <a:spLocks noChangeArrowheads="1"/>
          </p:cNvSpPr>
          <p:nvPr/>
        </p:nvSpPr>
        <p:spPr bwMode="auto">
          <a:xfrm flipH="1">
            <a:off x="4185387" y="4470400"/>
            <a:ext cx="37576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Sokkal kevesebb mint </a:t>
            </a:r>
            <a:r>
              <a:rPr lang="hr-HR" sz="2400" dirty="0">
                <a:solidFill>
                  <a:srgbClr val="FF0000"/>
                </a:solidFill>
              </a:rPr>
              <a:t>1 cm.</a:t>
            </a:r>
          </a:p>
        </p:txBody>
      </p:sp>
      <p:sp>
        <p:nvSpPr>
          <p:cNvPr id="35" name="TekstniOkvir 34"/>
          <p:cNvSpPr txBox="1">
            <a:spLocks noChangeArrowheads="1"/>
          </p:cNvSpPr>
          <p:nvPr/>
        </p:nvSpPr>
        <p:spPr bwMode="auto">
          <a:xfrm flipH="1">
            <a:off x="793750" y="5048250"/>
            <a:ext cx="2981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Köröm szélessége</a:t>
            </a:r>
            <a:endParaRPr lang="hr-HR" sz="2400" dirty="0"/>
          </a:p>
        </p:txBody>
      </p:sp>
      <p:sp>
        <p:nvSpPr>
          <p:cNvPr id="36" name="TekstniOkvir 35"/>
          <p:cNvSpPr txBox="1">
            <a:spLocks noChangeArrowheads="1"/>
          </p:cNvSpPr>
          <p:nvPr/>
        </p:nvSpPr>
        <p:spPr bwMode="auto">
          <a:xfrm flipH="1">
            <a:off x="4185387" y="5046663"/>
            <a:ext cx="3299619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Kb. </a:t>
            </a:r>
            <a:r>
              <a:rPr lang="hr-HR" sz="2400" dirty="0">
                <a:solidFill>
                  <a:srgbClr val="FF0000"/>
                </a:solidFill>
              </a:rPr>
              <a:t>1 cm!</a:t>
            </a:r>
          </a:p>
        </p:txBody>
      </p:sp>
      <p:sp>
        <p:nvSpPr>
          <p:cNvPr id="37" name="TekstniOkvir 36"/>
          <p:cNvSpPr txBox="1">
            <a:spLocks noChangeArrowheads="1"/>
          </p:cNvSpPr>
          <p:nvPr/>
        </p:nvSpPr>
        <p:spPr bwMode="auto">
          <a:xfrm flipH="1">
            <a:off x="793750" y="5654675"/>
            <a:ext cx="3660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A telefonod hossza</a:t>
            </a:r>
            <a:endParaRPr lang="hr-HR" sz="2400" dirty="0"/>
          </a:p>
        </p:txBody>
      </p:sp>
      <p:sp>
        <p:nvSpPr>
          <p:cNvPr id="38" name="TekstniOkvir 37"/>
          <p:cNvSpPr txBox="1">
            <a:spLocks noChangeArrowheads="1"/>
          </p:cNvSpPr>
          <p:nvPr/>
        </p:nvSpPr>
        <p:spPr bwMode="auto">
          <a:xfrm flipH="1">
            <a:off x="4185387" y="5653088"/>
            <a:ext cx="2214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Több mint </a:t>
            </a:r>
            <a:r>
              <a:rPr lang="hr-HR" sz="2400" dirty="0">
                <a:solidFill>
                  <a:srgbClr val="FF0000"/>
                </a:solidFill>
              </a:rPr>
              <a:t>1 cm!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 animBg="1"/>
      <p:bldP spid="1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577850" y="392113"/>
            <a:ext cx="7542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Mennyi az egy </a:t>
            </a:r>
            <a:r>
              <a:rPr lang="hr-HR" sz="2400" b="1" dirty="0" smtClean="0"/>
              <a:t>milliméter</a:t>
            </a:r>
            <a:r>
              <a:rPr lang="hr-HR" sz="2400" dirty="0"/>
              <a:t>?</a:t>
            </a: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563563" y="1081088"/>
            <a:ext cx="8334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A vonalzón, két szomszédos vonalka közötti távolság!</a:t>
            </a:r>
            <a:endParaRPr lang="hr-HR" sz="2400" dirty="0"/>
          </a:p>
        </p:txBody>
      </p:sp>
      <p:pic>
        <p:nvPicPr>
          <p:cNvPr id="15" name="Picture 30" descr="ravnalo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465" b="36635"/>
          <a:stretch>
            <a:fillRect/>
          </a:stretch>
        </p:blipFill>
        <p:spPr bwMode="auto">
          <a:xfrm>
            <a:off x="1489075" y="2024063"/>
            <a:ext cx="2879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Line 33"/>
          <p:cNvSpPr>
            <a:spLocks noChangeShapeType="1"/>
          </p:cNvSpPr>
          <p:nvPr/>
        </p:nvSpPr>
        <p:spPr bwMode="auto">
          <a:xfrm>
            <a:off x="1489075" y="1771650"/>
            <a:ext cx="153988" cy="292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 flipH="1">
            <a:off x="1682750" y="1771650"/>
            <a:ext cx="153988" cy="292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kstniOkvir 22"/>
          <p:cNvSpPr txBox="1">
            <a:spLocks noChangeArrowheads="1"/>
          </p:cNvSpPr>
          <p:nvPr/>
        </p:nvSpPr>
        <p:spPr bwMode="auto">
          <a:xfrm flipH="1">
            <a:off x="903526" y="3340100"/>
            <a:ext cx="8181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Az 1 milliméterhez viszonyítva:</a:t>
            </a:r>
            <a:endParaRPr lang="hr-HR" sz="2400" dirty="0"/>
          </a:p>
        </p:txBody>
      </p:sp>
      <p:sp>
        <p:nvSpPr>
          <p:cNvPr id="24" name="TekstniOkvir 23"/>
          <p:cNvSpPr txBox="1">
            <a:spLocks noChangeArrowheads="1"/>
          </p:cNvSpPr>
          <p:nvPr/>
        </p:nvSpPr>
        <p:spPr bwMode="auto">
          <a:xfrm flipH="1">
            <a:off x="893958" y="3968900"/>
            <a:ext cx="3935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A hangya szélessége</a:t>
            </a:r>
            <a:endParaRPr lang="hr-HR" sz="2400" dirty="0"/>
          </a:p>
        </p:txBody>
      </p:sp>
      <p:sp>
        <p:nvSpPr>
          <p:cNvPr id="25" name="TekstniOkvir 24"/>
          <p:cNvSpPr txBox="1">
            <a:spLocks noChangeArrowheads="1"/>
          </p:cNvSpPr>
          <p:nvPr/>
        </p:nvSpPr>
        <p:spPr bwMode="auto">
          <a:xfrm flipH="1">
            <a:off x="3905965" y="3784383"/>
            <a:ext cx="4724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Vannak </a:t>
            </a:r>
            <a:r>
              <a:rPr lang="hr-HR" sz="2400" dirty="0">
                <a:solidFill>
                  <a:srgbClr val="FF0000"/>
                </a:solidFill>
              </a:rPr>
              <a:t>1 </a:t>
            </a:r>
            <a:r>
              <a:rPr lang="hr-HR" sz="2400" dirty="0" smtClean="0">
                <a:solidFill>
                  <a:srgbClr val="FF0000"/>
                </a:solidFill>
              </a:rPr>
              <a:t>mm, és több mm </a:t>
            </a:r>
          </a:p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szélességű hangyák is.</a:t>
            </a: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26" name="TekstniOkvir 25"/>
          <p:cNvSpPr txBox="1">
            <a:spLocks noChangeArrowheads="1"/>
          </p:cNvSpPr>
          <p:nvPr/>
        </p:nvSpPr>
        <p:spPr bwMode="auto">
          <a:xfrm flipH="1">
            <a:off x="893958" y="4856923"/>
            <a:ext cx="2981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A szempilla hossza</a:t>
            </a:r>
            <a:endParaRPr lang="hr-HR" sz="2400" dirty="0"/>
          </a:p>
        </p:txBody>
      </p:sp>
      <p:sp>
        <p:nvSpPr>
          <p:cNvPr id="27" name="TekstniOkvir 26"/>
          <p:cNvSpPr txBox="1">
            <a:spLocks noChangeArrowheads="1"/>
          </p:cNvSpPr>
          <p:nvPr/>
        </p:nvSpPr>
        <p:spPr bwMode="auto">
          <a:xfrm flipH="1">
            <a:off x="3592360" y="4845811"/>
            <a:ext cx="2835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Több mint 1 </a:t>
            </a:r>
            <a:r>
              <a:rPr lang="hr-HR" sz="2400" dirty="0">
                <a:solidFill>
                  <a:srgbClr val="FF0000"/>
                </a:solidFill>
              </a:rPr>
              <a:t>mm!</a:t>
            </a:r>
          </a:p>
        </p:txBody>
      </p:sp>
      <p:sp>
        <p:nvSpPr>
          <p:cNvPr id="28" name="TekstniOkvir 27"/>
          <p:cNvSpPr txBox="1">
            <a:spLocks noChangeArrowheads="1"/>
          </p:cNvSpPr>
          <p:nvPr/>
        </p:nvSpPr>
        <p:spPr bwMode="auto">
          <a:xfrm flipH="1">
            <a:off x="893958" y="5651238"/>
            <a:ext cx="3660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sz="2400" dirty="0" smtClean="0"/>
              <a:t>A giliszta hossza</a:t>
            </a:r>
            <a:endParaRPr lang="hr-HR" sz="2400" dirty="0"/>
          </a:p>
        </p:txBody>
      </p:sp>
      <p:sp>
        <p:nvSpPr>
          <p:cNvPr id="29" name="TekstniOkvir 28"/>
          <p:cNvSpPr txBox="1">
            <a:spLocks noChangeArrowheads="1"/>
          </p:cNvSpPr>
          <p:nvPr/>
        </p:nvSpPr>
        <p:spPr bwMode="auto">
          <a:xfrm flipH="1">
            <a:off x="3333618" y="5651238"/>
            <a:ext cx="26162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00"/>
                </a:solidFill>
              </a:rPr>
              <a:t>Több mint 1 </a:t>
            </a:r>
            <a:r>
              <a:rPr lang="hr-HR" sz="2400" dirty="0">
                <a:solidFill>
                  <a:srgbClr val="FF0000"/>
                </a:solidFill>
              </a:rPr>
              <a:t>mm!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9" grpId="0" animBg="1"/>
      <p:bldP spid="30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577850" y="392113"/>
            <a:ext cx="7542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Mennyi az egy </a:t>
            </a:r>
            <a:r>
              <a:rPr lang="hr-HR" sz="2400" b="1" dirty="0" smtClean="0"/>
              <a:t>deciméter</a:t>
            </a:r>
            <a:r>
              <a:rPr lang="hr-HR" sz="2400" dirty="0"/>
              <a:t>?</a:t>
            </a: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563563" y="1081088"/>
            <a:ext cx="83343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Egy deciméter pontosan 10 </a:t>
            </a:r>
            <a:r>
              <a:rPr lang="hr-HR" sz="2400" dirty="0"/>
              <a:t>cm!</a:t>
            </a:r>
          </a:p>
          <a:p>
            <a:pPr eaLnBrk="1" hangingPunct="1"/>
            <a:r>
              <a:rPr lang="hr-HR" sz="2400" dirty="0" smtClean="0"/>
              <a:t>A vonalzón a 0 és a 10 közötti távolság.</a:t>
            </a:r>
            <a:endParaRPr lang="hr-HR" sz="2400" dirty="0"/>
          </a:p>
        </p:txBody>
      </p:sp>
      <p:sp>
        <p:nvSpPr>
          <p:cNvPr id="10244" name="TekstniOkvir 41"/>
          <p:cNvSpPr txBox="1">
            <a:spLocks noChangeArrowheads="1"/>
          </p:cNvSpPr>
          <p:nvPr/>
        </p:nvSpPr>
        <p:spPr bwMode="auto">
          <a:xfrm flipH="1">
            <a:off x="4540250" y="7326313"/>
            <a:ext cx="4446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>
                <a:solidFill>
                  <a:srgbClr val="FF0000"/>
                </a:solidFill>
              </a:rPr>
              <a:t>Često oko 1 m!</a:t>
            </a:r>
          </a:p>
        </p:txBody>
      </p:sp>
      <p:pic>
        <p:nvPicPr>
          <p:cNvPr id="16" name="Picture 18" descr="ravnalo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08" b="27390"/>
          <a:stretch>
            <a:fillRect/>
          </a:stretch>
        </p:blipFill>
        <p:spPr bwMode="auto">
          <a:xfrm>
            <a:off x="754063" y="2416175"/>
            <a:ext cx="7635875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Line 31"/>
          <p:cNvSpPr>
            <a:spLocks noChangeShapeType="1"/>
          </p:cNvSpPr>
          <p:nvPr/>
        </p:nvSpPr>
        <p:spPr bwMode="auto">
          <a:xfrm>
            <a:off x="925513" y="2425700"/>
            <a:ext cx="511175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33"/>
          <p:cNvSpPr>
            <a:spLocks noChangeShapeType="1"/>
          </p:cNvSpPr>
          <p:nvPr/>
        </p:nvSpPr>
        <p:spPr bwMode="auto">
          <a:xfrm>
            <a:off x="946150" y="2098675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33"/>
          <p:cNvSpPr>
            <a:spLocks noChangeShapeType="1"/>
          </p:cNvSpPr>
          <p:nvPr/>
        </p:nvSpPr>
        <p:spPr bwMode="auto">
          <a:xfrm>
            <a:off x="6013450" y="2098675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kstniOkvir 20"/>
          <p:cNvSpPr txBox="1">
            <a:spLocks noChangeArrowheads="1"/>
          </p:cNvSpPr>
          <p:nvPr/>
        </p:nvSpPr>
        <p:spPr bwMode="auto">
          <a:xfrm flipH="1">
            <a:off x="676275" y="4030663"/>
            <a:ext cx="75422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Mennyi lenne a vonalzón az egy </a:t>
            </a:r>
            <a:r>
              <a:rPr lang="hr-HR" sz="2400" b="1" dirty="0" smtClean="0"/>
              <a:t>méter</a:t>
            </a:r>
            <a:r>
              <a:rPr lang="hr-HR" sz="2400" dirty="0"/>
              <a:t>?</a:t>
            </a:r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 smtClean="0"/>
              <a:t>A 0  és a _____ közötti távolság.</a:t>
            </a:r>
            <a:endParaRPr lang="hr-HR" sz="2400" dirty="0"/>
          </a:p>
        </p:txBody>
      </p:sp>
      <p:sp>
        <p:nvSpPr>
          <p:cNvPr id="22" name="TekstniOkvir 21"/>
          <p:cNvSpPr txBox="1">
            <a:spLocks noChangeArrowheads="1"/>
          </p:cNvSpPr>
          <p:nvPr/>
        </p:nvSpPr>
        <p:spPr bwMode="auto">
          <a:xfrm flipH="1">
            <a:off x="1911245" y="4770438"/>
            <a:ext cx="7699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7" grpId="0" animBg="1"/>
      <p:bldP spid="18" grpId="0" animBg="1"/>
      <p:bldP spid="20" grpId="0" animBg="1"/>
      <p:bldP spid="21" grpId="0"/>
      <p:bldP spid="22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</TotalTime>
  <Words>883</Words>
  <Application>Microsoft Office PowerPoint</Application>
  <PresentationFormat>Prikaz na zaslonu (4:3)</PresentationFormat>
  <Paragraphs>184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Tema sustava Office</vt:lpstr>
      <vt:lpstr>Mjerne jedinice za duljinu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Oplošja i volumeni  pravilnih prizmi - zadaci</dc:title>
  <dc:creator>Antonija Horvatek</dc:creator>
  <cp:lastModifiedBy>Antonija Horvatek</cp:lastModifiedBy>
  <cp:revision>203</cp:revision>
  <dcterms:created xsi:type="dcterms:W3CDTF">2020-04-15T18:12:49Z</dcterms:created>
  <dcterms:modified xsi:type="dcterms:W3CDTF">2020-05-15T18:57:17Z</dcterms:modified>
</cp:coreProperties>
</file>