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7"/>
  </p:notesMasterIdLst>
  <p:sldIdLst>
    <p:sldId id="256" r:id="rId2"/>
    <p:sldId id="344" r:id="rId3"/>
    <p:sldId id="257" r:id="rId4"/>
    <p:sldId id="323" r:id="rId5"/>
    <p:sldId id="324" r:id="rId6"/>
    <p:sldId id="325" r:id="rId7"/>
    <p:sldId id="339" r:id="rId8"/>
    <p:sldId id="321" r:id="rId9"/>
    <p:sldId id="327" r:id="rId10"/>
    <p:sldId id="326" r:id="rId11"/>
    <p:sldId id="322" r:id="rId12"/>
    <p:sldId id="329" r:id="rId13"/>
    <p:sldId id="330" r:id="rId14"/>
    <p:sldId id="306" r:id="rId15"/>
    <p:sldId id="341" r:id="rId16"/>
    <p:sldId id="307" r:id="rId17"/>
    <p:sldId id="333" r:id="rId18"/>
    <p:sldId id="336" r:id="rId19"/>
    <p:sldId id="337" r:id="rId20"/>
    <p:sldId id="313" r:id="rId21"/>
    <p:sldId id="342" r:id="rId22"/>
    <p:sldId id="314" r:id="rId23"/>
    <p:sldId id="338" r:id="rId24"/>
    <p:sldId id="282" r:id="rId25"/>
    <p:sldId id="290" r:id="rId26"/>
  </p:sldIdLst>
  <p:sldSz cx="9144000" cy="6858000" type="screen4x3"/>
  <p:notesSz cx="6858000" cy="9144000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3399"/>
    <a:srgbClr val="FF9900"/>
    <a:srgbClr val="008000"/>
    <a:srgbClr val="0000CC"/>
    <a:srgbClr val="CCFFCC"/>
    <a:srgbClr val="A3B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-1253" y="-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56615" cy="35661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62D68B-D65D-4FA6-AAD9-16F15F733DE8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Kliknite da biste uredili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B578CE-F00E-4A94-9624-F45B9373C9A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928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zervirano mjesto bilježaka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28676" name="Rezervirano mjesto broja slajda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5F19BAF-F4E2-40A1-B142-89380A87F7E8}" type="slidenum">
              <a:rPr lang="hr-HR"/>
              <a:pPr/>
              <a:t>17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zervirano mjesto bilježaka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29700" name="Rezervirano mjesto broja slajda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11F4D03-F889-4256-8818-D98CAD431F7C}" type="slidenum">
              <a:rPr lang="hr-HR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070BF-F3AA-4008-B161-52AB1D7A99AE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F24B0-D30F-4233-B525-4877C01C86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757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4047-B2E6-4047-A4E4-D39FE2838C18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DE7AD-D898-4D7F-8C27-D7053D010C2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000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72D02-3CFF-4B33-A7BC-22544990C027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B94B6-3A03-428B-8C63-445E6269922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126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8F3B7-020D-4F26-BF16-C55CDECF0FA2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E7389-D716-4718-B57A-AC85A3C4F04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506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C9401-19ED-4736-A228-70A4C1EC1472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EC2EA-9FA0-42EB-97B8-538AC9C3CD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596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B0D3A-6B73-451D-B44A-340F0FC0445F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B7EED-9BC5-4D49-990E-0C3342EA4B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917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A007B-9057-4E06-AE63-17268A41C470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96C06-E878-453D-B281-CCCDC09A074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212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27E2E-A07F-4F96-B093-D1A1C5B82487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A9781-2A05-4398-8D1F-DEC4977D9FA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916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0921A-FD6D-4EB8-82CC-42C5EB605698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6609C-561D-4D2D-953F-2145CD07D47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619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4C942-C5D2-4AAC-8F00-DFAC9F7B5ED7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46926-791F-4502-A141-B96AA52CDCB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024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0FA51-88CA-406F-9CFB-20BDEC0D3DCA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C7611-49A4-4374-BE60-8579BC3EF24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673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7000">
              <a:srgbClr val="A3BBD5">
                <a:alpha val="86000"/>
              </a:srgbClr>
            </a:gs>
            <a:gs pos="41000">
              <a:srgbClr val="CCFFCC">
                <a:alpha val="70980"/>
              </a:srgbClr>
            </a:gs>
            <a:gs pos="100000">
              <a:schemeClr val="bg2">
                <a:lumMod val="1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 stilove teksta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8AF4C3-745B-4F71-82D8-281C7DE339BD}" type="datetimeFigureOut">
              <a:rPr lang="hr-HR"/>
              <a:pPr>
                <a:defRPr/>
              </a:pPr>
              <a:t>15.5.2020.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2FFA6A-275A-4743-9120-8D39790376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 noChangeArrowheads="1"/>
          </p:cNvSpPr>
          <p:nvPr>
            <p:ph type="ctrTitle"/>
          </p:nvPr>
        </p:nvSpPr>
        <p:spPr>
          <a:xfrm>
            <a:off x="1143000" y="4194515"/>
            <a:ext cx="6858000" cy="881063"/>
          </a:xfrm>
        </p:spPr>
        <p:txBody>
          <a:bodyPr/>
          <a:lstStyle/>
          <a:p>
            <a:pPr eaLnBrk="1" hangingPunct="1"/>
            <a:r>
              <a:rPr lang="hr-HR" b="1" dirty="0" smtClean="0"/>
              <a:t>Mjerne jedinice za površinu</a:t>
            </a:r>
          </a:p>
        </p:txBody>
      </p:sp>
      <p:sp>
        <p:nvSpPr>
          <p:cNvPr id="2051" name="TekstniOkvir 3"/>
          <p:cNvSpPr txBox="1">
            <a:spLocks noChangeArrowheads="1"/>
          </p:cNvSpPr>
          <p:nvPr/>
        </p:nvSpPr>
        <p:spPr bwMode="auto">
          <a:xfrm flipH="1">
            <a:off x="2538702" y="2755616"/>
            <a:ext cx="461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>
                <a:solidFill>
                  <a:srgbClr val="FF00FF"/>
                </a:solidFill>
              </a:rPr>
              <a:t>Írd át a címet </a:t>
            </a:r>
            <a:r>
              <a:rPr lang="hr-HR" sz="2400" dirty="0">
                <a:solidFill>
                  <a:srgbClr val="FF00FF"/>
                </a:solidFill>
              </a:rPr>
              <a:t>a füzetedbe…</a:t>
            </a:r>
          </a:p>
        </p:txBody>
      </p:sp>
      <p:sp>
        <p:nvSpPr>
          <p:cNvPr id="2052" name="Naslov 1"/>
          <p:cNvSpPr txBox="1">
            <a:spLocks noChangeArrowheads="1"/>
          </p:cNvSpPr>
          <p:nvPr/>
        </p:nvSpPr>
        <p:spPr bwMode="auto">
          <a:xfrm>
            <a:off x="1144588" y="1769920"/>
            <a:ext cx="6858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6858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hr-HR" sz="4500" b="1" dirty="0">
                <a:latin typeface="Calibri Light" pitchFamily="34" charset="0"/>
              </a:rPr>
              <a:t>A terület mértékegységei</a:t>
            </a:r>
          </a:p>
        </p:txBody>
      </p:sp>
      <p:cxnSp>
        <p:nvCxnSpPr>
          <p:cNvPr id="5" name="Ravni poveznik 2"/>
          <p:cNvCxnSpPr/>
          <p:nvPr/>
        </p:nvCxnSpPr>
        <p:spPr>
          <a:xfrm>
            <a:off x="611560" y="3501008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465138" y="349250"/>
            <a:ext cx="725865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 smtClean="0"/>
              <a:t>Nézzük, </a:t>
            </a:r>
            <a:r>
              <a:rPr lang="hr-HR" altLang="sr-Latn-RS" sz="2400" dirty="0"/>
              <a:t>hogyan mérjük meg az alábbi alakzat területét </a:t>
            </a:r>
            <a:r>
              <a:rPr lang="hr-HR" altLang="sr-Latn-RS" sz="2400" dirty="0" smtClean="0"/>
              <a:t> </a:t>
            </a:r>
            <a:endParaRPr lang="hr-HR" altLang="sr-Latn-RS" sz="2400" dirty="0"/>
          </a:p>
          <a:p>
            <a:pPr eaLnBrk="1" hangingPunct="1"/>
            <a:r>
              <a:rPr lang="hr-HR" altLang="sr-Latn-RS" sz="2400" b="1" dirty="0">
                <a:solidFill>
                  <a:srgbClr val="008000"/>
                </a:solidFill>
              </a:rPr>
              <a:t>négyzetcentiméter </a:t>
            </a:r>
            <a:r>
              <a:rPr lang="hr-HR" altLang="sr-Latn-RS" sz="2400" dirty="0"/>
              <a:t>segítségével...</a:t>
            </a:r>
          </a:p>
        </p:txBody>
      </p:sp>
      <p:grpSp>
        <p:nvGrpSpPr>
          <p:cNvPr id="71712" name="Group 32"/>
          <p:cNvGrpSpPr>
            <a:grpSpLocks/>
          </p:cNvGrpSpPr>
          <p:nvPr/>
        </p:nvGrpSpPr>
        <p:grpSpPr bwMode="auto">
          <a:xfrm>
            <a:off x="6356350" y="1655763"/>
            <a:ext cx="1103313" cy="593725"/>
            <a:chOff x="3969" y="1298"/>
            <a:chExt cx="695" cy="374"/>
          </a:xfrm>
        </p:grpSpPr>
        <p:sp>
          <p:nvSpPr>
            <p:cNvPr id="10264" name="Rectangle 15"/>
            <p:cNvSpPr>
              <a:spLocks noChangeAspect="1" noChangeArrowheads="1"/>
            </p:cNvSpPr>
            <p:nvPr/>
          </p:nvSpPr>
          <p:spPr bwMode="auto">
            <a:xfrm>
              <a:off x="4059" y="1298"/>
              <a:ext cx="204" cy="20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0265" name="Text Box 16"/>
            <p:cNvSpPr txBox="1">
              <a:spLocks noChangeArrowheads="1"/>
            </p:cNvSpPr>
            <p:nvPr/>
          </p:nvSpPr>
          <p:spPr bwMode="auto">
            <a:xfrm>
              <a:off x="3969" y="1480"/>
              <a:ext cx="3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400">
                  <a:solidFill>
                    <a:srgbClr val="006600"/>
                  </a:solidFill>
                </a:rPr>
                <a:t>1 cm</a:t>
              </a:r>
            </a:p>
          </p:txBody>
        </p:sp>
        <p:sp>
          <p:nvSpPr>
            <p:cNvPr id="10266" name="Text Box 17"/>
            <p:cNvSpPr txBox="1">
              <a:spLocks noChangeArrowheads="1"/>
            </p:cNvSpPr>
            <p:nvPr/>
          </p:nvSpPr>
          <p:spPr bwMode="auto">
            <a:xfrm>
              <a:off x="4286" y="1298"/>
              <a:ext cx="3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400">
                  <a:solidFill>
                    <a:srgbClr val="006600"/>
                  </a:solidFill>
                </a:rPr>
                <a:t>1 cm</a:t>
              </a:r>
            </a:p>
          </p:txBody>
        </p:sp>
      </p:grp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3998913" y="2781300"/>
            <a:ext cx="503872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Becsüld meg hány </a:t>
            </a:r>
          </a:p>
          <a:p>
            <a:pPr eaLnBrk="1" hangingPunct="1"/>
            <a:r>
              <a:rPr lang="hr-HR" altLang="sr-Latn-RS" sz="2400">
                <a:solidFill>
                  <a:srgbClr val="008000"/>
                </a:solidFill>
              </a:rPr>
              <a:t>zöld négyzetecske</a:t>
            </a:r>
          </a:p>
          <a:p>
            <a:pPr eaLnBrk="1" hangingPunct="1"/>
            <a:r>
              <a:rPr lang="hr-HR" altLang="sr-Latn-RS" sz="2400">
                <a:solidFill>
                  <a:srgbClr val="008000"/>
                </a:solidFill>
              </a:rPr>
              <a:t>(négyzetcentiméter)</a:t>
            </a:r>
          </a:p>
          <a:p>
            <a:pPr eaLnBrk="1" hangingPunct="1"/>
            <a:r>
              <a:rPr lang="hr-HR" altLang="sr-Latn-RS" sz="2400"/>
              <a:t>szükséges a </a:t>
            </a:r>
            <a:r>
              <a:rPr lang="hr-HR" altLang="sr-Latn-RS" sz="2400">
                <a:solidFill>
                  <a:srgbClr val="FF0000"/>
                </a:solidFill>
              </a:rPr>
              <a:t>piros alakzat </a:t>
            </a:r>
            <a:r>
              <a:rPr lang="hr-HR" altLang="sr-Latn-RS" sz="2400"/>
              <a:t>lefedéséhez...</a:t>
            </a:r>
          </a:p>
        </p:txBody>
      </p:sp>
      <p:sp>
        <p:nvSpPr>
          <p:cNvPr id="10245" name="AutoShape 33"/>
          <p:cNvSpPr>
            <a:spLocks noChangeAspect="1" noChangeArrowheads="1"/>
          </p:cNvSpPr>
          <p:nvPr/>
        </p:nvSpPr>
        <p:spPr bwMode="auto">
          <a:xfrm>
            <a:off x="1415618" y="2763405"/>
            <a:ext cx="1289304" cy="1289304"/>
          </a:xfrm>
          <a:prstGeom prst="plus">
            <a:avLst>
              <a:gd name="adj" fmla="val 2500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15" name="Rectangle 35"/>
          <p:cNvSpPr>
            <a:spLocks noChangeAspect="1" noChangeArrowheads="1"/>
          </p:cNvSpPr>
          <p:nvPr/>
        </p:nvSpPr>
        <p:spPr bwMode="auto">
          <a:xfrm>
            <a:off x="1727200" y="2749550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19" name="Rectangle 39"/>
          <p:cNvSpPr>
            <a:spLocks noChangeAspect="1" noChangeArrowheads="1"/>
          </p:cNvSpPr>
          <p:nvPr/>
        </p:nvSpPr>
        <p:spPr bwMode="auto">
          <a:xfrm>
            <a:off x="1727200" y="307181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21" name="Rectangle 41"/>
          <p:cNvSpPr>
            <a:spLocks noChangeAspect="1" noChangeArrowheads="1"/>
          </p:cNvSpPr>
          <p:nvPr/>
        </p:nvSpPr>
        <p:spPr bwMode="auto">
          <a:xfrm>
            <a:off x="1401763" y="307181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23" name="Rectangle 43"/>
          <p:cNvSpPr>
            <a:spLocks noChangeAspect="1" noChangeArrowheads="1"/>
          </p:cNvSpPr>
          <p:nvPr/>
        </p:nvSpPr>
        <p:spPr bwMode="auto">
          <a:xfrm>
            <a:off x="2374900" y="307181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29" name="Text Box 49"/>
          <p:cNvSpPr txBox="1">
            <a:spLocks noChangeArrowheads="1"/>
          </p:cNvSpPr>
          <p:nvPr/>
        </p:nvSpPr>
        <p:spPr bwMode="auto">
          <a:xfrm>
            <a:off x="1114425" y="4262438"/>
            <a:ext cx="1720850" cy="492125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600">
                <a:solidFill>
                  <a:srgbClr val="006600"/>
                </a:solidFill>
              </a:rPr>
              <a:t> T = 12 cm</a:t>
            </a:r>
            <a:r>
              <a:rPr lang="hr-HR" altLang="sr-Latn-RS" sz="2600" baseline="30000">
                <a:solidFill>
                  <a:srgbClr val="006600"/>
                </a:solidFill>
              </a:rPr>
              <a:t>2 </a:t>
            </a:r>
          </a:p>
        </p:txBody>
      </p:sp>
      <p:sp>
        <p:nvSpPr>
          <p:cNvPr id="71730" name="Text Box 50"/>
          <p:cNvSpPr txBox="1">
            <a:spLocks noChangeArrowheads="1"/>
          </p:cNvSpPr>
          <p:nvPr/>
        </p:nvSpPr>
        <p:spPr bwMode="auto">
          <a:xfrm>
            <a:off x="5075238" y="1117600"/>
            <a:ext cx="2028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>
                <a:solidFill>
                  <a:srgbClr val="006600"/>
                </a:solidFill>
              </a:rPr>
              <a:t>Négyzetcentiméter:</a:t>
            </a:r>
          </a:p>
        </p:txBody>
      </p:sp>
      <p:sp>
        <p:nvSpPr>
          <p:cNvPr id="71731" name="Rectangle 51"/>
          <p:cNvSpPr>
            <a:spLocks noChangeAspect="1" noChangeArrowheads="1"/>
          </p:cNvSpPr>
          <p:nvPr/>
        </p:nvSpPr>
        <p:spPr bwMode="auto">
          <a:xfrm>
            <a:off x="6500813" y="165576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3967163" y="4713288"/>
            <a:ext cx="4783137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008000"/>
                </a:solidFill>
              </a:rPr>
              <a:t>12</a:t>
            </a:r>
            <a:r>
              <a:rPr lang="hr-HR" altLang="sr-Latn-RS" sz="2400"/>
              <a:t> </a:t>
            </a:r>
            <a:r>
              <a:rPr lang="hr-HR" altLang="sr-Latn-RS" sz="2400">
                <a:solidFill>
                  <a:srgbClr val="008000"/>
                </a:solidFill>
              </a:rPr>
              <a:t>négyzetcentiméter </a:t>
            </a:r>
            <a:r>
              <a:rPr lang="hr-HR" altLang="sr-Latn-RS" sz="2400"/>
              <a:t>szükséges,</a:t>
            </a:r>
            <a:endParaRPr lang="hr-HR" altLang="sr-Latn-RS" sz="2400">
              <a:solidFill>
                <a:srgbClr val="008000"/>
              </a:solidFill>
            </a:endParaRPr>
          </a:p>
          <a:p>
            <a:pPr eaLnBrk="1" hangingPunct="1"/>
            <a:r>
              <a:rPr lang="hr-HR" altLang="sr-Latn-RS" sz="2400"/>
              <a:t>tehát a piros alakzat területe </a:t>
            </a:r>
            <a:r>
              <a:rPr lang="hr-HR" altLang="sr-Latn-RS" sz="2400">
                <a:solidFill>
                  <a:srgbClr val="008000"/>
                </a:solidFill>
              </a:rPr>
              <a:t>12 cm</a:t>
            </a:r>
            <a:r>
              <a:rPr lang="hr-HR" altLang="sr-Latn-RS" sz="2400" baseline="30000">
                <a:solidFill>
                  <a:srgbClr val="008000"/>
                </a:solidFill>
              </a:rPr>
              <a:t>2</a:t>
            </a:r>
            <a:r>
              <a:rPr lang="hr-HR" altLang="sr-Latn-RS" sz="2400"/>
              <a:t>.</a:t>
            </a: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 flipH="1" flipV="1">
            <a:off x="6654800" y="1887538"/>
            <a:ext cx="620713" cy="307975"/>
          </a:xfrm>
          <a:prstGeom prst="line">
            <a:avLst/>
          </a:prstGeom>
          <a:noFill/>
          <a:ln w="1905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7275513" y="1995488"/>
            <a:ext cx="889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008000"/>
                </a:solidFill>
              </a:rPr>
              <a:t>1 cm</a:t>
            </a:r>
            <a:r>
              <a:rPr lang="hr-HR" altLang="sr-Latn-RS" sz="2400" baseline="300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2697163" y="5938838"/>
            <a:ext cx="34496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Nos, így mérünk területet.</a:t>
            </a:r>
          </a:p>
        </p:txBody>
      </p:sp>
      <p:sp>
        <p:nvSpPr>
          <p:cNvPr id="71722" name="Rectangle 42"/>
          <p:cNvSpPr>
            <a:spLocks noChangeAspect="1" noChangeArrowheads="1"/>
          </p:cNvSpPr>
          <p:nvPr/>
        </p:nvSpPr>
        <p:spPr bwMode="auto">
          <a:xfrm>
            <a:off x="1401763" y="339566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24" name="Rectangle 44"/>
          <p:cNvSpPr>
            <a:spLocks noChangeAspect="1" noChangeArrowheads="1"/>
          </p:cNvSpPr>
          <p:nvPr/>
        </p:nvSpPr>
        <p:spPr bwMode="auto">
          <a:xfrm>
            <a:off x="2374900" y="339566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25" name="Rectangle 45"/>
          <p:cNvSpPr>
            <a:spLocks noChangeAspect="1" noChangeArrowheads="1"/>
          </p:cNvSpPr>
          <p:nvPr/>
        </p:nvSpPr>
        <p:spPr bwMode="auto">
          <a:xfrm>
            <a:off x="1727200" y="339566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18" name="Rectangle 38"/>
          <p:cNvSpPr>
            <a:spLocks noChangeAspect="1" noChangeArrowheads="1"/>
          </p:cNvSpPr>
          <p:nvPr/>
        </p:nvSpPr>
        <p:spPr bwMode="auto">
          <a:xfrm>
            <a:off x="2051050" y="2749550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20" name="Rectangle 40"/>
          <p:cNvSpPr>
            <a:spLocks noChangeAspect="1" noChangeArrowheads="1"/>
          </p:cNvSpPr>
          <p:nvPr/>
        </p:nvSpPr>
        <p:spPr bwMode="auto">
          <a:xfrm>
            <a:off x="2051050" y="307181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27" name="Rectangle 47"/>
          <p:cNvSpPr>
            <a:spLocks noChangeAspect="1" noChangeArrowheads="1"/>
          </p:cNvSpPr>
          <p:nvPr/>
        </p:nvSpPr>
        <p:spPr bwMode="auto">
          <a:xfrm>
            <a:off x="2051050" y="339566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728" name="Rectangle 48"/>
          <p:cNvSpPr>
            <a:spLocks noChangeAspect="1" noChangeArrowheads="1"/>
          </p:cNvSpPr>
          <p:nvPr/>
        </p:nvSpPr>
        <p:spPr bwMode="auto">
          <a:xfrm>
            <a:off x="2051050" y="371951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71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71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3.7037E-6 L -0.52223 0.3011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17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76" y="1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1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1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7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3" grpId="0"/>
      <p:bldP spid="71699" grpId="0"/>
      <p:bldP spid="71729" grpId="0" animBg="1"/>
      <p:bldP spid="71730" grpId="0"/>
      <p:bldP spid="25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323850" y="492125"/>
            <a:ext cx="44608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Becsüld meg a téglalpok területét!</a:t>
            </a:r>
          </a:p>
        </p:txBody>
      </p:sp>
      <p:grpSp>
        <p:nvGrpSpPr>
          <p:cNvPr id="76832" name="Group 32"/>
          <p:cNvGrpSpPr>
            <a:grpSpLocks/>
          </p:cNvGrpSpPr>
          <p:nvPr/>
        </p:nvGrpSpPr>
        <p:grpSpPr bwMode="auto">
          <a:xfrm>
            <a:off x="971550" y="1284288"/>
            <a:ext cx="1925638" cy="984250"/>
            <a:chOff x="431" y="890"/>
            <a:chExt cx="1213" cy="620"/>
          </a:xfrm>
        </p:grpSpPr>
        <p:sp>
          <p:nvSpPr>
            <p:cNvPr id="11300" name="Rectangle 27"/>
            <p:cNvSpPr>
              <a:spLocks noChangeArrowheads="1"/>
            </p:cNvSpPr>
            <p:nvPr/>
          </p:nvSpPr>
          <p:spPr bwMode="auto">
            <a:xfrm>
              <a:off x="431" y="890"/>
              <a:ext cx="816" cy="40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1301" name="Text Box 30"/>
            <p:cNvSpPr txBox="1">
              <a:spLocks noChangeArrowheads="1"/>
            </p:cNvSpPr>
            <p:nvPr/>
          </p:nvSpPr>
          <p:spPr bwMode="auto">
            <a:xfrm>
              <a:off x="657" y="1298"/>
              <a:ext cx="39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/>
                <a:t>4 cm</a:t>
              </a:r>
            </a:p>
          </p:txBody>
        </p:sp>
        <p:sp>
          <p:nvSpPr>
            <p:cNvPr id="11302" name="Text Box 31"/>
            <p:cNvSpPr txBox="1">
              <a:spLocks noChangeArrowheads="1"/>
            </p:cNvSpPr>
            <p:nvPr/>
          </p:nvSpPr>
          <p:spPr bwMode="auto">
            <a:xfrm>
              <a:off x="1247" y="981"/>
              <a:ext cx="39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/>
                <a:t>2 cm</a:t>
              </a:r>
            </a:p>
          </p:txBody>
        </p:sp>
      </p:grpSp>
      <p:sp>
        <p:nvSpPr>
          <p:cNvPr id="76833" name="Rectangle 33"/>
          <p:cNvSpPr>
            <a:spLocks noChangeAspect="1" noChangeArrowheads="1"/>
          </p:cNvSpPr>
          <p:nvPr/>
        </p:nvSpPr>
        <p:spPr bwMode="auto">
          <a:xfrm>
            <a:off x="1295400" y="1284288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6834" name="Rectangle 34"/>
          <p:cNvSpPr>
            <a:spLocks noChangeAspect="1" noChangeArrowheads="1"/>
          </p:cNvSpPr>
          <p:nvPr/>
        </p:nvSpPr>
        <p:spPr bwMode="auto">
          <a:xfrm>
            <a:off x="1619250" y="1285875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6835" name="Rectangle 35"/>
          <p:cNvSpPr>
            <a:spLocks noChangeAspect="1" noChangeArrowheads="1"/>
          </p:cNvSpPr>
          <p:nvPr/>
        </p:nvSpPr>
        <p:spPr bwMode="auto">
          <a:xfrm>
            <a:off x="971550" y="1287463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6836" name="Rectangle 36"/>
          <p:cNvSpPr>
            <a:spLocks noChangeAspect="1" noChangeArrowheads="1"/>
          </p:cNvSpPr>
          <p:nvPr/>
        </p:nvSpPr>
        <p:spPr bwMode="auto">
          <a:xfrm>
            <a:off x="971550" y="1608138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6837" name="Rectangle 37"/>
          <p:cNvSpPr>
            <a:spLocks noChangeAspect="1" noChangeArrowheads="1"/>
          </p:cNvSpPr>
          <p:nvPr/>
        </p:nvSpPr>
        <p:spPr bwMode="auto">
          <a:xfrm>
            <a:off x="1943100" y="1285875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6838" name="Rectangle 38"/>
          <p:cNvSpPr>
            <a:spLocks noChangeAspect="1" noChangeArrowheads="1"/>
          </p:cNvSpPr>
          <p:nvPr/>
        </p:nvSpPr>
        <p:spPr bwMode="auto">
          <a:xfrm>
            <a:off x="1943100" y="1608138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6839" name="Rectangle 39"/>
          <p:cNvSpPr>
            <a:spLocks noChangeAspect="1" noChangeArrowheads="1"/>
          </p:cNvSpPr>
          <p:nvPr/>
        </p:nvSpPr>
        <p:spPr bwMode="auto">
          <a:xfrm>
            <a:off x="1295400" y="1608138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6840" name="Rectangle 40"/>
          <p:cNvSpPr>
            <a:spLocks noChangeAspect="1" noChangeArrowheads="1"/>
          </p:cNvSpPr>
          <p:nvPr/>
        </p:nvSpPr>
        <p:spPr bwMode="auto">
          <a:xfrm>
            <a:off x="1619250" y="1608138"/>
            <a:ext cx="323850" cy="3238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6841" name="Text Box 41"/>
          <p:cNvSpPr txBox="1">
            <a:spLocks noChangeArrowheads="1"/>
          </p:cNvSpPr>
          <p:nvPr/>
        </p:nvSpPr>
        <p:spPr bwMode="auto">
          <a:xfrm>
            <a:off x="431800" y="2363788"/>
            <a:ext cx="21558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0000"/>
                </a:solidFill>
              </a:rPr>
              <a:t>T = 4 ∙ 2 = 8 cm</a:t>
            </a:r>
            <a:r>
              <a:rPr lang="hr-HR" altLang="sr-Latn-RS" sz="2400" baseline="3000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76854" name="Group 54"/>
          <p:cNvGrpSpPr>
            <a:grpSpLocks/>
          </p:cNvGrpSpPr>
          <p:nvPr/>
        </p:nvGrpSpPr>
        <p:grpSpPr bwMode="auto">
          <a:xfrm>
            <a:off x="5022850" y="1212850"/>
            <a:ext cx="2286000" cy="1296988"/>
            <a:chOff x="431" y="1797"/>
            <a:chExt cx="1440" cy="817"/>
          </a:xfrm>
        </p:grpSpPr>
        <p:sp>
          <p:nvSpPr>
            <p:cNvPr id="11297" name="Rectangle 43"/>
            <p:cNvSpPr>
              <a:spLocks noChangeArrowheads="1"/>
            </p:cNvSpPr>
            <p:nvPr/>
          </p:nvSpPr>
          <p:spPr bwMode="auto">
            <a:xfrm>
              <a:off x="431" y="1797"/>
              <a:ext cx="1020" cy="6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1298" name="Text Box 44"/>
            <p:cNvSpPr txBox="1">
              <a:spLocks noChangeArrowheads="1"/>
            </p:cNvSpPr>
            <p:nvPr/>
          </p:nvSpPr>
          <p:spPr bwMode="auto">
            <a:xfrm>
              <a:off x="759" y="2402"/>
              <a:ext cx="39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/>
                <a:t>5 cm</a:t>
              </a:r>
            </a:p>
          </p:txBody>
        </p:sp>
        <p:sp>
          <p:nvSpPr>
            <p:cNvPr id="11299" name="Text Box 45"/>
            <p:cNvSpPr txBox="1">
              <a:spLocks noChangeArrowheads="1"/>
            </p:cNvSpPr>
            <p:nvPr/>
          </p:nvSpPr>
          <p:spPr bwMode="auto">
            <a:xfrm>
              <a:off x="1474" y="2024"/>
              <a:ext cx="39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/>
                <a:t>3 cm</a:t>
              </a:r>
            </a:p>
          </p:txBody>
        </p:sp>
      </p:grpSp>
      <p:sp>
        <p:nvSpPr>
          <p:cNvPr id="76862" name="Text Box 62"/>
          <p:cNvSpPr txBox="1">
            <a:spLocks noChangeArrowheads="1"/>
          </p:cNvSpPr>
          <p:nvPr/>
        </p:nvSpPr>
        <p:spPr bwMode="auto">
          <a:xfrm>
            <a:off x="4537075" y="2579688"/>
            <a:ext cx="2311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0000"/>
                </a:solidFill>
              </a:rPr>
              <a:t>T = 5 ∙ 3 = 15 cm</a:t>
            </a:r>
            <a:r>
              <a:rPr lang="hr-HR" altLang="sr-Latn-RS" sz="2400" baseline="3000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76899" name="Group 99"/>
          <p:cNvGrpSpPr>
            <a:grpSpLocks/>
          </p:cNvGrpSpPr>
          <p:nvPr/>
        </p:nvGrpSpPr>
        <p:grpSpPr bwMode="auto">
          <a:xfrm>
            <a:off x="5018088" y="1212850"/>
            <a:ext cx="1619250" cy="971550"/>
            <a:chOff x="3198" y="2205"/>
            <a:chExt cx="1020" cy="612"/>
          </a:xfrm>
        </p:grpSpPr>
        <p:sp>
          <p:nvSpPr>
            <p:cNvPr id="11290" name="Rectangle 89"/>
            <p:cNvSpPr>
              <a:spLocks noChangeArrowheads="1"/>
            </p:cNvSpPr>
            <p:nvPr/>
          </p:nvSpPr>
          <p:spPr bwMode="auto">
            <a:xfrm>
              <a:off x="3198" y="2205"/>
              <a:ext cx="1020" cy="612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1291" name="Line 93"/>
            <p:cNvSpPr>
              <a:spLocks noChangeShapeType="1"/>
            </p:cNvSpPr>
            <p:nvPr/>
          </p:nvSpPr>
          <p:spPr bwMode="auto">
            <a:xfrm>
              <a:off x="3198" y="2614"/>
              <a:ext cx="10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94"/>
            <p:cNvSpPr>
              <a:spLocks noChangeShapeType="1"/>
            </p:cNvSpPr>
            <p:nvPr/>
          </p:nvSpPr>
          <p:spPr bwMode="auto">
            <a:xfrm>
              <a:off x="3198" y="2405"/>
              <a:ext cx="10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95"/>
            <p:cNvSpPr>
              <a:spLocks noChangeShapeType="1"/>
            </p:cNvSpPr>
            <p:nvPr/>
          </p:nvSpPr>
          <p:spPr bwMode="auto">
            <a:xfrm>
              <a:off x="3406" y="2205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96"/>
            <p:cNvSpPr>
              <a:spLocks noChangeShapeType="1"/>
            </p:cNvSpPr>
            <p:nvPr/>
          </p:nvSpPr>
          <p:spPr bwMode="auto">
            <a:xfrm>
              <a:off x="3606" y="2205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97"/>
            <p:cNvSpPr>
              <a:spLocks noChangeShapeType="1"/>
            </p:cNvSpPr>
            <p:nvPr/>
          </p:nvSpPr>
          <p:spPr bwMode="auto">
            <a:xfrm>
              <a:off x="3805" y="2205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Line 98"/>
            <p:cNvSpPr>
              <a:spLocks noChangeShapeType="1"/>
            </p:cNvSpPr>
            <p:nvPr/>
          </p:nvSpPr>
          <p:spPr bwMode="auto">
            <a:xfrm>
              <a:off x="4014" y="2205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914" name="Group 114"/>
          <p:cNvGrpSpPr>
            <a:grpSpLocks/>
          </p:cNvGrpSpPr>
          <p:nvPr/>
        </p:nvGrpSpPr>
        <p:grpSpPr bwMode="auto">
          <a:xfrm>
            <a:off x="3082925" y="3500438"/>
            <a:ext cx="2568575" cy="1441450"/>
            <a:chOff x="1791" y="2341"/>
            <a:chExt cx="1618" cy="908"/>
          </a:xfrm>
        </p:grpSpPr>
        <p:sp>
          <p:nvSpPr>
            <p:cNvPr id="11287" name="Text Box 102"/>
            <p:cNvSpPr txBox="1">
              <a:spLocks noChangeArrowheads="1"/>
            </p:cNvSpPr>
            <p:nvPr/>
          </p:nvSpPr>
          <p:spPr bwMode="auto">
            <a:xfrm>
              <a:off x="2329" y="2999"/>
              <a:ext cx="1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2000" dirty="0"/>
                <a:t>a</a:t>
              </a:r>
            </a:p>
          </p:txBody>
        </p:sp>
        <p:sp>
          <p:nvSpPr>
            <p:cNvPr id="11288" name="Rectangle 101"/>
            <p:cNvSpPr>
              <a:spLocks noChangeArrowheads="1"/>
            </p:cNvSpPr>
            <p:nvPr/>
          </p:nvSpPr>
          <p:spPr bwMode="auto">
            <a:xfrm>
              <a:off x="1791" y="2341"/>
              <a:ext cx="1361" cy="6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1289" name="Text Box 103"/>
            <p:cNvSpPr txBox="1">
              <a:spLocks noChangeArrowheads="1"/>
            </p:cNvSpPr>
            <p:nvPr/>
          </p:nvSpPr>
          <p:spPr bwMode="auto">
            <a:xfrm>
              <a:off x="3198" y="2538"/>
              <a:ext cx="21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2000"/>
                <a:t>b</a:t>
              </a:r>
            </a:p>
          </p:txBody>
        </p:sp>
      </p:grpSp>
      <p:sp>
        <p:nvSpPr>
          <p:cNvPr id="76904" name="Text Box 104"/>
          <p:cNvSpPr txBox="1">
            <a:spLocks noChangeArrowheads="1"/>
          </p:cNvSpPr>
          <p:nvPr/>
        </p:nvSpPr>
        <p:spPr bwMode="auto">
          <a:xfrm>
            <a:off x="3259138" y="5157788"/>
            <a:ext cx="1644650" cy="5238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800">
                <a:solidFill>
                  <a:srgbClr val="FF0000"/>
                </a:solidFill>
              </a:rPr>
              <a:t>  T = a ∙ b  </a:t>
            </a:r>
            <a:endParaRPr lang="hr-HR" altLang="sr-Latn-RS" sz="2800" baseline="30000">
              <a:solidFill>
                <a:srgbClr val="FF0000"/>
              </a:solidFill>
            </a:endParaRPr>
          </a:p>
        </p:txBody>
      </p:sp>
      <p:sp>
        <p:nvSpPr>
          <p:cNvPr id="76915" name="Text Box 115"/>
          <p:cNvSpPr txBox="1">
            <a:spLocks noChangeArrowheads="1"/>
          </p:cNvSpPr>
          <p:nvPr/>
        </p:nvSpPr>
        <p:spPr bwMode="auto">
          <a:xfrm>
            <a:off x="1981200" y="5949950"/>
            <a:ext cx="48387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200">
                <a:solidFill>
                  <a:srgbClr val="FF0000"/>
                </a:solidFill>
              </a:rPr>
              <a:t>(EZ A TÉGLALP TERÜLETÉNEK A KÉPLETE)</a:t>
            </a:r>
            <a:endParaRPr lang="hr-HR" altLang="sr-Latn-RS" sz="2200" baseline="30000">
              <a:solidFill>
                <a:srgbClr val="FF0000"/>
              </a:solidFill>
            </a:endParaRPr>
          </a:p>
        </p:txBody>
      </p:sp>
      <p:grpSp>
        <p:nvGrpSpPr>
          <p:cNvPr id="76917" name="Group 117"/>
          <p:cNvGrpSpPr>
            <a:grpSpLocks/>
          </p:cNvGrpSpPr>
          <p:nvPr/>
        </p:nvGrpSpPr>
        <p:grpSpPr bwMode="auto">
          <a:xfrm>
            <a:off x="7932738" y="188913"/>
            <a:ext cx="1103312" cy="593725"/>
            <a:chOff x="3969" y="1298"/>
            <a:chExt cx="695" cy="374"/>
          </a:xfrm>
        </p:grpSpPr>
        <p:sp>
          <p:nvSpPr>
            <p:cNvPr id="11284" name="Rectangle 118"/>
            <p:cNvSpPr>
              <a:spLocks noChangeAspect="1" noChangeArrowheads="1"/>
            </p:cNvSpPr>
            <p:nvPr/>
          </p:nvSpPr>
          <p:spPr bwMode="auto">
            <a:xfrm>
              <a:off x="4059" y="1298"/>
              <a:ext cx="204" cy="20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1285" name="Text Box 119"/>
            <p:cNvSpPr txBox="1">
              <a:spLocks noChangeArrowheads="1"/>
            </p:cNvSpPr>
            <p:nvPr/>
          </p:nvSpPr>
          <p:spPr bwMode="auto">
            <a:xfrm>
              <a:off x="3969" y="1480"/>
              <a:ext cx="3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400">
                  <a:solidFill>
                    <a:srgbClr val="006600"/>
                  </a:solidFill>
                </a:rPr>
                <a:t>1 cm</a:t>
              </a:r>
            </a:p>
          </p:txBody>
        </p:sp>
        <p:sp>
          <p:nvSpPr>
            <p:cNvPr id="11286" name="Text Box 120"/>
            <p:cNvSpPr txBox="1">
              <a:spLocks noChangeArrowheads="1"/>
            </p:cNvSpPr>
            <p:nvPr/>
          </p:nvSpPr>
          <p:spPr bwMode="auto">
            <a:xfrm>
              <a:off x="4286" y="1298"/>
              <a:ext cx="3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400">
                  <a:solidFill>
                    <a:srgbClr val="006600"/>
                  </a:solidFill>
                </a:rPr>
                <a:t>1 cm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7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1000"/>
                                        <p:tgtEl>
                                          <p:spTgt spid="7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3" dur="1000"/>
                                        <p:tgtEl>
                                          <p:spTgt spid="7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7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1000"/>
                                        <p:tgtEl>
                                          <p:spTgt spid="7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7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1000"/>
                                        <p:tgtEl>
                                          <p:spTgt spid="7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41" grpId="0"/>
      <p:bldP spid="76862" grpId="0"/>
      <p:bldP spid="76904" grpId="0" animBg="1"/>
      <p:bldP spid="769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85738" y="6350"/>
            <a:ext cx="58438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Mit gondolsz, </a:t>
            </a:r>
            <a:r>
              <a:rPr lang="hr-HR" altLang="sr-Latn-RS" sz="2400" dirty="0" smtClean="0"/>
              <a:t>mit jelent </a:t>
            </a:r>
            <a:r>
              <a:rPr lang="hr-HR" altLang="sr-Latn-RS" sz="2400" dirty="0"/>
              <a:t>a </a:t>
            </a:r>
            <a:r>
              <a:rPr lang="hr-HR" altLang="sr-Latn-RS" sz="2400" b="1" dirty="0"/>
              <a:t>négyzetdeciméter</a:t>
            </a:r>
            <a:r>
              <a:rPr lang="hr-HR" altLang="sr-Latn-RS" sz="2400" dirty="0"/>
              <a:t>?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196850" y="428625"/>
            <a:ext cx="70310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Maga a </a:t>
            </a:r>
            <a:r>
              <a:rPr lang="hr-HR" altLang="sr-Latn-RS" sz="2400" b="1"/>
              <a:t>négyzetdeciméter</a:t>
            </a:r>
            <a:r>
              <a:rPr lang="hr-HR" altLang="sr-Latn-RS" sz="2400"/>
              <a:t> szó két szóból tevődik össze: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722313" y="796925"/>
            <a:ext cx="15986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altLang="sr-Latn-RS" sz="2400" b="1"/>
              <a:t>négyzet,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722313" y="1150938"/>
            <a:ext cx="1879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altLang="sr-Latn-RS" sz="2400" b="1"/>
              <a:t>deciméter.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204788" y="1601788"/>
            <a:ext cx="62023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A </a:t>
            </a:r>
            <a:r>
              <a:rPr lang="hr-HR" altLang="sr-Latn-RS" sz="2400" b="1" dirty="0" smtClean="0">
                <a:solidFill>
                  <a:srgbClr val="FF0000"/>
                </a:solidFill>
              </a:rPr>
              <a:t>négyzet </a:t>
            </a:r>
            <a:r>
              <a:rPr lang="hr-HR" altLang="sr-Latn-RS" sz="2400" dirty="0"/>
              <a:t>szó arra utal, hogy </a:t>
            </a:r>
            <a:r>
              <a:rPr lang="hr-HR" altLang="sr-Latn-RS" sz="2400" b="1" dirty="0">
                <a:solidFill>
                  <a:srgbClr val="FF0000"/>
                </a:solidFill>
              </a:rPr>
              <a:t>négyzetről</a:t>
            </a:r>
            <a:r>
              <a:rPr lang="hr-HR" altLang="sr-Latn-RS" sz="2400" dirty="0"/>
              <a:t> van szó,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204788" y="1984375"/>
            <a:ext cx="87868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b="1">
                <a:solidFill>
                  <a:srgbClr val="0000CC"/>
                </a:solidFill>
              </a:rPr>
              <a:t>deciméter</a:t>
            </a:r>
            <a:r>
              <a:rPr lang="hr-HR" altLang="sr-Latn-RS" sz="2400" i="1"/>
              <a:t> </a:t>
            </a:r>
            <a:r>
              <a:rPr lang="hr-HR" altLang="sr-Latn-RS" sz="2400"/>
              <a:t>pedig azt sugallja, hogy a négyzet oldalának hossza </a:t>
            </a:r>
          </a:p>
          <a:p>
            <a:pPr eaLnBrk="1" hangingPunct="1"/>
            <a:r>
              <a:rPr lang="hr-HR" altLang="sr-Latn-RS" sz="2400">
                <a:solidFill>
                  <a:srgbClr val="0000CC"/>
                </a:solidFill>
              </a:rPr>
              <a:t>1 </a:t>
            </a:r>
            <a:r>
              <a:rPr lang="hr-HR" altLang="sr-Latn-RS" sz="2400" b="1">
                <a:solidFill>
                  <a:srgbClr val="0000CC"/>
                </a:solidFill>
              </a:rPr>
              <a:t>deciméter</a:t>
            </a:r>
            <a:r>
              <a:rPr lang="hr-HR" altLang="sr-Latn-RS" sz="2400" b="1"/>
              <a:t>!</a:t>
            </a:r>
            <a:endParaRPr lang="hr-HR" altLang="sr-Latn-RS" sz="2400"/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204788" y="2828925"/>
            <a:ext cx="25336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Tehát, a </a:t>
            </a:r>
          </a:p>
          <a:p>
            <a:pPr eaLnBrk="1" hangingPunct="1"/>
            <a:r>
              <a:rPr lang="hr-HR" altLang="sr-Latn-RS" sz="2400" b="1" dirty="0">
                <a:solidFill>
                  <a:srgbClr val="008000"/>
                </a:solidFill>
              </a:rPr>
              <a:t>négyzetdeciméter</a:t>
            </a:r>
            <a:r>
              <a:rPr lang="hr-HR" altLang="sr-Latn-RS" sz="2400" dirty="0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hr-HR" altLang="sr-Latn-RS" sz="2400" dirty="0" smtClean="0"/>
              <a:t>így </a:t>
            </a:r>
            <a:r>
              <a:rPr lang="hr-HR" altLang="sr-Latn-RS" sz="2400" dirty="0"/>
              <a:t>néz ki:</a:t>
            </a:r>
          </a:p>
        </p:txBody>
      </p:sp>
      <p:grpSp>
        <p:nvGrpSpPr>
          <p:cNvPr id="2" name="Grupa 1"/>
          <p:cNvGrpSpPr>
            <a:grpSpLocks/>
          </p:cNvGrpSpPr>
          <p:nvPr/>
        </p:nvGrpSpPr>
        <p:grpSpPr bwMode="auto">
          <a:xfrm>
            <a:off x="3762375" y="2757488"/>
            <a:ext cx="4318000" cy="4064000"/>
            <a:chOff x="3762273" y="2758071"/>
            <a:chExt cx="4318466" cy="4062715"/>
          </a:xfrm>
        </p:grpSpPr>
        <p:sp>
          <p:nvSpPr>
            <p:cNvPr id="12302" name="Rectangle 15"/>
            <p:cNvSpPr>
              <a:spLocks noChangeAspect="1" noChangeArrowheads="1"/>
            </p:cNvSpPr>
            <p:nvPr/>
          </p:nvSpPr>
          <p:spPr bwMode="auto">
            <a:xfrm>
              <a:off x="3762273" y="2758071"/>
              <a:ext cx="3600000" cy="360000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2303" name="Text Box 16"/>
            <p:cNvSpPr txBox="1">
              <a:spLocks noChangeArrowheads="1"/>
            </p:cNvSpPr>
            <p:nvPr/>
          </p:nvSpPr>
          <p:spPr bwMode="auto">
            <a:xfrm>
              <a:off x="5272948" y="6420676"/>
              <a:ext cx="71846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2000" b="1">
                  <a:solidFill>
                    <a:srgbClr val="006600"/>
                  </a:solidFill>
                </a:rPr>
                <a:t>1 dm</a:t>
              </a:r>
            </a:p>
          </p:txBody>
        </p:sp>
        <p:sp>
          <p:nvSpPr>
            <p:cNvPr id="12304" name="Text Box 17"/>
            <p:cNvSpPr txBox="1">
              <a:spLocks noChangeArrowheads="1"/>
            </p:cNvSpPr>
            <p:nvPr/>
          </p:nvSpPr>
          <p:spPr bwMode="auto">
            <a:xfrm>
              <a:off x="7362273" y="4029164"/>
              <a:ext cx="71846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2000" b="1">
                  <a:solidFill>
                    <a:srgbClr val="006600"/>
                  </a:solidFill>
                </a:rPr>
                <a:t>1 dm</a:t>
              </a:r>
            </a:p>
          </p:txBody>
        </p:sp>
      </p:grpSp>
      <p:sp>
        <p:nvSpPr>
          <p:cNvPr id="27" name="Line 7"/>
          <p:cNvSpPr>
            <a:spLocks noChangeShapeType="1"/>
          </p:cNvSpPr>
          <p:nvPr/>
        </p:nvSpPr>
        <p:spPr bwMode="auto">
          <a:xfrm flipV="1">
            <a:off x="2749550" y="4468813"/>
            <a:ext cx="1289050" cy="285750"/>
          </a:xfrm>
          <a:prstGeom prst="line">
            <a:avLst/>
          </a:prstGeom>
          <a:noFill/>
          <a:ln w="1905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>
              <a:solidFill>
                <a:srgbClr val="008000"/>
              </a:solidFill>
              <a:latin typeface="+mn-lt"/>
            </a:endParaRP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781175" y="4522788"/>
            <a:ext cx="9207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008000"/>
                </a:solidFill>
              </a:rPr>
              <a:t>1 dm</a:t>
            </a:r>
            <a:r>
              <a:rPr lang="hr-HR" altLang="sr-Latn-RS" sz="2400" baseline="300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63500" y="5267325"/>
            <a:ext cx="24876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A felnőtt ember </a:t>
            </a:r>
          </a:p>
          <a:p>
            <a:pPr eaLnBrk="1" hangingPunct="1"/>
            <a:r>
              <a:rPr lang="hr-HR" altLang="sr-Latn-RS" sz="2400" b="1" dirty="0"/>
              <a:t>tenyere</a:t>
            </a:r>
            <a:r>
              <a:rPr lang="hr-HR" altLang="sr-Latn-RS" sz="2400" dirty="0"/>
              <a:t> </a:t>
            </a:r>
            <a:r>
              <a:rPr lang="hr-HR" altLang="sr-Latn-RS" sz="2400" i="1" dirty="0" smtClean="0"/>
              <a:t>kb.</a:t>
            </a:r>
            <a:r>
              <a:rPr lang="hr-HR" altLang="sr-Latn-RS" sz="2400" dirty="0"/>
              <a:t> </a:t>
            </a:r>
            <a:r>
              <a:rPr lang="hr-HR" altLang="sr-Latn-RS" sz="2400" dirty="0" smtClean="0"/>
              <a:t>1 </a:t>
            </a:r>
            <a:r>
              <a:rPr lang="hr-HR" altLang="sr-Latn-RS" sz="2400" dirty="0"/>
              <a:t>dm</a:t>
            </a:r>
            <a:r>
              <a:rPr lang="hr-HR" altLang="sr-Latn-RS" sz="2400" baseline="30000" dirty="0"/>
              <a:t>2</a:t>
            </a:r>
            <a:r>
              <a:rPr lang="hr-HR" altLang="sr-Latn-RS" sz="2400" dirty="0"/>
              <a:t>.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60325" y="6065838"/>
            <a:ext cx="37020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000" dirty="0"/>
              <a:t>Jegyezd meg </a:t>
            </a:r>
            <a:r>
              <a:rPr lang="hr-HR" altLang="sr-Latn-RS" sz="2000" dirty="0" smtClean="0"/>
              <a:t>mennyi az </a:t>
            </a:r>
            <a:r>
              <a:rPr lang="hr-HR" altLang="sr-Latn-RS" sz="2000" dirty="0"/>
              <a:t>1 </a:t>
            </a:r>
            <a:r>
              <a:rPr lang="hr-HR" altLang="sr-Latn-RS" sz="2000" dirty="0" smtClean="0"/>
              <a:t>dm</a:t>
            </a:r>
            <a:r>
              <a:rPr lang="hr-HR" altLang="sr-Latn-RS" sz="2000" baseline="30000" dirty="0" smtClean="0"/>
              <a:t>2</a:t>
            </a:r>
            <a:r>
              <a:rPr lang="hr-HR" altLang="sr-Latn-RS" sz="2000" dirty="0" smtClean="0"/>
              <a:t>, </a:t>
            </a:r>
            <a:r>
              <a:rPr lang="hr-HR" altLang="sr-Latn-RS" sz="2000" dirty="0"/>
              <a:t>és </a:t>
            </a:r>
            <a:r>
              <a:rPr lang="hr-HR" altLang="sr-Latn-RS" sz="2000" dirty="0" smtClean="0"/>
              <a:t>alkalmazd </a:t>
            </a:r>
            <a:r>
              <a:rPr lang="hr-HR" altLang="sr-Latn-RS" sz="2000" dirty="0"/>
              <a:t>a becsléseknél.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3" grpId="0"/>
      <p:bldP spid="16" grpId="0"/>
      <p:bldP spid="17" grpId="0"/>
      <p:bldP spid="18" grpId="0"/>
      <p:bldP spid="19" grpId="0"/>
      <p:bldP spid="20" grpId="0"/>
      <p:bldP spid="21" grpId="0"/>
      <p:bldP spid="41" grpId="0"/>
      <p:bldP spid="26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85738" y="255588"/>
            <a:ext cx="64657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Meg tudnád-e mondani, </a:t>
            </a:r>
            <a:r>
              <a:rPr lang="hr-HR" altLang="sr-Latn-RS" sz="2400" dirty="0" smtClean="0"/>
              <a:t>hogy mi </a:t>
            </a:r>
            <a:r>
              <a:rPr lang="hr-HR" altLang="sr-Latn-RS" sz="2400" dirty="0"/>
              <a:t>a </a:t>
            </a:r>
            <a:r>
              <a:rPr lang="hr-HR" altLang="sr-Latn-RS" sz="2400" b="1" dirty="0"/>
              <a:t>négyzetméter?</a:t>
            </a:r>
            <a:endParaRPr lang="hr-HR" altLang="sr-Latn-RS" sz="2400" dirty="0"/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85738" y="768350"/>
            <a:ext cx="64484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</a:t>
            </a:r>
            <a:r>
              <a:rPr lang="hr-HR" altLang="sr-Latn-RS" sz="2400" b="1"/>
              <a:t> négyzetméter </a:t>
            </a:r>
            <a:r>
              <a:rPr lang="hr-HR" altLang="sr-Latn-RS" sz="2400"/>
              <a:t>egy </a:t>
            </a:r>
            <a:r>
              <a:rPr lang="hr-HR" altLang="sr-Latn-RS" sz="2400">
                <a:solidFill>
                  <a:srgbClr val="0000CC"/>
                </a:solidFill>
              </a:rPr>
              <a:t>1 m </a:t>
            </a:r>
            <a:r>
              <a:rPr lang="hr-HR" altLang="sr-Latn-RS" sz="2400"/>
              <a:t>oldalhosszúságú </a:t>
            </a:r>
            <a:r>
              <a:rPr lang="hr-HR" altLang="sr-Latn-RS" sz="2400">
                <a:solidFill>
                  <a:srgbClr val="FF0000"/>
                </a:solidFill>
              </a:rPr>
              <a:t>négyzet</a:t>
            </a:r>
            <a:r>
              <a:rPr lang="hr-HR" altLang="sr-Latn-RS" sz="2400"/>
              <a:t>.</a:t>
            </a:r>
          </a:p>
        </p:txBody>
      </p:sp>
      <p:pic>
        <p:nvPicPr>
          <p:cNvPr id="1026" name="Picture 2" descr="Školske ploče | Interaktivne ploče | SB Commerce | SB COMMER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01"/>
          <a:stretch>
            <a:fillRect/>
          </a:stretch>
        </p:blipFill>
        <p:spPr bwMode="auto">
          <a:xfrm>
            <a:off x="1039813" y="1379538"/>
            <a:ext cx="5675312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Line 7"/>
          <p:cNvSpPr>
            <a:spLocks noChangeShapeType="1"/>
          </p:cNvSpPr>
          <p:nvPr/>
        </p:nvSpPr>
        <p:spPr bwMode="auto">
          <a:xfrm flipV="1">
            <a:off x="5662613" y="3221038"/>
            <a:ext cx="0" cy="981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5284788" y="4154488"/>
            <a:ext cx="7572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 m</a:t>
            </a:r>
            <a:r>
              <a:rPr lang="hr-HR" altLang="sr-Latn-RS" sz="2400" baseline="30000"/>
              <a:t>2</a:t>
            </a: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185738" y="4745038"/>
            <a:ext cx="458311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Nézd meg ezt az iskolai táblát.</a:t>
            </a:r>
          </a:p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b="1"/>
              <a:t>jobb oldali</a:t>
            </a:r>
            <a:r>
              <a:rPr lang="hr-HR" altLang="sr-Latn-RS" sz="2400"/>
              <a:t> rész területe kb. 1 m</a:t>
            </a:r>
            <a:r>
              <a:rPr lang="hr-HR" altLang="sr-Latn-RS" sz="2400" baseline="30000"/>
              <a:t>2</a:t>
            </a:r>
            <a:r>
              <a:rPr lang="hr-HR" altLang="sr-Latn-RS" sz="2400"/>
              <a:t>.</a:t>
            </a: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179388" y="5499100"/>
            <a:ext cx="44735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Mekkora a bal oldali rész területe?</a:t>
            </a:r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flipH="1" flipV="1">
            <a:off x="2865438" y="3271838"/>
            <a:ext cx="12700" cy="881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184150" y="5857875"/>
            <a:ext cx="76063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Látható, hogy a bal oldali </a:t>
            </a:r>
            <a:r>
              <a:rPr lang="hr-HR" altLang="sr-Latn-RS" sz="2400" dirty="0" smtClean="0"/>
              <a:t>rész a jobb oldali rész kétszerese</a:t>
            </a:r>
            <a:r>
              <a:rPr lang="hr-HR" altLang="sr-Latn-RS" sz="2400" dirty="0"/>
              <a:t>…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2487613" y="4152900"/>
            <a:ext cx="7572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2 m</a:t>
            </a:r>
            <a:r>
              <a:rPr lang="hr-HR" altLang="sr-Latn-RS" sz="2400" baseline="30000"/>
              <a:t>2</a:t>
            </a:r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193675" y="6280150"/>
            <a:ext cx="3990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Mennyi a teljes tábla területe?</a:t>
            </a:r>
          </a:p>
        </p:txBody>
      </p: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4344988" y="6275388"/>
            <a:ext cx="939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3 m</a:t>
            </a:r>
            <a:r>
              <a:rPr lang="hr-HR" altLang="sr-Latn-RS" sz="2400" baseline="30000"/>
              <a:t>2</a:t>
            </a:r>
            <a:endParaRPr lang="hr-HR" altLang="sr-Latn-R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3" grpId="0" autoUpdateAnimBg="0"/>
      <p:bldP spid="19" grpId="0" autoUpdateAnimBg="0"/>
      <p:bldP spid="22" grpId="0" animBg="1"/>
      <p:bldP spid="29" grpId="0"/>
      <p:bldP spid="30" grpId="0" autoUpdateAnimBg="0"/>
      <p:bldP spid="31" grpId="0" autoUpdateAnimBg="0"/>
      <p:bldP spid="32" grpId="0" animBg="1"/>
      <p:bldP spid="33" grpId="0" autoUpdateAnimBg="0"/>
      <p:bldP spid="34" grpId="0"/>
      <p:bldP spid="35" grpId="0" autoUpdateAnimBg="0"/>
      <p:bldP spid="3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niOkvir 18"/>
          <p:cNvSpPr txBox="1">
            <a:spLocks noChangeArrowheads="1"/>
          </p:cNvSpPr>
          <p:nvPr/>
        </p:nvSpPr>
        <p:spPr bwMode="auto">
          <a:xfrm flipH="1">
            <a:off x="5338763" y="4954588"/>
            <a:ext cx="352266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sz="2400">
                <a:solidFill>
                  <a:srgbClr val="FF00FF"/>
                </a:solidFill>
              </a:rPr>
              <a:t>Írj át a füzetedbe mindent, ami ezen a dián van. Ügyelj arra, hogy a négyzeteket valódi nagyságban rajzold le!!!</a:t>
            </a:r>
          </a:p>
        </p:txBody>
      </p:sp>
      <p:sp>
        <p:nvSpPr>
          <p:cNvPr id="14339" name="Text Box 13"/>
          <p:cNvSpPr txBox="1">
            <a:spLocks noChangeArrowheads="1"/>
          </p:cNvSpPr>
          <p:nvPr/>
        </p:nvSpPr>
        <p:spPr bwMode="auto">
          <a:xfrm>
            <a:off x="355600" y="296863"/>
            <a:ext cx="67008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</a:t>
            </a:r>
            <a:r>
              <a:rPr lang="hr-HR" altLang="sr-Latn-RS" sz="2400" b="1"/>
              <a:t> négyzetméter </a:t>
            </a:r>
            <a:r>
              <a:rPr lang="hr-HR" altLang="sr-Latn-RS" sz="2400"/>
              <a:t>egy </a:t>
            </a:r>
            <a:r>
              <a:rPr lang="hr-HR" altLang="sr-Latn-RS" sz="2400">
                <a:solidFill>
                  <a:srgbClr val="0000CC"/>
                </a:solidFill>
              </a:rPr>
              <a:t>1 m </a:t>
            </a:r>
            <a:r>
              <a:rPr lang="hr-HR" altLang="sr-Latn-RS" sz="2400"/>
              <a:t>oldalhosszúságú </a:t>
            </a:r>
            <a:r>
              <a:rPr lang="hr-HR" altLang="sr-Latn-RS" sz="2400">
                <a:solidFill>
                  <a:srgbClr val="FF0000"/>
                </a:solidFill>
              </a:rPr>
              <a:t>négyzet</a:t>
            </a:r>
            <a:r>
              <a:rPr lang="hr-HR" altLang="sr-Latn-RS" sz="2400"/>
              <a:t>.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355600" y="757238"/>
            <a:ext cx="7131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</a:t>
            </a:r>
            <a:r>
              <a:rPr lang="hr-HR" altLang="sr-Latn-RS" sz="2400" b="1"/>
              <a:t> négyzetdeciméter </a:t>
            </a:r>
            <a:r>
              <a:rPr lang="hr-HR" altLang="sr-Latn-RS" sz="2400"/>
              <a:t>egy </a:t>
            </a:r>
            <a:r>
              <a:rPr lang="hr-HR" altLang="sr-Latn-RS" sz="2400">
                <a:solidFill>
                  <a:srgbClr val="0000CC"/>
                </a:solidFill>
              </a:rPr>
              <a:t>1 dm </a:t>
            </a:r>
            <a:r>
              <a:rPr lang="hr-HR" altLang="sr-Latn-RS" sz="2400"/>
              <a:t>oldalhosszúságú </a:t>
            </a:r>
            <a:r>
              <a:rPr lang="hr-HR" altLang="sr-Latn-RS" sz="2400">
                <a:solidFill>
                  <a:srgbClr val="FF0000"/>
                </a:solidFill>
              </a:rPr>
              <a:t>négyzet</a:t>
            </a:r>
            <a:r>
              <a:rPr lang="hr-HR" altLang="sr-Latn-RS" sz="2400"/>
              <a:t>.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355600" y="1219200"/>
            <a:ext cx="72024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</a:t>
            </a:r>
            <a:r>
              <a:rPr lang="hr-HR" altLang="sr-Latn-RS" sz="2400" b="1"/>
              <a:t> négyzetcentiméter </a:t>
            </a:r>
            <a:r>
              <a:rPr lang="hr-HR" altLang="sr-Latn-RS" sz="2400"/>
              <a:t>egy </a:t>
            </a:r>
            <a:r>
              <a:rPr lang="hr-HR" altLang="sr-Latn-RS" sz="2400">
                <a:solidFill>
                  <a:srgbClr val="0000CC"/>
                </a:solidFill>
              </a:rPr>
              <a:t>1 cm </a:t>
            </a:r>
            <a:r>
              <a:rPr lang="hr-HR" altLang="sr-Latn-RS" sz="2400"/>
              <a:t>oldalhosszúságú </a:t>
            </a:r>
            <a:r>
              <a:rPr lang="hr-HR" altLang="sr-Latn-RS" sz="2400">
                <a:solidFill>
                  <a:srgbClr val="FF0000"/>
                </a:solidFill>
              </a:rPr>
              <a:t>négyzet</a:t>
            </a:r>
            <a:r>
              <a:rPr lang="hr-HR" altLang="sr-Latn-RS" sz="2400"/>
              <a:t>.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355600" y="1673225"/>
            <a:ext cx="4775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</a:t>
            </a:r>
            <a:r>
              <a:rPr lang="hr-HR" altLang="sr-Latn-RS" sz="2400" b="1"/>
              <a:t> négyzetmilliméter </a:t>
            </a:r>
            <a:r>
              <a:rPr lang="hr-HR" altLang="sr-Latn-RS" sz="2400"/>
              <a:t>egy … (folytasd)</a:t>
            </a: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381000" y="2090738"/>
            <a:ext cx="46878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</a:t>
            </a:r>
            <a:r>
              <a:rPr lang="hr-HR" altLang="sr-Latn-RS" sz="2400" b="1"/>
              <a:t> négyzetkilométer </a:t>
            </a:r>
            <a:r>
              <a:rPr lang="hr-HR" altLang="sr-Latn-RS" sz="2400"/>
              <a:t>egy … (folytasd)</a:t>
            </a:r>
          </a:p>
        </p:txBody>
      </p:sp>
      <p:grpSp>
        <p:nvGrpSpPr>
          <p:cNvPr id="14344" name="Grupa 11"/>
          <p:cNvGrpSpPr>
            <a:grpSpLocks/>
          </p:cNvGrpSpPr>
          <p:nvPr/>
        </p:nvGrpSpPr>
        <p:grpSpPr bwMode="auto">
          <a:xfrm>
            <a:off x="1166813" y="2587625"/>
            <a:ext cx="4318000" cy="4062413"/>
            <a:chOff x="3762273" y="2758071"/>
            <a:chExt cx="4318466" cy="4062715"/>
          </a:xfrm>
        </p:grpSpPr>
        <p:sp>
          <p:nvSpPr>
            <p:cNvPr id="14353" name="Rectangle 15"/>
            <p:cNvSpPr>
              <a:spLocks noChangeAspect="1" noChangeArrowheads="1"/>
            </p:cNvSpPr>
            <p:nvPr/>
          </p:nvSpPr>
          <p:spPr bwMode="auto">
            <a:xfrm>
              <a:off x="3762273" y="2758071"/>
              <a:ext cx="3600000" cy="360000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4354" name="Text Box 16"/>
            <p:cNvSpPr txBox="1">
              <a:spLocks noChangeArrowheads="1"/>
            </p:cNvSpPr>
            <p:nvPr/>
          </p:nvSpPr>
          <p:spPr bwMode="auto">
            <a:xfrm>
              <a:off x="5272948" y="6420676"/>
              <a:ext cx="71846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2000" b="1">
                  <a:solidFill>
                    <a:srgbClr val="006600"/>
                  </a:solidFill>
                </a:rPr>
                <a:t>1 dm</a:t>
              </a:r>
            </a:p>
          </p:txBody>
        </p:sp>
        <p:sp>
          <p:nvSpPr>
            <p:cNvPr id="14355" name="Text Box 17"/>
            <p:cNvSpPr txBox="1">
              <a:spLocks noChangeArrowheads="1"/>
            </p:cNvSpPr>
            <p:nvPr/>
          </p:nvSpPr>
          <p:spPr bwMode="auto">
            <a:xfrm>
              <a:off x="7362273" y="4029164"/>
              <a:ext cx="71846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2000" b="1">
                  <a:solidFill>
                    <a:srgbClr val="006600"/>
                  </a:solidFill>
                </a:rPr>
                <a:t>1 dm</a:t>
              </a:r>
            </a:p>
          </p:txBody>
        </p:sp>
      </p:grpSp>
      <p:sp>
        <p:nvSpPr>
          <p:cNvPr id="16" name="Line 7"/>
          <p:cNvSpPr>
            <a:spLocks noChangeShapeType="1"/>
          </p:cNvSpPr>
          <p:nvPr/>
        </p:nvSpPr>
        <p:spPr bwMode="auto">
          <a:xfrm flipV="1">
            <a:off x="825500" y="4298950"/>
            <a:ext cx="617538" cy="273050"/>
          </a:xfrm>
          <a:prstGeom prst="line">
            <a:avLst/>
          </a:prstGeom>
          <a:noFill/>
          <a:ln w="1905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>
              <a:solidFill>
                <a:srgbClr val="008000"/>
              </a:solidFill>
              <a:latin typeface="+mn-lt"/>
            </a:endParaRPr>
          </a:p>
        </p:txBody>
      </p:sp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76200" y="4724400"/>
            <a:ext cx="9207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008000"/>
                </a:solidFill>
              </a:rPr>
              <a:t>1 dm</a:t>
            </a:r>
            <a:r>
              <a:rPr lang="hr-HR" altLang="sr-Latn-RS" sz="2400" baseline="30000">
                <a:solidFill>
                  <a:srgbClr val="008000"/>
                </a:solidFill>
              </a:rPr>
              <a:t>2</a:t>
            </a:r>
          </a:p>
        </p:txBody>
      </p:sp>
      <p:grpSp>
        <p:nvGrpSpPr>
          <p:cNvPr id="14347" name="Group 32"/>
          <p:cNvGrpSpPr>
            <a:grpSpLocks/>
          </p:cNvGrpSpPr>
          <p:nvPr/>
        </p:nvGrpSpPr>
        <p:grpSpPr bwMode="auto">
          <a:xfrm>
            <a:off x="6556375" y="2662238"/>
            <a:ext cx="1089025" cy="627062"/>
            <a:chOff x="3969" y="1298"/>
            <a:chExt cx="686" cy="395"/>
          </a:xfrm>
        </p:grpSpPr>
        <p:sp>
          <p:nvSpPr>
            <p:cNvPr id="14350" name="Rectangle 15"/>
            <p:cNvSpPr>
              <a:spLocks noChangeAspect="1" noChangeArrowheads="1"/>
            </p:cNvSpPr>
            <p:nvPr/>
          </p:nvSpPr>
          <p:spPr bwMode="auto">
            <a:xfrm>
              <a:off x="4059" y="1298"/>
              <a:ext cx="204" cy="20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4351" name="Text Box 16"/>
            <p:cNvSpPr txBox="1">
              <a:spLocks noChangeArrowheads="1"/>
            </p:cNvSpPr>
            <p:nvPr/>
          </p:nvSpPr>
          <p:spPr bwMode="auto">
            <a:xfrm>
              <a:off x="3969" y="1480"/>
              <a:ext cx="36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 b="1">
                  <a:solidFill>
                    <a:srgbClr val="006600"/>
                  </a:solidFill>
                </a:rPr>
                <a:t>1 cm</a:t>
              </a:r>
            </a:p>
          </p:txBody>
        </p:sp>
        <p:sp>
          <p:nvSpPr>
            <p:cNvPr id="14352" name="Text Box 17"/>
            <p:cNvSpPr txBox="1">
              <a:spLocks noChangeArrowheads="1"/>
            </p:cNvSpPr>
            <p:nvPr/>
          </p:nvSpPr>
          <p:spPr bwMode="auto">
            <a:xfrm>
              <a:off x="4286" y="1298"/>
              <a:ext cx="36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 b="1">
                  <a:solidFill>
                    <a:srgbClr val="006600"/>
                  </a:solidFill>
                </a:rPr>
                <a:t>1 cm</a:t>
              </a:r>
            </a:p>
          </p:txBody>
        </p:sp>
      </p:grpSp>
      <p:sp>
        <p:nvSpPr>
          <p:cNvPr id="23" name="Line 7"/>
          <p:cNvSpPr>
            <a:spLocks noChangeShapeType="1"/>
          </p:cNvSpPr>
          <p:nvPr/>
        </p:nvSpPr>
        <p:spPr bwMode="auto">
          <a:xfrm flipH="1" flipV="1">
            <a:off x="6904038" y="2878138"/>
            <a:ext cx="622300" cy="309562"/>
          </a:xfrm>
          <a:prstGeom prst="line">
            <a:avLst/>
          </a:prstGeom>
          <a:noFill/>
          <a:ln w="1905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>
              <a:solidFill>
                <a:srgbClr val="008000"/>
              </a:solidFill>
              <a:latin typeface="+mn-lt"/>
            </a:endParaRPr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7526338" y="2986088"/>
            <a:ext cx="8874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008000"/>
                </a:solidFill>
              </a:rPr>
              <a:t>1 cm</a:t>
            </a:r>
            <a:r>
              <a:rPr lang="hr-HR" altLang="sr-Latn-RS" sz="2400" baseline="30000">
                <a:solidFill>
                  <a:srgbClr val="0080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2071688" y="2773663"/>
            <a:ext cx="51927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sz="3200" dirty="0"/>
              <a:t>A terület mértékegységei közötti összefüggés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23850" y="160338"/>
            <a:ext cx="670083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Az érdekel bennünket, hogy hogyan kell átváltani a </a:t>
            </a:r>
          </a:p>
          <a:p>
            <a:pPr eaLnBrk="1" hangingPunct="1"/>
            <a:r>
              <a:rPr lang="hr-HR" altLang="sr-Latn-RS" sz="2400" b="1" dirty="0"/>
              <a:t>terület </a:t>
            </a:r>
            <a:r>
              <a:rPr lang="hr-HR" altLang="sr-Latn-RS" sz="2400" b="1" dirty="0" smtClean="0"/>
              <a:t>mértékegységeit</a:t>
            </a:r>
            <a:r>
              <a:rPr lang="hr-HR" altLang="sr-Latn-RS" sz="2400" dirty="0" smtClean="0"/>
              <a:t>…</a:t>
            </a:r>
            <a:endParaRPr lang="hr-HR" altLang="sr-Latn-RS" sz="24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09563" y="962025"/>
            <a:ext cx="7489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b="1"/>
              <a:t>hosszúság mértékegységei</a:t>
            </a:r>
            <a:r>
              <a:rPr lang="hr-HR" altLang="sr-Latn-RS" sz="2400"/>
              <a:t> közti összefüggéseket tudjuk:</a:t>
            </a:r>
          </a:p>
        </p:txBody>
      </p:sp>
      <p:sp>
        <p:nvSpPr>
          <p:cNvPr id="19" name="TekstniOkvir 18"/>
          <p:cNvSpPr txBox="1">
            <a:spLocks noChangeArrowheads="1"/>
          </p:cNvSpPr>
          <p:nvPr/>
        </p:nvSpPr>
        <p:spPr bwMode="auto">
          <a:xfrm flipH="1">
            <a:off x="488950" y="1730375"/>
            <a:ext cx="282416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 km = 1 000 m</a:t>
            </a:r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/>
              <a:t>1 m   =       10 dm</a:t>
            </a:r>
          </a:p>
          <a:p>
            <a:pPr eaLnBrk="1" hangingPunct="1"/>
            <a:r>
              <a:rPr lang="hr-HR" sz="2400" dirty="0"/>
              <a:t>          =     100 cm</a:t>
            </a:r>
          </a:p>
          <a:p>
            <a:pPr eaLnBrk="1" hangingPunct="1"/>
            <a:r>
              <a:rPr lang="hr-HR" sz="2400" dirty="0"/>
              <a:t>          =  </a:t>
            </a:r>
            <a:r>
              <a:rPr lang="hr-HR" sz="2400" dirty="0" smtClean="0"/>
              <a:t>1000 </a:t>
            </a:r>
            <a:r>
              <a:rPr lang="hr-HR" sz="2400" dirty="0"/>
              <a:t>mm</a:t>
            </a:r>
          </a:p>
        </p:txBody>
      </p:sp>
      <p:sp>
        <p:nvSpPr>
          <p:cNvPr id="30" name="Pravokutnik 29"/>
          <p:cNvSpPr/>
          <p:nvPr/>
        </p:nvSpPr>
        <p:spPr>
          <a:xfrm>
            <a:off x="452438" y="1641475"/>
            <a:ext cx="3057525" cy="42481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31" name="TekstniOkvir 30"/>
          <p:cNvSpPr txBox="1">
            <a:spLocks noChangeArrowheads="1"/>
          </p:cNvSpPr>
          <p:nvPr/>
        </p:nvSpPr>
        <p:spPr bwMode="auto">
          <a:xfrm flipH="1">
            <a:off x="488950" y="4038600"/>
            <a:ext cx="28241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dm  =   10 cm</a:t>
            </a:r>
          </a:p>
          <a:p>
            <a:pPr eaLnBrk="1" hangingPunct="1"/>
            <a:r>
              <a:rPr lang="hr-HR" sz="2400"/>
              <a:t>           =  100 mm</a:t>
            </a:r>
          </a:p>
        </p:txBody>
      </p:sp>
      <p:sp>
        <p:nvSpPr>
          <p:cNvPr id="32" name="TekstniOkvir 31"/>
          <p:cNvSpPr txBox="1">
            <a:spLocks noChangeArrowheads="1"/>
          </p:cNvSpPr>
          <p:nvPr/>
        </p:nvSpPr>
        <p:spPr bwMode="auto">
          <a:xfrm flipH="1">
            <a:off x="593725" y="5192713"/>
            <a:ext cx="2249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cm  =  10 mm</a:t>
            </a: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4000500" y="1768475"/>
            <a:ext cx="379888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Sajnos, ez </a:t>
            </a:r>
            <a:r>
              <a:rPr lang="hr-HR" altLang="sr-Latn-RS" sz="2400" b="1" u="sng"/>
              <a:t>nem</a:t>
            </a:r>
            <a:r>
              <a:rPr lang="hr-HR" altLang="sr-Latn-RS" sz="2400" b="1"/>
              <a:t> </a:t>
            </a:r>
            <a:r>
              <a:rPr lang="hr-HR" altLang="sr-Latn-RS" sz="2400"/>
              <a:t>érvényes</a:t>
            </a:r>
          </a:p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b="1"/>
              <a:t>terület </a:t>
            </a:r>
            <a:r>
              <a:rPr lang="hr-HR" altLang="sr-Latn-RS" sz="2400"/>
              <a:t>mértékegységeire!</a:t>
            </a: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4000500" y="3438525"/>
            <a:ext cx="4821238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Pl. hasonlítsuk össze mi érvényes a</a:t>
            </a:r>
          </a:p>
          <a:p>
            <a:pPr eaLnBrk="1" hangingPunct="1"/>
            <a:r>
              <a:rPr lang="hr-HR" altLang="sr-Latn-RS" sz="2400" b="1"/>
              <a:t>dm és cm</a:t>
            </a:r>
            <a:r>
              <a:rPr lang="hr-HR" altLang="sr-Latn-RS" sz="2400"/>
              <a:t>,</a:t>
            </a:r>
          </a:p>
          <a:p>
            <a:pPr eaLnBrk="1" hangingPunct="1"/>
            <a:r>
              <a:rPr lang="hr-HR" altLang="sr-Latn-RS" sz="2400"/>
              <a:t>illetve a</a:t>
            </a:r>
          </a:p>
          <a:p>
            <a:pPr eaLnBrk="1" hangingPunct="1"/>
            <a:r>
              <a:rPr lang="hr-HR" altLang="sr-Latn-RS" sz="2400" b="1"/>
              <a:t>dm</a:t>
            </a:r>
            <a:r>
              <a:rPr lang="hr-HR" altLang="sr-Latn-RS" sz="2400" b="1" baseline="30000"/>
              <a:t>2</a:t>
            </a:r>
            <a:r>
              <a:rPr lang="hr-HR" altLang="sr-Latn-RS" sz="2400" b="1"/>
              <a:t> és cm</a:t>
            </a:r>
            <a:r>
              <a:rPr lang="hr-HR" altLang="sr-Latn-RS" sz="2400" b="1" baseline="30000"/>
              <a:t>2 </a:t>
            </a:r>
            <a:r>
              <a:rPr lang="hr-HR" altLang="sr-Latn-RS" sz="2400"/>
              <a:t>közötti összefüggésekre...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30" grpId="0" animBg="1"/>
      <p:bldP spid="31" grpId="0"/>
      <p:bldP spid="32" grpId="0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5425" y="295275"/>
            <a:ext cx="1200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b="1" u="sng"/>
              <a:t>dm - cm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73050" y="2687638"/>
            <a:ext cx="14081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b="1" u="sng"/>
              <a:t>dm</a:t>
            </a:r>
            <a:r>
              <a:rPr lang="hr-HR" altLang="sr-Latn-RS" sz="2400" b="1" u="sng" baseline="30000"/>
              <a:t>2</a:t>
            </a:r>
            <a:r>
              <a:rPr lang="hr-HR" altLang="sr-Latn-RS" sz="2400" b="1" u="sng"/>
              <a:t> - cm</a:t>
            </a:r>
            <a:r>
              <a:rPr lang="hr-HR" altLang="sr-Latn-RS" sz="2400" b="1" u="sng" baseline="30000"/>
              <a:t>2</a:t>
            </a:r>
            <a:endParaRPr lang="hr-HR" altLang="sr-Latn-RS" sz="2400" b="1" u="sng"/>
          </a:p>
        </p:txBody>
      </p:sp>
      <p:cxnSp>
        <p:nvCxnSpPr>
          <p:cNvPr id="3" name="Ravni poveznik 2"/>
          <p:cNvCxnSpPr/>
          <p:nvPr/>
        </p:nvCxnSpPr>
        <p:spPr>
          <a:xfrm>
            <a:off x="1514475" y="1208088"/>
            <a:ext cx="35845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1504950" y="1663700"/>
            <a:ext cx="358775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7525" y="971550"/>
            <a:ext cx="8239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0000"/>
                </a:solidFill>
              </a:rPr>
              <a:t>1 dm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17525" y="1433513"/>
            <a:ext cx="7842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0000CC"/>
                </a:solidFill>
              </a:rPr>
              <a:t>1 cm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854075" y="1993900"/>
            <a:ext cx="2613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 dm  =  ______ cm</a:t>
            </a:r>
          </a:p>
        </p:txBody>
      </p:sp>
      <p:cxnSp>
        <p:nvCxnSpPr>
          <p:cNvPr id="29" name="Ravni poveznik 28"/>
          <p:cNvCxnSpPr/>
          <p:nvPr/>
        </p:nvCxnSpPr>
        <p:spPr>
          <a:xfrm>
            <a:off x="1504950" y="1663700"/>
            <a:ext cx="358775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ni poveznik 34"/>
          <p:cNvCxnSpPr/>
          <p:nvPr/>
        </p:nvCxnSpPr>
        <p:spPr>
          <a:xfrm>
            <a:off x="1863725" y="1208088"/>
            <a:ext cx="360363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vni poveznik 36"/>
          <p:cNvCxnSpPr/>
          <p:nvPr/>
        </p:nvCxnSpPr>
        <p:spPr>
          <a:xfrm>
            <a:off x="2219325" y="1208088"/>
            <a:ext cx="360363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ni poveznik 38"/>
          <p:cNvCxnSpPr/>
          <p:nvPr/>
        </p:nvCxnSpPr>
        <p:spPr>
          <a:xfrm>
            <a:off x="2570163" y="1208088"/>
            <a:ext cx="360362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vni poveznik 40"/>
          <p:cNvCxnSpPr/>
          <p:nvPr/>
        </p:nvCxnSpPr>
        <p:spPr>
          <a:xfrm>
            <a:off x="2925763" y="1208088"/>
            <a:ext cx="360362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ni poveznik 42"/>
          <p:cNvCxnSpPr/>
          <p:nvPr/>
        </p:nvCxnSpPr>
        <p:spPr>
          <a:xfrm>
            <a:off x="3286125" y="1208088"/>
            <a:ext cx="360363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ni poveznik 44"/>
          <p:cNvCxnSpPr/>
          <p:nvPr/>
        </p:nvCxnSpPr>
        <p:spPr>
          <a:xfrm>
            <a:off x="3641725" y="1208088"/>
            <a:ext cx="360363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vni poveznik 46"/>
          <p:cNvCxnSpPr/>
          <p:nvPr/>
        </p:nvCxnSpPr>
        <p:spPr>
          <a:xfrm>
            <a:off x="4005263" y="1208088"/>
            <a:ext cx="360362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vni poveznik 48"/>
          <p:cNvCxnSpPr/>
          <p:nvPr/>
        </p:nvCxnSpPr>
        <p:spPr>
          <a:xfrm>
            <a:off x="4367213" y="1208088"/>
            <a:ext cx="358775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vni poveznik 50"/>
          <p:cNvCxnSpPr/>
          <p:nvPr/>
        </p:nvCxnSpPr>
        <p:spPr>
          <a:xfrm>
            <a:off x="4737100" y="1208088"/>
            <a:ext cx="360363" cy="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vni poveznik 51"/>
          <p:cNvCxnSpPr>
            <a:cxnSpLocks/>
          </p:cNvCxnSpPr>
          <p:nvPr/>
        </p:nvCxnSpPr>
        <p:spPr>
          <a:xfrm>
            <a:off x="5099050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2208213" y="1973263"/>
            <a:ext cx="496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</a:t>
            </a:r>
          </a:p>
        </p:txBody>
      </p:sp>
      <p:grpSp>
        <p:nvGrpSpPr>
          <p:cNvPr id="54" name="Grupa 53"/>
          <p:cNvGrpSpPr>
            <a:grpSpLocks/>
          </p:cNvGrpSpPr>
          <p:nvPr/>
        </p:nvGrpSpPr>
        <p:grpSpPr bwMode="auto">
          <a:xfrm>
            <a:off x="561975" y="2811463"/>
            <a:ext cx="4340226" cy="4006874"/>
            <a:chOff x="2994231" y="2406187"/>
            <a:chExt cx="4334136" cy="4007374"/>
          </a:xfrm>
        </p:grpSpPr>
        <p:sp>
          <p:nvSpPr>
            <p:cNvPr id="17557" name="Rectangle 15"/>
            <p:cNvSpPr>
              <a:spLocks noChangeAspect="1" noChangeArrowheads="1"/>
            </p:cNvSpPr>
            <p:nvPr/>
          </p:nvSpPr>
          <p:spPr bwMode="auto">
            <a:xfrm>
              <a:off x="3743273" y="2818204"/>
              <a:ext cx="3585094" cy="359535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7558" name="Text Box 16"/>
            <p:cNvSpPr txBox="1">
              <a:spLocks noChangeArrowheads="1"/>
            </p:cNvSpPr>
            <p:nvPr/>
          </p:nvSpPr>
          <p:spPr bwMode="auto">
            <a:xfrm>
              <a:off x="5025911" y="2406187"/>
              <a:ext cx="71846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2000" b="1"/>
                <a:t>1 dm</a:t>
              </a:r>
            </a:p>
          </p:txBody>
        </p:sp>
        <p:sp>
          <p:nvSpPr>
            <p:cNvPr id="17559" name="Text Box 17"/>
            <p:cNvSpPr txBox="1">
              <a:spLocks noChangeArrowheads="1"/>
            </p:cNvSpPr>
            <p:nvPr/>
          </p:nvSpPr>
          <p:spPr bwMode="auto">
            <a:xfrm>
              <a:off x="2994231" y="4286123"/>
              <a:ext cx="71846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2000" b="1"/>
                <a:t>1 dm</a:t>
              </a:r>
            </a:p>
          </p:txBody>
        </p:sp>
      </p:grp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301625" y="3478213"/>
            <a:ext cx="9207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0000"/>
                </a:solidFill>
              </a:rPr>
              <a:t>1 dm</a:t>
            </a:r>
            <a:r>
              <a:rPr lang="hr-HR" altLang="sr-Latn-RS" sz="2400" baseline="3000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60" name="Group 32"/>
          <p:cNvGrpSpPr>
            <a:grpSpLocks/>
          </p:cNvGrpSpPr>
          <p:nvPr/>
        </p:nvGrpSpPr>
        <p:grpSpPr bwMode="auto">
          <a:xfrm>
            <a:off x="6661150" y="3327400"/>
            <a:ext cx="1089025" cy="627063"/>
            <a:chOff x="3969" y="1298"/>
            <a:chExt cx="686" cy="395"/>
          </a:xfrm>
        </p:grpSpPr>
        <p:sp>
          <p:nvSpPr>
            <p:cNvPr id="17554" name="Rectangle 15"/>
            <p:cNvSpPr>
              <a:spLocks noChangeAspect="1" noChangeArrowheads="1"/>
            </p:cNvSpPr>
            <p:nvPr/>
          </p:nvSpPr>
          <p:spPr bwMode="auto">
            <a:xfrm>
              <a:off x="4059" y="1298"/>
              <a:ext cx="204" cy="20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17555" name="Text Box 16"/>
            <p:cNvSpPr txBox="1">
              <a:spLocks noChangeArrowheads="1"/>
            </p:cNvSpPr>
            <p:nvPr/>
          </p:nvSpPr>
          <p:spPr bwMode="auto">
            <a:xfrm>
              <a:off x="3969" y="1480"/>
              <a:ext cx="36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 b="1">
                  <a:solidFill>
                    <a:srgbClr val="006600"/>
                  </a:solidFill>
                </a:rPr>
                <a:t>1 cm</a:t>
              </a:r>
            </a:p>
          </p:txBody>
        </p:sp>
        <p:sp>
          <p:nvSpPr>
            <p:cNvPr id="17556" name="Text Box 17"/>
            <p:cNvSpPr txBox="1">
              <a:spLocks noChangeArrowheads="1"/>
            </p:cNvSpPr>
            <p:nvPr/>
          </p:nvSpPr>
          <p:spPr bwMode="auto">
            <a:xfrm>
              <a:off x="4286" y="1298"/>
              <a:ext cx="36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 b="1">
                  <a:solidFill>
                    <a:srgbClr val="006600"/>
                  </a:solidFill>
                </a:rPr>
                <a:t>1 cm</a:t>
              </a:r>
            </a:p>
          </p:txBody>
        </p:sp>
      </p:grpSp>
      <p:sp>
        <p:nvSpPr>
          <p:cNvPr id="64" name="Line 7"/>
          <p:cNvSpPr>
            <a:spLocks noChangeShapeType="1"/>
          </p:cNvSpPr>
          <p:nvPr/>
        </p:nvSpPr>
        <p:spPr bwMode="auto">
          <a:xfrm>
            <a:off x="6503988" y="3360738"/>
            <a:ext cx="412750" cy="146050"/>
          </a:xfrm>
          <a:prstGeom prst="line">
            <a:avLst/>
          </a:prstGeom>
          <a:noFill/>
          <a:ln w="1905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>
              <a:solidFill>
                <a:srgbClr val="008000"/>
              </a:solidFill>
              <a:latin typeface="+mn-lt"/>
            </a:endParaRPr>
          </a:p>
        </p:txBody>
      </p:sp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5786438" y="2992438"/>
            <a:ext cx="8874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008000"/>
                </a:solidFill>
              </a:rPr>
              <a:t>1 cm</a:t>
            </a:r>
            <a:r>
              <a:rPr lang="hr-HR" altLang="sr-Latn-RS" sz="2400" baseline="300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67" name="Text Box 13"/>
          <p:cNvSpPr txBox="1">
            <a:spLocks noChangeArrowheads="1"/>
          </p:cNvSpPr>
          <p:nvPr/>
        </p:nvSpPr>
        <p:spPr bwMode="auto">
          <a:xfrm>
            <a:off x="5773738" y="4194175"/>
            <a:ext cx="28225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 dm</a:t>
            </a:r>
            <a:r>
              <a:rPr lang="hr-HR" altLang="sr-Latn-RS" sz="2400" baseline="30000"/>
              <a:t>2</a:t>
            </a:r>
            <a:r>
              <a:rPr lang="hr-HR" altLang="sr-Latn-RS" sz="2400"/>
              <a:t>  =  ______ cm</a:t>
            </a:r>
            <a:r>
              <a:rPr lang="hr-HR" altLang="sr-Latn-RS" sz="2400" baseline="30000"/>
              <a:t>2</a:t>
            </a:r>
            <a:endParaRPr lang="hr-HR" altLang="sr-Latn-RS" sz="2400"/>
          </a:p>
        </p:txBody>
      </p:sp>
      <p:sp>
        <p:nvSpPr>
          <p:cNvPr id="69" name="Rectangle 36"/>
          <p:cNvSpPr>
            <a:spLocks noChangeAspect="1" noChangeArrowheads="1"/>
          </p:cNvSpPr>
          <p:nvPr/>
        </p:nvSpPr>
        <p:spPr bwMode="auto">
          <a:xfrm>
            <a:off x="1314450" y="6457976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0" name="Rectangle 38"/>
          <p:cNvSpPr>
            <a:spLocks noChangeAspect="1" noChangeArrowheads="1"/>
          </p:cNvSpPr>
          <p:nvPr/>
        </p:nvSpPr>
        <p:spPr bwMode="auto">
          <a:xfrm>
            <a:off x="2385219" y="6459563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1" name="Rectangle 39"/>
          <p:cNvSpPr>
            <a:spLocks noChangeAspect="1" noChangeArrowheads="1"/>
          </p:cNvSpPr>
          <p:nvPr/>
        </p:nvSpPr>
        <p:spPr bwMode="auto">
          <a:xfrm>
            <a:off x="1670844" y="6459563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6" name="Rectangle 40"/>
          <p:cNvSpPr>
            <a:spLocks noChangeAspect="1" noChangeArrowheads="1"/>
          </p:cNvSpPr>
          <p:nvPr/>
        </p:nvSpPr>
        <p:spPr bwMode="auto">
          <a:xfrm>
            <a:off x="3464718" y="6459563"/>
            <a:ext cx="360362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9" name="Rectangle 38"/>
          <p:cNvSpPr>
            <a:spLocks noChangeAspect="1" noChangeArrowheads="1"/>
          </p:cNvSpPr>
          <p:nvPr/>
        </p:nvSpPr>
        <p:spPr bwMode="auto">
          <a:xfrm>
            <a:off x="4542631" y="6459563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80" name="Rectangle 40"/>
          <p:cNvSpPr>
            <a:spLocks noChangeAspect="1" noChangeArrowheads="1"/>
          </p:cNvSpPr>
          <p:nvPr/>
        </p:nvSpPr>
        <p:spPr bwMode="auto">
          <a:xfrm>
            <a:off x="4183856" y="6459563"/>
            <a:ext cx="360363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81" name="Line 7"/>
          <p:cNvSpPr>
            <a:spLocks noChangeShapeType="1"/>
          </p:cNvSpPr>
          <p:nvPr/>
        </p:nvSpPr>
        <p:spPr bwMode="auto">
          <a:xfrm>
            <a:off x="4803775" y="6615113"/>
            <a:ext cx="420688" cy="11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Text Box 13"/>
          <p:cNvSpPr txBox="1">
            <a:spLocks noChangeArrowheads="1"/>
          </p:cNvSpPr>
          <p:nvPr/>
        </p:nvSpPr>
        <p:spPr bwMode="auto">
          <a:xfrm>
            <a:off x="5205413" y="6383338"/>
            <a:ext cx="496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</a:t>
            </a:r>
          </a:p>
        </p:txBody>
      </p:sp>
      <p:sp>
        <p:nvSpPr>
          <p:cNvPr id="83" name="Rectangle 36"/>
          <p:cNvSpPr>
            <a:spLocks noChangeAspect="1" noChangeArrowheads="1"/>
          </p:cNvSpPr>
          <p:nvPr/>
        </p:nvSpPr>
        <p:spPr bwMode="auto">
          <a:xfrm>
            <a:off x="1312863" y="6096820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85" name="Rectangle 39"/>
          <p:cNvSpPr>
            <a:spLocks noChangeAspect="1" noChangeArrowheads="1"/>
          </p:cNvSpPr>
          <p:nvPr/>
        </p:nvSpPr>
        <p:spPr bwMode="auto">
          <a:xfrm>
            <a:off x="1670844" y="6096820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90" name="Rectangle 40"/>
          <p:cNvSpPr>
            <a:spLocks noChangeAspect="1" noChangeArrowheads="1"/>
          </p:cNvSpPr>
          <p:nvPr/>
        </p:nvSpPr>
        <p:spPr bwMode="auto">
          <a:xfrm>
            <a:off x="3464718" y="6096820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91" name="Rectangle 38"/>
          <p:cNvSpPr>
            <a:spLocks noChangeAspect="1" noChangeArrowheads="1"/>
          </p:cNvSpPr>
          <p:nvPr/>
        </p:nvSpPr>
        <p:spPr bwMode="auto">
          <a:xfrm>
            <a:off x="4542631" y="6096820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92" name="Rectangle 40"/>
          <p:cNvSpPr>
            <a:spLocks noChangeAspect="1" noChangeArrowheads="1"/>
          </p:cNvSpPr>
          <p:nvPr/>
        </p:nvSpPr>
        <p:spPr bwMode="auto">
          <a:xfrm>
            <a:off x="4183856" y="6096820"/>
            <a:ext cx="360363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93" name="Line 7"/>
          <p:cNvSpPr>
            <a:spLocks noChangeShapeType="1"/>
          </p:cNvSpPr>
          <p:nvPr/>
        </p:nvSpPr>
        <p:spPr bwMode="auto">
          <a:xfrm>
            <a:off x="4813300" y="6240463"/>
            <a:ext cx="420688" cy="12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Text Box 13"/>
          <p:cNvSpPr txBox="1">
            <a:spLocks noChangeArrowheads="1"/>
          </p:cNvSpPr>
          <p:nvPr/>
        </p:nvSpPr>
        <p:spPr bwMode="auto">
          <a:xfrm>
            <a:off x="5214938" y="6010275"/>
            <a:ext cx="49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</a:t>
            </a:r>
          </a:p>
        </p:txBody>
      </p:sp>
      <p:sp>
        <p:nvSpPr>
          <p:cNvPr id="95" name="Rectangle 36"/>
          <p:cNvSpPr>
            <a:spLocks noChangeAspect="1" noChangeArrowheads="1"/>
          </p:cNvSpPr>
          <p:nvPr/>
        </p:nvSpPr>
        <p:spPr bwMode="auto">
          <a:xfrm>
            <a:off x="1312863" y="57364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96" name="Rectangle 38"/>
          <p:cNvSpPr>
            <a:spLocks noChangeAspect="1" noChangeArrowheads="1"/>
          </p:cNvSpPr>
          <p:nvPr/>
        </p:nvSpPr>
        <p:spPr bwMode="auto">
          <a:xfrm>
            <a:off x="2385219" y="57364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97" name="Rectangle 39"/>
          <p:cNvSpPr>
            <a:spLocks noChangeAspect="1" noChangeArrowheads="1"/>
          </p:cNvSpPr>
          <p:nvPr/>
        </p:nvSpPr>
        <p:spPr bwMode="auto">
          <a:xfrm>
            <a:off x="1670844" y="57364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98" name="Rectangle 40"/>
          <p:cNvSpPr>
            <a:spLocks noChangeAspect="1" noChangeArrowheads="1"/>
          </p:cNvSpPr>
          <p:nvPr/>
        </p:nvSpPr>
        <p:spPr bwMode="auto">
          <a:xfrm>
            <a:off x="2027238" y="57364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2" name="Rectangle 40"/>
          <p:cNvSpPr>
            <a:spLocks noChangeAspect="1" noChangeArrowheads="1"/>
          </p:cNvSpPr>
          <p:nvPr/>
        </p:nvSpPr>
        <p:spPr bwMode="auto">
          <a:xfrm>
            <a:off x="3464718" y="5736457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3" name="Rectangle 38"/>
          <p:cNvSpPr>
            <a:spLocks noChangeAspect="1" noChangeArrowheads="1"/>
          </p:cNvSpPr>
          <p:nvPr/>
        </p:nvSpPr>
        <p:spPr bwMode="auto">
          <a:xfrm>
            <a:off x="4542631" y="5736457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4" name="Rectangle 40"/>
          <p:cNvSpPr>
            <a:spLocks noChangeAspect="1" noChangeArrowheads="1"/>
          </p:cNvSpPr>
          <p:nvPr/>
        </p:nvSpPr>
        <p:spPr bwMode="auto">
          <a:xfrm>
            <a:off x="4183856" y="5736457"/>
            <a:ext cx="360363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5" name="Rectangle 36"/>
          <p:cNvSpPr>
            <a:spLocks noChangeAspect="1" noChangeArrowheads="1"/>
          </p:cNvSpPr>
          <p:nvPr/>
        </p:nvSpPr>
        <p:spPr bwMode="auto">
          <a:xfrm>
            <a:off x="1312502" y="5376095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6" name="Rectangle 38"/>
          <p:cNvSpPr>
            <a:spLocks noChangeAspect="1" noChangeArrowheads="1"/>
          </p:cNvSpPr>
          <p:nvPr/>
        </p:nvSpPr>
        <p:spPr bwMode="auto">
          <a:xfrm>
            <a:off x="2387600" y="5376095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7" name="Rectangle 39"/>
          <p:cNvSpPr>
            <a:spLocks noChangeAspect="1" noChangeArrowheads="1"/>
          </p:cNvSpPr>
          <p:nvPr/>
        </p:nvSpPr>
        <p:spPr bwMode="auto">
          <a:xfrm>
            <a:off x="1670844" y="5376095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8" name="Rectangle 40"/>
          <p:cNvSpPr>
            <a:spLocks noChangeAspect="1" noChangeArrowheads="1"/>
          </p:cNvSpPr>
          <p:nvPr/>
        </p:nvSpPr>
        <p:spPr bwMode="auto">
          <a:xfrm>
            <a:off x="2027238" y="5376095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2" name="Rectangle 40"/>
          <p:cNvSpPr>
            <a:spLocks noChangeAspect="1" noChangeArrowheads="1"/>
          </p:cNvSpPr>
          <p:nvPr/>
        </p:nvSpPr>
        <p:spPr bwMode="auto">
          <a:xfrm>
            <a:off x="3464718" y="5376095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3" name="Rectangle 38"/>
          <p:cNvSpPr>
            <a:spLocks noChangeAspect="1" noChangeArrowheads="1"/>
          </p:cNvSpPr>
          <p:nvPr/>
        </p:nvSpPr>
        <p:spPr bwMode="auto">
          <a:xfrm>
            <a:off x="4542631" y="5376095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4" name="Rectangle 40"/>
          <p:cNvSpPr>
            <a:spLocks noChangeAspect="1" noChangeArrowheads="1"/>
          </p:cNvSpPr>
          <p:nvPr/>
        </p:nvSpPr>
        <p:spPr bwMode="auto">
          <a:xfrm>
            <a:off x="4183856" y="5376095"/>
            <a:ext cx="360363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5" name="Rectangle 36"/>
          <p:cNvSpPr>
            <a:spLocks noChangeAspect="1" noChangeArrowheads="1"/>
          </p:cNvSpPr>
          <p:nvPr/>
        </p:nvSpPr>
        <p:spPr bwMode="auto">
          <a:xfrm>
            <a:off x="1312068" y="5017320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6" name="Rectangle 38"/>
          <p:cNvSpPr>
            <a:spLocks noChangeAspect="1" noChangeArrowheads="1"/>
          </p:cNvSpPr>
          <p:nvPr/>
        </p:nvSpPr>
        <p:spPr bwMode="auto">
          <a:xfrm>
            <a:off x="2387600" y="5015732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7" name="Rectangle 39"/>
          <p:cNvSpPr>
            <a:spLocks noChangeAspect="1" noChangeArrowheads="1"/>
          </p:cNvSpPr>
          <p:nvPr/>
        </p:nvSpPr>
        <p:spPr bwMode="auto">
          <a:xfrm>
            <a:off x="1670844" y="5015732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8" name="Rectangle 40"/>
          <p:cNvSpPr>
            <a:spLocks noChangeAspect="1" noChangeArrowheads="1"/>
          </p:cNvSpPr>
          <p:nvPr/>
        </p:nvSpPr>
        <p:spPr bwMode="auto">
          <a:xfrm>
            <a:off x="2027238" y="5015732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2" name="Rectangle 40"/>
          <p:cNvSpPr>
            <a:spLocks noChangeAspect="1" noChangeArrowheads="1"/>
          </p:cNvSpPr>
          <p:nvPr/>
        </p:nvSpPr>
        <p:spPr bwMode="auto">
          <a:xfrm>
            <a:off x="3464718" y="5015732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3" name="Rectangle 38"/>
          <p:cNvSpPr>
            <a:spLocks noChangeAspect="1" noChangeArrowheads="1"/>
          </p:cNvSpPr>
          <p:nvPr/>
        </p:nvSpPr>
        <p:spPr bwMode="auto">
          <a:xfrm>
            <a:off x="4542631" y="5015732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4" name="Rectangle 40"/>
          <p:cNvSpPr>
            <a:spLocks noChangeAspect="1" noChangeArrowheads="1"/>
          </p:cNvSpPr>
          <p:nvPr/>
        </p:nvSpPr>
        <p:spPr bwMode="auto">
          <a:xfrm>
            <a:off x="4183856" y="5015732"/>
            <a:ext cx="360363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5" name="Rectangle 36"/>
          <p:cNvSpPr>
            <a:spLocks noChangeAspect="1" noChangeArrowheads="1"/>
          </p:cNvSpPr>
          <p:nvPr/>
        </p:nvSpPr>
        <p:spPr bwMode="auto">
          <a:xfrm>
            <a:off x="1312863" y="46569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6" name="Rectangle 38"/>
          <p:cNvSpPr>
            <a:spLocks noChangeAspect="1" noChangeArrowheads="1"/>
          </p:cNvSpPr>
          <p:nvPr/>
        </p:nvSpPr>
        <p:spPr bwMode="auto">
          <a:xfrm>
            <a:off x="2387600" y="4656957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7" name="Rectangle 39"/>
          <p:cNvSpPr>
            <a:spLocks noChangeAspect="1" noChangeArrowheads="1"/>
          </p:cNvSpPr>
          <p:nvPr/>
        </p:nvSpPr>
        <p:spPr bwMode="auto">
          <a:xfrm>
            <a:off x="1670844" y="4656957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8" name="Rectangle 40"/>
          <p:cNvSpPr>
            <a:spLocks noChangeAspect="1" noChangeArrowheads="1"/>
          </p:cNvSpPr>
          <p:nvPr/>
        </p:nvSpPr>
        <p:spPr bwMode="auto">
          <a:xfrm>
            <a:off x="2027238" y="46569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2" name="Rectangle 40"/>
          <p:cNvSpPr>
            <a:spLocks noChangeAspect="1" noChangeArrowheads="1"/>
          </p:cNvSpPr>
          <p:nvPr/>
        </p:nvSpPr>
        <p:spPr bwMode="auto">
          <a:xfrm>
            <a:off x="3464718" y="46569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3" name="Rectangle 38"/>
          <p:cNvSpPr>
            <a:spLocks noChangeAspect="1" noChangeArrowheads="1"/>
          </p:cNvSpPr>
          <p:nvPr/>
        </p:nvSpPr>
        <p:spPr bwMode="auto">
          <a:xfrm>
            <a:off x="4542631" y="46569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4" name="Rectangle 40"/>
          <p:cNvSpPr>
            <a:spLocks noChangeAspect="1" noChangeArrowheads="1"/>
          </p:cNvSpPr>
          <p:nvPr/>
        </p:nvSpPr>
        <p:spPr bwMode="auto">
          <a:xfrm>
            <a:off x="4183856" y="4656957"/>
            <a:ext cx="360363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5" name="Rectangle 36"/>
          <p:cNvSpPr>
            <a:spLocks noChangeAspect="1" noChangeArrowheads="1"/>
          </p:cNvSpPr>
          <p:nvPr/>
        </p:nvSpPr>
        <p:spPr bwMode="auto">
          <a:xfrm>
            <a:off x="1312863" y="4298202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6" name="Rectangle 38"/>
          <p:cNvSpPr>
            <a:spLocks noChangeAspect="1" noChangeArrowheads="1"/>
          </p:cNvSpPr>
          <p:nvPr/>
        </p:nvSpPr>
        <p:spPr bwMode="auto">
          <a:xfrm>
            <a:off x="2387600" y="4298996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7" name="Rectangle 39"/>
          <p:cNvSpPr>
            <a:spLocks noChangeAspect="1" noChangeArrowheads="1"/>
          </p:cNvSpPr>
          <p:nvPr/>
        </p:nvSpPr>
        <p:spPr bwMode="auto">
          <a:xfrm>
            <a:off x="1670844" y="4298996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8" name="Rectangle 40"/>
          <p:cNvSpPr>
            <a:spLocks noChangeAspect="1" noChangeArrowheads="1"/>
          </p:cNvSpPr>
          <p:nvPr/>
        </p:nvSpPr>
        <p:spPr bwMode="auto">
          <a:xfrm>
            <a:off x="2027238" y="4298996"/>
            <a:ext cx="360362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2" name="Rectangle 40"/>
          <p:cNvSpPr>
            <a:spLocks noChangeAspect="1" noChangeArrowheads="1"/>
          </p:cNvSpPr>
          <p:nvPr/>
        </p:nvSpPr>
        <p:spPr bwMode="auto">
          <a:xfrm>
            <a:off x="3464718" y="4298996"/>
            <a:ext cx="360362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3" name="Rectangle 38"/>
          <p:cNvSpPr>
            <a:spLocks noChangeAspect="1" noChangeArrowheads="1"/>
          </p:cNvSpPr>
          <p:nvPr/>
        </p:nvSpPr>
        <p:spPr bwMode="auto">
          <a:xfrm>
            <a:off x="4542631" y="4298996"/>
            <a:ext cx="360362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4" name="Rectangle 40"/>
          <p:cNvSpPr>
            <a:spLocks noChangeAspect="1" noChangeArrowheads="1"/>
          </p:cNvSpPr>
          <p:nvPr/>
        </p:nvSpPr>
        <p:spPr bwMode="auto">
          <a:xfrm>
            <a:off x="4183856" y="4298996"/>
            <a:ext cx="360363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5" name="Rectangle 36"/>
          <p:cNvSpPr>
            <a:spLocks noChangeAspect="1" noChangeArrowheads="1"/>
          </p:cNvSpPr>
          <p:nvPr/>
        </p:nvSpPr>
        <p:spPr bwMode="auto">
          <a:xfrm>
            <a:off x="1312863" y="3940267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6" name="Rectangle 38"/>
          <p:cNvSpPr>
            <a:spLocks noChangeAspect="1" noChangeArrowheads="1"/>
          </p:cNvSpPr>
          <p:nvPr/>
        </p:nvSpPr>
        <p:spPr bwMode="auto">
          <a:xfrm>
            <a:off x="2387600" y="3940267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7" name="Rectangle 39"/>
          <p:cNvSpPr>
            <a:spLocks noChangeAspect="1" noChangeArrowheads="1"/>
          </p:cNvSpPr>
          <p:nvPr/>
        </p:nvSpPr>
        <p:spPr bwMode="auto">
          <a:xfrm>
            <a:off x="1670844" y="3940267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8" name="Rectangle 40"/>
          <p:cNvSpPr>
            <a:spLocks noChangeAspect="1" noChangeArrowheads="1"/>
          </p:cNvSpPr>
          <p:nvPr/>
        </p:nvSpPr>
        <p:spPr bwMode="auto">
          <a:xfrm>
            <a:off x="2027238" y="3940267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2" name="Rectangle 40"/>
          <p:cNvSpPr>
            <a:spLocks noChangeAspect="1" noChangeArrowheads="1"/>
          </p:cNvSpPr>
          <p:nvPr/>
        </p:nvSpPr>
        <p:spPr bwMode="auto">
          <a:xfrm>
            <a:off x="3464718" y="3940267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3" name="Rectangle 38"/>
          <p:cNvSpPr>
            <a:spLocks noChangeAspect="1" noChangeArrowheads="1"/>
          </p:cNvSpPr>
          <p:nvPr/>
        </p:nvSpPr>
        <p:spPr bwMode="auto">
          <a:xfrm>
            <a:off x="4542631" y="3940267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4" name="Rectangle 40"/>
          <p:cNvSpPr>
            <a:spLocks noChangeAspect="1" noChangeArrowheads="1"/>
          </p:cNvSpPr>
          <p:nvPr/>
        </p:nvSpPr>
        <p:spPr bwMode="auto">
          <a:xfrm>
            <a:off x="4183856" y="3940267"/>
            <a:ext cx="360363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5" name="Rectangle 36"/>
          <p:cNvSpPr>
            <a:spLocks noChangeAspect="1" noChangeArrowheads="1"/>
          </p:cNvSpPr>
          <p:nvPr/>
        </p:nvSpPr>
        <p:spPr bwMode="auto">
          <a:xfrm>
            <a:off x="1312069" y="3584609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6" name="Rectangle 38"/>
          <p:cNvSpPr>
            <a:spLocks noChangeAspect="1" noChangeArrowheads="1"/>
          </p:cNvSpPr>
          <p:nvPr/>
        </p:nvSpPr>
        <p:spPr bwMode="auto">
          <a:xfrm>
            <a:off x="2387600" y="3582228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7" name="Rectangle 39"/>
          <p:cNvSpPr>
            <a:spLocks noChangeAspect="1" noChangeArrowheads="1"/>
          </p:cNvSpPr>
          <p:nvPr/>
        </p:nvSpPr>
        <p:spPr bwMode="auto">
          <a:xfrm>
            <a:off x="1670844" y="3582228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8" name="Rectangle 40"/>
          <p:cNvSpPr>
            <a:spLocks noChangeAspect="1" noChangeArrowheads="1"/>
          </p:cNvSpPr>
          <p:nvPr/>
        </p:nvSpPr>
        <p:spPr bwMode="auto">
          <a:xfrm>
            <a:off x="2028825" y="3582228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2" name="Rectangle 40"/>
          <p:cNvSpPr>
            <a:spLocks noChangeAspect="1" noChangeArrowheads="1"/>
          </p:cNvSpPr>
          <p:nvPr/>
        </p:nvSpPr>
        <p:spPr bwMode="auto">
          <a:xfrm>
            <a:off x="3464718" y="3582228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3" name="Rectangle 38"/>
          <p:cNvSpPr>
            <a:spLocks noChangeAspect="1" noChangeArrowheads="1"/>
          </p:cNvSpPr>
          <p:nvPr/>
        </p:nvSpPr>
        <p:spPr bwMode="auto">
          <a:xfrm>
            <a:off x="4542631" y="3582228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4" name="Rectangle 40"/>
          <p:cNvSpPr>
            <a:spLocks noChangeAspect="1" noChangeArrowheads="1"/>
          </p:cNvSpPr>
          <p:nvPr/>
        </p:nvSpPr>
        <p:spPr bwMode="auto">
          <a:xfrm>
            <a:off x="4183856" y="3582228"/>
            <a:ext cx="360363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5" name="Rectangle 36"/>
          <p:cNvSpPr>
            <a:spLocks noChangeAspect="1" noChangeArrowheads="1"/>
          </p:cNvSpPr>
          <p:nvPr/>
        </p:nvSpPr>
        <p:spPr bwMode="auto">
          <a:xfrm>
            <a:off x="1312069" y="3224241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6" name="Rectangle 38"/>
          <p:cNvSpPr>
            <a:spLocks noChangeAspect="1" noChangeArrowheads="1"/>
          </p:cNvSpPr>
          <p:nvPr/>
        </p:nvSpPr>
        <p:spPr bwMode="auto">
          <a:xfrm>
            <a:off x="2387600" y="3225035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7" name="Rectangle 39"/>
          <p:cNvSpPr>
            <a:spLocks noChangeAspect="1" noChangeArrowheads="1"/>
          </p:cNvSpPr>
          <p:nvPr/>
        </p:nvSpPr>
        <p:spPr bwMode="auto">
          <a:xfrm>
            <a:off x="1670844" y="3225035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8" name="Rectangle 40"/>
          <p:cNvSpPr>
            <a:spLocks noChangeAspect="1" noChangeArrowheads="1"/>
          </p:cNvSpPr>
          <p:nvPr/>
        </p:nvSpPr>
        <p:spPr bwMode="auto">
          <a:xfrm>
            <a:off x="2028825" y="3225035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72" name="Rectangle 40"/>
          <p:cNvSpPr>
            <a:spLocks noChangeAspect="1" noChangeArrowheads="1"/>
          </p:cNvSpPr>
          <p:nvPr/>
        </p:nvSpPr>
        <p:spPr bwMode="auto">
          <a:xfrm>
            <a:off x="3464718" y="3225035"/>
            <a:ext cx="360362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73" name="Rectangle 38"/>
          <p:cNvSpPr>
            <a:spLocks noChangeAspect="1" noChangeArrowheads="1"/>
          </p:cNvSpPr>
          <p:nvPr/>
        </p:nvSpPr>
        <p:spPr bwMode="auto">
          <a:xfrm>
            <a:off x="4542631" y="3225035"/>
            <a:ext cx="360362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74" name="Rectangle 40"/>
          <p:cNvSpPr>
            <a:spLocks noChangeAspect="1" noChangeArrowheads="1"/>
          </p:cNvSpPr>
          <p:nvPr/>
        </p:nvSpPr>
        <p:spPr bwMode="auto">
          <a:xfrm>
            <a:off x="4183856" y="3225035"/>
            <a:ext cx="360363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58" name="Line 7"/>
          <p:cNvSpPr>
            <a:spLocks noChangeShapeType="1"/>
          </p:cNvSpPr>
          <p:nvPr/>
        </p:nvSpPr>
        <p:spPr bwMode="auto">
          <a:xfrm>
            <a:off x="1008063" y="3908425"/>
            <a:ext cx="598487" cy="384175"/>
          </a:xfrm>
          <a:prstGeom prst="line">
            <a:avLst/>
          </a:prstGeom>
          <a:noFill/>
          <a:ln w="1905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>
              <a:solidFill>
                <a:srgbClr val="008000"/>
              </a:solidFill>
              <a:latin typeface="+mn-lt"/>
            </a:endParaRPr>
          </a:p>
        </p:txBody>
      </p:sp>
      <p:sp>
        <p:nvSpPr>
          <p:cNvPr id="175" name="Line 7"/>
          <p:cNvSpPr>
            <a:spLocks noChangeShapeType="1"/>
          </p:cNvSpPr>
          <p:nvPr/>
        </p:nvSpPr>
        <p:spPr bwMode="auto">
          <a:xfrm>
            <a:off x="5083175" y="5113338"/>
            <a:ext cx="690563" cy="401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Text Box 13"/>
          <p:cNvSpPr txBox="1">
            <a:spLocks noChangeArrowheads="1"/>
          </p:cNvSpPr>
          <p:nvPr/>
        </p:nvSpPr>
        <p:spPr bwMode="auto">
          <a:xfrm>
            <a:off x="5678488" y="5483225"/>
            <a:ext cx="10207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 ∙ 10</a:t>
            </a:r>
          </a:p>
        </p:txBody>
      </p:sp>
      <p:sp>
        <p:nvSpPr>
          <p:cNvPr id="177" name="Text Box 13"/>
          <p:cNvSpPr txBox="1">
            <a:spLocks noChangeArrowheads="1"/>
          </p:cNvSpPr>
          <p:nvPr/>
        </p:nvSpPr>
        <p:spPr bwMode="auto">
          <a:xfrm>
            <a:off x="7102475" y="4192588"/>
            <a:ext cx="650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100</a:t>
            </a:r>
          </a:p>
        </p:txBody>
      </p:sp>
      <p:sp>
        <p:nvSpPr>
          <p:cNvPr id="178" name="Pravokutnik 177"/>
          <p:cNvSpPr/>
          <p:nvPr/>
        </p:nvSpPr>
        <p:spPr>
          <a:xfrm>
            <a:off x="679450" y="1889125"/>
            <a:ext cx="3059113" cy="665163"/>
          </a:xfrm>
          <a:prstGeom prst="rect">
            <a:avLst/>
          </a:prstGeom>
          <a:solidFill>
            <a:srgbClr val="FFFFCC">
              <a:alpha val="2902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79" name="Pravokutnik 178"/>
          <p:cNvSpPr/>
          <p:nvPr/>
        </p:nvSpPr>
        <p:spPr>
          <a:xfrm>
            <a:off x="5688013" y="4146550"/>
            <a:ext cx="3057525" cy="665163"/>
          </a:xfrm>
          <a:prstGeom prst="rect">
            <a:avLst/>
          </a:prstGeom>
          <a:solidFill>
            <a:srgbClr val="FFFFCC">
              <a:alpha val="2902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cxnSp>
        <p:nvCxnSpPr>
          <p:cNvPr id="27" name="Ravni poveznik 26"/>
          <p:cNvCxnSpPr>
            <a:cxnSpLocks/>
          </p:cNvCxnSpPr>
          <p:nvPr/>
        </p:nvCxnSpPr>
        <p:spPr>
          <a:xfrm>
            <a:off x="1863725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ni poveznik 35"/>
          <p:cNvCxnSpPr>
            <a:cxnSpLocks/>
          </p:cNvCxnSpPr>
          <p:nvPr/>
        </p:nvCxnSpPr>
        <p:spPr>
          <a:xfrm>
            <a:off x="2220913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vni poveznik 37"/>
          <p:cNvCxnSpPr>
            <a:cxnSpLocks/>
          </p:cNvCxnSpPr>
          <p:nvPr/>
        </p:nvCxnSpPr>
        <p:spPr>
          <a:xfrm>
            <a:off x="2576513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vni poveznik 39"/>
          <p:cNvCxnSpPr>
            <a:cxnSpLocks/>
          </p:cNvCxnSpPr>
          <p:nvPr/>
        </p:nvCxnSpPr>
        <p:spPr>
          <a:xfrm>
            <a:off x="2925763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vni poveznik 41"/>
          <p:cNvCxnSpPr>
            <a:cxnSpLocks/>
          </p:cNvCxnSpPr>
          <p:nvPr/>
        </p:nvCxnSpPr>
        <p:spPr>
          <a:xfrm>
            <a:off x="3281363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vni poveznik 43"/>
          <p:cNvCxnSpPr>
            <a:cxnSpLocks/>
          </p:cNvCxnSpPr>
          <p:nvPr/>
        </p:nvCxnSpPr>
        <p:spPr>
          <a:xfrm>
            <a:off x="3643313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vni poveznik 45"/>
          <p:cNvCxnSpPr>
            <a:cxnSpLocks/>
          </p:cNvCxnSpPr>
          <p:nvPr/>
        </p:nvCxnSpPr>
        <p:spPr>
          <a:xfrm>
            <a:off x="3998913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vni poveznik 47"/>
          <p:cNvCxnSpPr>
            <a:cxnSpLocks/>
          </p:cNvCxnSpPr>
          <p:nvPr/>
        </p:nvCxnSpPr>
        <p:spPr>
          <a:xfrm>
            <a:off x="4367213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vni poveznik 49"/>
          <p:cNvCxnSpPr>
            <a:cxnSpLocks/>
          </p:cNvCxnSpPr>
          <p:nvPr/>
        </p:nvCxnSpPr>
        <p:spPr>
          <a:xfrm>
            <a:off x="4732338" y="1131888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40"/>
          <p:cNvSpPr>
            <a:spLocks noChangeAspect="1" noChangeArrowheads="1"/>
          </p:cNvSpPr>
          <p:nvPr/>
        </p:nvSpPr>
        <p:spPr bwMode="auto">
          <a:xfrm>
            <a:off x="2027238" y="6096820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2" name="Rectangle 40"/>
          <p:cNvSpPr>
            <a:spLocks noChangeAspect="1" noChangeArrowheads="1"/>
          </p:cNvSpPr>
          <p:nvPr/>
        </p:nvSpPr>
        <p:spPr bwMode="auto">
          <a:xfrm>
            <a:off x="2027238" y="6459563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84" name="Rectangle 38"/>
          <p:cNvSpPr>
            <a:spLocks noChangeAspect="1" noChangeArrowheads="1"/>
          </p:cNvSpPr>
          <p:nvPr/>
        </p:nvSpPr>
        <p:spPr bwMode="auto">
          <a:xfrm>
            <a:off x="2385219" y="6096820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4" name="Rectangle 38"/>
          <p:cNvSpPr>
            <a:spLocks noChangeAspect="1" noChangeArrowheads="1"/>
          </p:cNvSpPr>
          <p:nvPr/>
        </p:nvSpPr>
        <p:spPr bwMode="auto">
          <a:xfrm>
            <a:off x="3825081" y="6459563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88" name="Rectangle 38"/>
          <p:cNvSpPr>
            <a:spLocks noChangeAspect="1" noChangeArrowheads="1"/>
          </p:cNvSpPr>
          <p:nvPr/>
        </p:nvSpPr>
        <p:spPr bwMode="auto">
          <a:xfrm>
            <a:off x="3825081" y="6096820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0" name="Rectangle 38"/>
          <p:cNvSpPr>
            <a:spLocks noChangeAspect="1" noChangeArrowheads="1"/>
          </p:cNvSpPr>
          <p:nvPr/>
        </p:nvSpPr>
        <p:spPr bwMode="auto">
          <a:xfrm>
            <a:off x="3825081" y="5736457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0" name="Rectangle 38"/>
          <p:cNvSpPr>
            <a:spLocks noChangeAspect="1" noChangeArrowheads="1"/>
          </p:cNvSpPr>
          <p:nvPr/>
        </p:nvSpPr>
        <p:spPr bwMode="auto">
          <a:xfrm>
            <a:off x="3825081" y="5376095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0" name="Rectangle 38"/>
          <p:cNvSpPr>
            <a:spLocks noChangeAspect="1" noChangeArrowheads="1"/>
          </p:cNvSpPr>
          <p:nvPr/>
        </p:nvSpPr>
        <p:spPr bwMode="auto">
          <a:xfrm>
            <a:off x="3825081" y="5015732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0" name="Rectangle 38"/>
          <p:cNvSpPr>
            <a:spLocks noChangeAspect="1" noChangeArrowheads="1"/>
          </p:cNvSpPr>
          <p:nvPr/>
        </p:nvSpPr>
        <p:spPr bwMode="auto">
          <a:xfrm>
            <a:off x="3823493" y="4656957"/>
            <a:ext cx="360363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0" name="Rectangle 38"/>
          <p:cNvSpPr>
            <a:spLocks noChangeAspect="1" noChangeArrowheads="1"/>
          </p:cNvSpPr>
          <p:nvPr/>
        </p:nvSpPr>
        <p:spPr bwMode="auto">
          <a:xfrm>
            <a:off x="3823493" y="4298996"/>
            <a:ext cx="360363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0" name="Rectangle 38"/>
          <p:cNvSpPr>
            <a:spLocks noChangeAspect="1" noChangeArrowheads="1"/>
          </p:cNvSpPr>
          <p:nvPr/>
        </p:nvSpPr>
        <p:spPr bwMode="auto">
          <a:xfrm>
            <a:off x="3823493" y="3940267"/>
            <a:ext cx="360363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0" name="Rectangle 38"/>
          <p:cNvSpPr>
            <a:spLocks noChangeAspect="1" noChangeArrowheads="1"/>
          </p:cNvSpPr>
          <p:nvPr/>
        </p:nvSpPr>
        <p:spPr bwMode="auto">
          <a:xfrm>
            <a:off x="3823493" y="3582228"/>
            <a:ext cx="360363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70" name="Rectangle 38"/>
          <p:cNvSpPr>
            <a:spLocks noChangeAspect="1" noChangeArrowheads="1"/>
          </p:cNvSpPr>
          <p:nvPr/>
        </p:nvSpPr>
        <p:spPr bwMode="auto">
          <a:xfrm>
            <a:off x="3823493" y="3225035"/>
            <a:ext cx="360363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5" name="Rectangle 39"/>
          <p:cNvSpPr>
            <a:spLocks noChangeAspect="1" noChangeArrowheads="1"/>
          </p:cNvSpPr>
          <p:nvPr/>
        </p:nvSpPr>
        <p:spPr bwMode="auto">
          <a:xfrm>
            <a:off x="3105150" y="6459563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89" name="Rectangle 39"/>
          <p:cNvSpPr>
            <a:spLocks noChangeAspect="1" noChangeArrowheads="1"/>
          </p:cNvSpPr>
          <p:nvPr/>
        </p:nvSpPr>
        <p:spPr bwMode="auto">
          <a:xfrm>
            <a:off x="3103563" y="6096820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1" name="Rectangle 39"/>
          <p:cNvSpPr>
            <a:spLocks noChangeAspect="1" noChangeArrowheads="1"/>
          </p:cNvSpPr>
          <p:nvPr/>
        </p:nvSpPr>
        <p:spPr bwMode="auto">
          <a:xfrm>
            <a:off x="3103563" y="57364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1" name="Rectangle 39"/>
          <p:cNvSpPr>
            <a:spLocks noChangeAspect="1" noChangeArrowheads="1"/>
          </p:cNvSpPr>
          <p:nvPr/>
        </p:nvSpPr>
        <p:spPr bwMode="auto">
          <a:xfrm>
            <a:off x="3105150" y="5376095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1" name="Rectangle 39"/>
          <p:cNvSpPr>
            <a:spLocks noChangeAspect="1" noChangeArrowheads="1"/>
          </p:cNvSpPr>
          <p:nvPr/>
        </p:nvSpPr>
        <p:spPr bwMode="auto">
          <a:xfrm>
            <a:off x="3105150" y="5015732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1" name="Rectangle 39"/>
          <p:cNvSpPr>
            <a:spLocks noChangeAspect="1" noChangeArrowheads="1"/>
          </p:cNvSpPr>
          <p:nvPr/>
        </p:nvSpPr>
        <p:spPr bwMode="auto">
          <a:xfrm>
            <a:off x="3103563" y="46569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1" name="Rectangle 39"/>
          <p:cNvSpPr>
            <a:spLocks noChangeAspect="1" noChangeArrowheads="1"/>
          </p:cNvSpPr>
          <p:nvPr/>
        </p:nvSpPr>
        <p:spPr bwMode="auto">
          <a:xfrm>
            <a:off x="3103563" y="4298996"/>
            <a:ext cx="360362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1" name="Rectangle 39"/>
          <p:cNvSpPr>
            <a:spLocks noChangeAspect="1" noChangeArrowheads="1"/>
          </p:cNvSpPr>
          <p:nvPr/>
        </p:nvSpPr>
        <p:spPr bwMode="auto">
          <a:xfrm>
            <a:off x="3103563" y="3940267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1" name="Rectangle 39"/>
          <p:cNvSpPr>
            <a:spLocks noChangeAspect="1" noChangeArrowheads="1"/>
          </p:cNvSpPr>
          <p:nvPr/>
        </p:nvSpPr>
        <p:spPr bwMode="auto">
          <a:xfrm>
            <a:off x="3105150" y="3582228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71" name="Rectangle 39"/>
          <p:cNvSpPr>
            <a:spLocks noChangeAspect="1" noChangeArrowheads="1"/>
          </p:cNvSpPr>
          <p:nvPr/>
        </p:nvSpPr>
        <p:spPr bwMode="auto">
          <a:xfrm>
            <a:off x="3105150" y="3225035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73" name="Rectangle 36"/>
          <p:cNvSpPr>
            <a:spLocks noChangeAspect="1" noChangeArrowheads="1"/>
          </p:cNvSpPr>
          <p:nvPr/>
        </p:nvSpPr>
        <p:spPr bwMode="auto">
          <a:xfrm>
            <a:off x="2745581" y="6457976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87" name="Rectangle 36"/>
          <p:cNvSpPr>
            <a:spLocks noChangeAspect="1" noChangeArrowheads="1"/>
          </p:cNvSpPr>
          <p:nvPr/>
        </p:nvSpPr>
        <p:spPr bwMode="auto">
          <a:xfrm>
            <a:off x="2743994" y="6096820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99" name="Rectangle 36"/>
          <p:cNvSpPr>
            <a:spLocks noChangeAspect="1" noChangeArrowheads="1"/>
          </p:cNvSpPr>
          <p:nvPr/>
        </p:nvSpPr>
        <p:spPr bwMode="auto">
          <a:xfrm>
            <a:off x="2745581" y="5736457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09" name="Rectangle 36"/>
          <p:cNvSpPr>
            <a:spLocks noChangeAspect="1" noChangeArrowheads="1"/>
          </p:cNvSpPr>
          <p:nvPr/>
        </p:nvSpPr>
        <p:spPr bwMode="auto">
          <a:xfrm>
            <a:off x="2745581" y="5376095"/>
            <a:ext cx="358775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19" name="Rectangle 36"/>
          <p:cNvSpPr>
            <a:spLocks noChangeAspect="1" noChangeArrowheads="1"/>
          </p:cNvSpPr>
          <p:nvPr/>
        </p:nvSpPr>
        <p:spPr bwMode="auto">
          <a:xfrm>
            <a:off x="2745581" y="5017320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29" name="Rectangle 36"/>
          <p:cNvSpPr>
            <a:spLocks noChangeAspect="1" noChangeArrowheads="1"/>
          </p:cNvSpPr>
          <p:nvPr/>
        </p:nvSpPr>
        <p:spPr bwMode="auto">
          <a:xfrm>
            <a:off x="2743994" y="4656957"/>
            <a:ext cx="360362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39" name="Rectangle 36"/>
          <p:cNvSpPr>
            <a:spLocks noChangeAspect="1" noChangeArrowheads="1"/>
          </p:cNvSpPr>
          <p:nvPr/>
        </p:nvSpPr>
        <p:spPr bwMode="auto">
          <a:xfrm>
            <a:off x="2743994" y="4298202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49" name="Rectangle 36"/>
          <p:cNvSpPr>
            <a:spLocks noChangeAspect="1" noChangeArrowheads="1"/>
          </p:cNvSpPr>
          <p:nvPr/>
        </p:nvSpPr>
        <p:spPr bwMode="auto">
          <a:xfrm>
            <a:off x="2743994" y="3940267"/>
            <a:ext cx="360362" cy="3603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59" name="Rectangle 36"/>
          <p:cNvSpPr>
            <a:spLocks noChangeAspect="1" noChangeArrowheads="1"/>
          </p:cNvSpPr>
          <p:nvPr/>
        </p:nvSpPr>
        <p:spPr bwMode="auto">
          <a:xfrm>
            <a:off x="2745581" y="3583816"/>
            <a:ext cx="358775" cy="3587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69" name="Rectangle 36"/>
          <p:cNvSpPr>
            <a:spLocks noChangeAspect="1" noChangeArrowheads="1"/>
          </p:cNvSpPr>
          <p:nvPr/>
        </p:nvSpPr>
        <p:spPr bwMode="auto">
          <a:xfrm>
            <a:off x="2745581" y="3224241"/>
            <a:ext cx="358775" cy="3603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-1.38889E-6 -0.0666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 nodeType="clickPar">
                      <p:stCondLst>
                        <p:cond delay="indefinite"/>
                      </p:stCondLst>
                      <p:childTnLst>
                        <p:par>
                          <p:cTn id="3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 nodeType="clickPar">
                      <p:stCondLst>
                        <p:cond delay="indefinite"/>
                      </p:stCondLst>
                      <p:childTnLst>
                        <p:par>
                          <p:cTn id="3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 nodeType="clickPar">
                      <p:stCondLst>
                        <p:cond delay="indefinite"/>
                      </p:stCondLst>
                      <p:childTnLst>
                        <p:par>
                          <p:cTn id="3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 nodeType="clickPar">
                      <p:stCondLst>
                        <p:cond delay="indefinite"/>
                      </p:stCondLst>
                      <p:childTnLst>
                        <p:par>
                          <p:cTn id="4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 nodeType="clickPar">
                      <p:stCondLst>
                        <p:cond delay="indefinite"/>
                      </p:stCondLst>
                      <p:childTnLst>
                        <p:par>
                          <p:cTn id="4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 nodeType="clickPar">
                      <p:stCondLst>
                        <p:cond delay="indefinite"/>
                      </p:stCondLst>
                      <p:childTnLst>
                        <p:par>
                          <p:cTn id="4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 nodeType="clickPar">
                      <p:stCondLst>
                        <p:cond delay="indefinite"/>
                      </p:stCondLst>
                      <p:childTnLst>
                        <p:par>
                          <p:cTn id="5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9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 nodeType="clickPar">
                      <p:stCondLst>
                        <p:cond delay="indefinite"/>
                      </p:stCondLst>
                      <p:childTnLst>
                        <p:par>
                          <p:cTn id="5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 nodeType="clickPar">
                      <p:stCondLst>
                        <p:cond delay="indefinite"/>
                      </p:stCondLst>
                      <p:childTnLst>
                        <p:par>
                          <p:cTn id="5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  <p:bldP spid="14" grpId="0"/>
      <p:bldP spid="17" grpId="0"/>
      <p:bldP spid="18" grpId="0"/>
      <p:bldP spid="53" grpId="0"/>
      <p:bldP spid="59" grpId="0"/>
      <p:bldP spid="65" grpId="0"/>
      <p:bldP spid="67" grpId="0"/>
      <p:bldP spid="81" grpId="0" animBg="1"/>
      <p:bldP spid="82" grpId="0"/>
      <p:bldP spid="93" grpId="0" animBg="1"/>
      <p:bldP spid="94" grpId="0"/>
      <p:bldP spid="175" grpId="0" animBg="1"/>
      <p:bldP spid="176" grpId="0"/>
      <p:bldP spid="177" grpId="0"/>
      <p:bldP spid="178" grpId="0" animBg="1"/>
      <p:bldP spid="1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5425" y="295275"/>
            <a:ext cx="233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Láthattuk, hogy…</a:t>
            </a:r>
          </a:p>
        </p:txBody>
      </p:sp>
      <p:sp>
        <p:nvSpPr>
          <p:cNvPr id="180" name="Text Box 13"/>
          <p:cNvSpPr txBox="1">
            <a:spLocks noChangeArrowheads="1"/>
          </p:cNvSpPr>
          <p:nvPr/>
        </p:nvSpPr>
        <p:spPr bwMode="auto">
          <a:xfrm>
            <a:off x="476250" y="977900"/>
            <a:ext cx="21669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0000"/>
                </a:solidFill>
              </a:rPr>
              <a:t>1 dm</a:t>
            </a:r>
            <a:r>
              <a:rPr lang="hr-HR" altLang="sr-Latn-RS" sz="2400"/>
              <a:t> = ____ </a:t>
            </a:r>
            <a:r>
              <a:rPr lang="hr-HR" altLang="sr-Latn-RS" sz="2400">
                <a:solidFill>
                  <a:srgbClr val="0000CC"/>
                </a:solidFill>
              </a:rPr>
              <a:t>cm</a:t>
            </a:r>
          </a:p>
        </p:txBody>
      </p:sp>
      <p:sp>
        <p:nvSpPr>
          <p:cNvPr id="181" name="Text Box 13"/>
          <p:cNvSpPr txBox="1">
            <a:spLocks noChangeArrowheads="1"/>
          </p:cNvSpPr>
          <p:nvPr/>
        </p:nvSpPr>
        <p:spPr bwMode="auto">
          <a:xfrm>
            <a:off x="1524000" y="974725"/>
            <a:ext cx="4953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</a:t>
            </a:r>
          </a:p>
        </p:txBody>
      </p:sp>
      <p:sp>
        <p:nvSpPr>
          <p:cNvPr id="182" name="Text Box 13"/>
          <p:cNvSpPr txBox="1">
            <a:spLocks noChangeArrowheads="1"/>
          </p:cNvSpPr>
          <p:nvPr/>
        </p:nvSpPr>
        <p:spPr bwMode="auto">
          <a:xfrm>
            <a:off x="4154488" y="963613"/>
            <a:ext cx="28225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0000"/>
                </a:solidFill>
              </a:rPr>
              <a:t>1 dm</a:t>
            </a:r>
            <a:r>
              <a:rPr lang="hr-HR" altLang="sr-Latn-RS" sz="2400" baseline="30000">
                <a:solidFill>
                  <a:srgbClr val="FF0000"/>
                </a:solidFill>
              </a:rPr>
              <a:t>2</a:t>
            </a:r>
            <a:r>
              <a:rPr lang="hr-HR" altLang="sr-Latn-RS" sz="2400"/>
              <a:t>  =  ______ </a:t>
            </a:r>
            <a:r>
              <a:rPr lang="hr-HR" altLang="sr-Latn-RS" sz="2400">
                <a:solidFill>
                  <a:srgbClr val="0000CC"/>
                </a:solidFill>
              </a:rPr>
              <a:t>cm</a:t>
            </a:r>
            <a:r>
              <a:rPr lang="hr-HR" altLang="sr-Latn-RS" sz="2400" baseline="30000">
                <a:solidFill>
                  <a:srgbClr val="0000CC"/>
                </a:solidFill>
              </a:rPr>
              <a:t>2</a:t>
            </a:r>
            <a:endParaRPr lang="hr-HR" altLang="sr-Latn-RS" sz="2400">
              <a:solidFill>
                <a:srgbClr val="0000CC"/>
              </a:solidFill>
            </a:endParaRPr>
          </a:p>
        </p:txBody>
      </p:sp>
      <p:sp>
        <p:nvSpPr>
          <p:cNvPr id="186" name="Text Box 13"/>
          <p:cNvSpPr txBox="1">
            <a:spLocks noChangeArrowheads="1"/>
          </p:cNvSpPr>
          <p:nvPr/>
        </p:nvSpPr>
        <p:spPr bwMode="auto">
          <a:xfrm>
            <a:off x="3360738" y="1728788"/>
            <a:ext cx="10207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altLang="sr-Latn-RS" sz="2400"/>
              <a:t>10 ∙ 10</a:t>
            </a:r>
          </a:p>
        </p:txBody>
      </p:sp>
      <p:sp>
        <p:nvSpPr>
          <p:cNvPr id="2" name="Luk 1"/>
          <p:cNvSpPr/>
          <p:nvPr/>
        </p:nvSpPr>
        <p:spPr>
          <a:xfrm>
            <a:off x="1336675" y="407988"/>
            <a:ext cx="4964113" cy="1320800"/>
          </a:xfrm>
          <a:prstGeom prst="arc">
            <a:avLst>
              <a:gd name="adj1" fmla="val 925695"/>
              <a:gd name="adj2" fmla="val 9913685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88" name="Text Box 13"/>
          <p:cNvSpPr txBox="1">
            <a:spLocks noChangeArrowheads="1"/>
          </p:cNvSpPr>
          <p:nvPr/>
        </p:nvSpPr>
        <p:spPr bwMode="auto">
          <a:xfrm>
            <a:off x="5516563" y="963613"/>
            <a:ext cx="650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100</a:t>
            </a:r>
          </a:p>
        </p:txBody>
      </p:sp>
      <p:sp>
        <p:nvSpPr>
          <p:cNvPr id="189" name="Text Box 13"/>
          <p:cNvSpPr txBox="1">
            <a:spLocks noChangeArrowheads="1"/>
          </p:cNvSpPr>
          <p:nvPr/>
        </p:nvSpPr>
        <p:spPr bwMode="auto">
          <a:xfrm>
            <a:off x="195263" y="2241550"/>
            <a:ext cx="24066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Hasonló képpen…</a:t>
            </a:r>
          </a:p>
        </p:txBody>
      </p:sp>
      <p:sp>
        <p:nvSpPr>
          <p:cNvPr id="190" name="Text Box 13"/>
          <p:cNvSpPr txBox="1">
            <a:spLocks noChangeArrowheads="1"/>
          </p:cNvSpPr>
          <p:nvPr/>
        </p:nvSpPr>
        <p:spPr bwMode="auto">
          <a:xfrm>
            <a:off x="446088" y="2925763"/>
            <a:ext cx="24368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0000"/>
                </a:solidFill>
              </a:rPr>
              <a:t>1 dm</a:t>
            </a:r>
            <a:r>
              <a:rPr lang="hr-HR" altLang="sr-Latn-RS" sz="2400"/>
              <a:t> = _____ </a:t>
            </a:r>
            <a:r>
              <a:rPr lang="hr-HR" altLang="sr-Latn-RS" sz="2400">
                <a:solidFill>
                  <a:srgbClr val="008000"/>
                </a:solidFill>
              </a:rPr>
              <a:t>mm</a:t>
            </a:r>
          </a:p>
        </p:txBody>
      </p:sp>
      <p:sp>
        <p:nvSpPr>
          <p:cNvPr id="191" name="Text Box 13"/>
          <p:cNvSpPr txBox="1">
            <a:spLocks noChangeArrowheads="1"/>
          </p:cNvSpPr>
          <p:nvPr/>
        </p:nvSpPr>
        <p:spPr bwMode="auto">
          <a:xfrm>
            <a:off x="1493838" y="2921000"/>
            <a:ext cx="6508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100</a:t>
            </a:r>
          </a:p>
        </p:txBody>
      </p:sp>
      <p:sp>
        <p:nvSpPr>
          <p:cNvPr id="192" name="Text Box 13"/>
          <p:cNvSpPr txBox="1">
            <a:spLocks noChangeArrowheads="1"/>
          </p:cNvSpPr>
          <p:nvPr/>
        </p:nvSpPr>
        <p:spPr bwMode="auto">
          <a:xfrm>
            <a:off x="4156075" y="2941638"/>
            <a:ext cx="30908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0000"/>
                </a:solidFill>
              </a:rPr>
              <a:t>1 dm</a:t>
            </a:r>
            <a:r>
              <a:rPr lang="hr-HR" altLang="sr-Latn-RS" sz="2400" baseline="30000">
                <a:solidFill>
                  <a:srgbClr val="FF0000"/>
                </a:solidFill>
              </a:rPr>
              <a:t>2</a:t>
            </a:r>
            <a:r>
              <a:rPr lang="hr-HR" altLang="sr-Latn-RS" sz="2400"/>
              <a:t>  =  _______ </a:t>
            </a:r>
            <a:r>
              <a:rPr lang="hr-HR" altLang="sr-Latn-RS" sz="2400">
                <a:solidFill>
                  <a:srgbClr val="008000"/>
                </a:solidFill>
              </a:rPr>
              <a:t>mm</a:t>
            </a:r>
            <a:r>
              <a:rPr lang="hr-HR" altLang="sr-Latn-RS" sz="2400" baseline="30000">
                <a:solidFill>
                  <a:srgbClr val="008000"/>
                </a:solidFill>
              </a:rPr>
              <a:t>2</a:t>
            </a:r>
            <a:endParaRPr lang="hr-HR" altLang="sr-Latn-RS" sz="2400">
              <a:solidFill>
                <a:srgbClr val="008000"/>
              </a:solidFill>
            </a:endParaRPr>
          </a:p>
        </p:txBody>
      </p:sp>
      <p:sp>
        <p:nvSpPr>
          <p:cNvPr id="193" name="Text Box 13"/>
          <p:cNvSpPr txBox="1">
            <a:spLocks noChangeArrowheads="1"/>
          </p:cNvSpPr>
          <p:nvPr/>
        </p:nvSpPr>
        <p:spPr bwMode="auto">
          <a:xfrm>
            <a:off x="3306763" y="3582988"/>
            <a:ext cx="1331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altLang="sr-Latn-RS" sz="2400"/>
              <a:t>100 ∙ 100</a:t>
            </a:r>
          </a:p>
        </p:txBody>
      </p:sp>
      <p:sp>
        <p:nvSpPr>
          <p:cNvPr id="194" name="Luk 193"/>
          <p:cNvSpPr/>
          <p:nvPr/>
        </p:nvSpPr>
        <p:spPr>
          <a:xfrm>
            <a:off x="1336675" y="2274888"/>
            <a:ext cx="5067300" cy="1320800"/>
          </a:xfrm>
          <a:prstGeom prst="arc">
            <a:avLst>
              <a:gd name="adj1" fmla="val 925695"/>
              <a:gd name="adj2" fmla="val 9913685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95" name="Text Box 13"/>
          <p:cNvSpPr txBox="1">
            <a:spLocks noChangeArrowheads="1"/>
          </p:cNvSpPr>
          <p:nvPr/>
        </p:nvSpPr>
        <p:spPr bwMode="auto">
          <a:xfrm>
            <a:off x="5445125" y="2932113"/>
            <a:ext cx="1031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10 000</a:t>
            </a:r>
          </a:p>
        </p:txBody>
      </p:sp>
      <p:sp>
        <p:nvSpPr>
          <p:cNvPr id="196" name="Text Box 13"/>
          <p:cNvSpPr txBox="1">
            <a:spLocks noChangeArrowheads="1"/>
          </p:cNvSpPr>
          <p:nvPr/>
        </p:nvSpPr>
        <p:spPr bwMode="auto">
          <a:xfrm>
            <a:off x="7259787" y="2333981"/>
            <a:ext cx="166254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000" dirty="0"/>
              <a:t>(képzeld el az ábrát, amely </a:t>
            </a:r>
            <a:r>
              <a:rPr lang="hr-HR" altLang="sr-Latn-RS" sz="2000" dirty="0" smtClean="0"/>
              <a:t>azt mutatja, hogy mennyi </a:t>
            </a:r>
            <a:r>
              <a:rPr lang="hr-HR" altLang="sr-Latn-RS" sz="2000" dirty="0"/>
              <a:t>az 1 dm</a:t>
            </a:r>
            <a:r>
              <a:rPr lang="hr-HR" altLang="sr-Latn-RS" sz="2000" baseline="30000" dirty="0"/>
              <a:t>2</a:t>
            </a:r>
            <a:r>
              <a:rPr lang="hr-HR" altLang="sr-Latn-RS" sz="2000" dirty="0"/>
              <a:t>,</a:t>
            </a:r>
          </a:p>
          <a:p>
            <a:pPr eaLnBrk="1" hangingPunct="1"/>
            <a:r>
              <a:rPr lang="hr-HR" altLang="sr-Latn-RS" sz="2000" dirty="0"/>
              <a:t>és </a:t>
            </a:r>
            <a:r>
              <a:rPr lang="hr-HR" altLang="sr-Latn-RS" sz="2000" dirty="0" smtClean="0"/>
              <a:t>mennyi </a:t>
            </a:r>
            <a:r>
              <a:rPr lang="hr-HR" altLang="sr-Latn-RS" sz="2000" dirty="0"/>
              <a:t>az 1 mm</a:t>
            </a:r>
            <a:r>
              <a:rPr lang="hr-HR" altLang="sr-Latn-RS" sz="2000" baseline="30000" dirty="0"/>
              <a:t>2</a:t>
            </a:r>
            <a:r>
              <a:rPr lang="hr-HR" altLang="sr-Latn-RS" sz="2000" dirty="0"/>
              <a:t>…)</a:t>
            </a:r>
          </a:p>
        </p:txBody>
      </p:sp>
      <p:sp>
        <p:nvSpPr>
          <p:cNvPr id="203" name="Text Box 13"/>
          <p:cNvSpPr txBox="1">
            <a:spLocks noChangeArrowheads="1"/>
          </p:cNvSpPr>
          <p:nvPr/>
        </p:nvSpPr>
        <p:spPr bwMode="auto">
          <a:xfrm>
            <a:off x="476250" y="4392613"/>
            <a:ext cx="22748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b="1">
                <a:solidFill>
                  <a:srgbClr val="FF3399"/>
                </a:solidFill>
              </a:rPr>
              <a:t>1 m</a:t>
            </a:r>
            <a:r>
              <a:rPr lang="hr-HR" altLang="sr-Latn-RS" sz="2400"/>
              <a:t> = _____ </a:t>
            </a:r>
            <a:r>
              <a:rPr lang="hr-HR" altLang="sr-Latn-RS" sz="2400">
                <a:solidFill>
                  <a:srgbClr val="008000"/>
                </a:solidFill>
              </a:rPr>
              <a:t>mm</a:t>
            </a:r>
          </a:p>
        </p:txBody>
      </p:sp>
      <p:sp>
        <p:nvSpPr>
          <p:cNvPr id="204" name="Text Box 13"/>
          <p:cNvSpPr txBox="1">
            <a:spLocks noChangeArrowheads="1"/>
          </p:cNvSpPr>
          <p:nvPr/>
        </p:nvSpPr>
        <p:spPr bwMode="auto">
          <a:xfrm>
            <a:off x="1341438" y="4387850"/>
            <a:ext cx="8064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1000</a:t>
            </a:r>
          </a:p>
        </p:txBody>
      </p:sp>
      <p:sp>
        <p:nvSpPr>
          <p:cNvPr id="205" name="Text Box 13"/>
          <p:cNvSpPr txBox="1">
            <a:spLocks noChangeArrowheads="1"/>
          </p:cNvSpPr>
          <p:nvPr/>
        </p:nvSpPr>
        <p:spPr bwMode="auto">
          <a:xfrm>
            <a:off x="4186238" y="4408488"/>
            <a:ext cx="33909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b="1">
                <a:solidFill>
                  <a:srgbClr val="FF3399"/>
                </a:solidFill>
              </a:rPr>
              <a:t>1 m</a:t>
            </a:r>
            <a:r>
              <a:rPr lang="hr-HR" altLang="sr-Latn-RS" sz="2400" b="1" baseline="30000">
                <a:solidFill>
                  <a:srgbClr val="FF3399"/>
                </a:solidFill>
              </a:rPr>
              <a:t>2</a:t>
            </a:r>
            <a:r>
              <a:rPr lang="hr-HR" altLang="sr-Latn-RS" sz="2400"/>
              <a:t>  =  __________ </a:t>
            </a:r>
            <a:r>
              <a:rPr lang="hr-HR" altLang="sr-Latn-RS" sz="2400">
                <a:solidFill>
                  <a:srgbClr val="008000"/>
                </a:solidFill>
              </a:rPr>
              <a:t>mm</a:t>
            </a:r>
            <a:r>
              <a:rPr lang="hr-HR" altLang="sr-Latn-RS" sz="2400" baseline="30000">
                <a:solidFill>
                  <a:srgbClr val="008000"/>
                </a:solidFill>
              </a:rPr>
              <a:t>2</a:t>
            </a:r>
            <a:endParaRPr lang="hr-HR" altLang="sr-Latn-RS" sz="2400">
              <a:solidFill>
                <a:srgbClr val="008000"/>
              </a:solidFill>
            </a:endParaRPr>
          </a:p>
        </p:txBody>
      </p:sp>
      <p:sp>
        <p:nvSpPr>
          <p:cNvPr id="206" name="Text Box 13"/>
          <p:cNvSpPr txBox="1">
            <a:spLocks noChangeArrowheads="1"/>
          </p:cNvSpPr>
          <p:nvPr/>
        </p:nvSpPr>
        <p:spPr bwMode="auto">
          <a:xfrm>
            <a:off x="3181350" y="5049838"/>
            <a:ext cx="16430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altLang="sr-Latn-RS" sz="2400"/>
              <a:t>1000 ∙ 1000</a:t>
            </a:r>
          </a:p>
        </p:txBody>
      </p:sp>
      <p:sp>
        <p:nvSpPr>
          <p:cNvPr id="207" name="Text Box 13"/>
          <p:cNvSpPr txBox="1">
            <a:spLocks noChangeArrowheads="1"/>
          </p:cNvSpPr>
          <p:nvPr/>
        </p:nvSpPr>
        <p:spPr bwMode="auto">
          <a:xfrm>
            <a:off x="5475288" y="4398963"/>
            <a:ext cx="14112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1 000 000</a:t>
            </a:r>
          </a:p>
        </p:txBody>
      </p:sp>
      <p:sp>
        <p:nvSpPr>
          <p:cNvPr id="208" name="Luk 207"/>
          <p:cNvSpPr/>
          <p:nvPr/>
        </p:nvSpPr>
        <p:spPr>
          <a:xfrm>
            <a:off x="1325563" y="3738563"/>
            <a:ext cx="5067300" cy="1320800"/>
          </a:xfrm>
          <a:prstGeom prst="arc">
            <a:avLst>
              <a:gd name="adj1" fmla="val 925695"/>
              <a:gd name="adj2" fmla="val 9913685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209" name="Text Box 13"/>
          <p:cNvSpPr txBox="1">
            <a:spLocks noChangeArrowheads="1"/>
          </p:cNvSpPr>
          <p:nvPr/>
        </p:nvSpPr>
        <p:spPr bwMode="auto">
          <a:xfrm>
            <a:off x="1938338" y="6157913"/>
            <a:ext cx="40719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altLang="sr-Latn-RS" sz="2400">
                <a:solidFill>
                  <a:srgbClr val="FF0000"/>
                </a:solidFill>
              </a:rPr>
              <a:t>A nullák száma kétszereződik!!!</a:t>
            </a:r>
          </a:p>
        </p:txBody>
      </p:sp>
      <p:sp>
        <p:nvSpPr>
          <p:cNvPr id="210" name="Luk 209"/>
          <p:cNvSpPr/>
          <p:nvPr/>
        </p:nvSpPr>
        <p:spPr>
          <a:xfrm>
            <a:off x="558800" y="4857750"/>
            <a:ext cx="6851650" cy="1320800"/>
          </a:xfrm>
          <a:prstGeom prst="arc">
            <a:avLst>
              <a:gd name="adj1" fmla="val 925695"/>
              <a:gd name="adj2" fmla="val 9913685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1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1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1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0" grpId="0"/>
      <p:bldP spid="181" grpId="0"/>
      <p:bldP spid="182" grpId="0"/>
      <p:bldP spid="186" grpId="0"/>
      <p:bldP spid="188" grpId="0"/>
      <p:bldP spid="189" grpId="0"/>
      <p:bldP spid="190" grpId="0"/>
      <p:bldP spid="191" grpId="0"/>
      <p:bldP spid="192" grpId="0"/>
      <p:bldP spid="193" grpId="0"/>
      <p:bldP spid="195" grpId="0"/>
      <p:bldP spid="196" grpId="0"/>
      <p:bldP spid="203" grpId="0"/>
      <p:bldP spid="204" grpId="0"/>
      <p:bldP spid="205" grpId="0"/>
      <p:bldP spid="206" grpId="0"/>
      <p:bldP spid="207" grpId="0"/>
      <p:bldP spid="20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17488" y="539750"/>
            <a:ext cx="38036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b="1"/>
              <a:t>hosszúság</a:t>
            </a:r>
            <a:r>
              <a:rPr lang="hr-HR" altLang="sr-Latn-RS" sz="2400"/>
              <a:t> mértékegységei:</a:t>
            </a:r>
          </a:p>
        </p:txBody>
      </p:sp>
      <p:sp>
        <p:nvSpPr>
          <p:cNvPr id="19" name="TekstniOkvir 18"/>
          <p:cNvSpPr txBox="1">
            <a:spLocks noChangeArrowheads="1"/>
          </p:cNvSpPr>
          <p:nvPr/>
        </p:nvSpPr>
        <p:spPr bwMode="auto">
          <a:xfrm flipH="1">
            <a:off x="398463" y="1409700"/>
            <a:ext cx="28241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 km = 1 000 m</a:t>
            </a:r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/>
              <a:t>1 m   =       10 dm</a:t>
            </a:r>
          </a:p>
          <a:p>
            <a:pPr eaLnBrk="1" hangingPunct="1"/>
            <a:r>
              <a:rPr lang="hr-HR" sz="2400" dirty="0"/>
              <a:t>          =     100 cm</a:t>
            </a:r>
          </a:p>
          <a:p>
            <a:pPr eaLnBrk="1" hangingPunct="1"/>
            <a:r>
              <a:rPr lang="hr-HR" sz="2400" dirty="0"/>
              <a:t>          =  </a:t>
            </a:r>
            <a:r>
              <a:rPr lang="hr-HR" sz="2400" dirty="0" smtClean="0"/>
              <a:t>1000 </a:t>
            </a:r>
            <a:r>
              <a:rPr lang="hr-HR" sz="2400" dirty="0"/>
              <a:t>mm</a:t>
            </a:r>
          </a:p>
        </p:txBody>
      </p:sp>
      <p:sp>
        <p:nvSpPr>
          <p:cNvPr id="30" name="Pravokutnik 29"/>
          <p:cNvSpPr/>
          <p:nvPr/>
        </p:nvSpPr>
        <p:spPr>
          <a:xfrm>
            <a:off x="360363" y="1322388"/>
            <a:ext cx="3057525" cy="424656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31" name="TekstniOkvir 30"/>
          <p:cNvSpPr txBox="1">
            <a:spLocks noChangeArrowheads="1"/>
          </p:cNvSpPr>
          <p:nvPr/>
        </p:nvSpPr>
        <p:spPr bwMode="auto">
          <a:xfrm flipH="1">
            <a:off x="398463" y="3717925"/>
            <a:ext cx="2824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 dm  =   10 cm</a:t>
            </a:r>
          </a:p>
          <a:p>
            <a:pPr eaLnBrk="1" hangingPunct="1"/>
            <a:r>
              <a:rPr lang="hr-HR" sz="2400" dirty="0"/>
              <a:t>           =  100 mm</a:t>
            </a:r>
          </a:p>
        </p:txBody>
      </p:sp>
      <p:sp>
        <p:nvSpPr>
          <p:cNvPr id="32" name="TekstniOkvir 31"/>
          <p:cNvSpPr txBox="1">
            <a:spLocks noChangeArrowheads="1"/>
          </p:cNvSpPr>
          <p:nvPr/>
        </p:nvSpPr>
        <p:spPr bwMode="auto">
          <a:xfrm flipH="1">
            <a:off x="501650" y="4872038"/>
            <a:ext cx="2251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 cm  =  10 mm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403725" y="539750"/>
            <a:ext cx="3416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b="1"/>
              <a:t>terület </a:t>
            </a:r>
            <a:r>
              <a:rPr lang="hr-HR" altLang="sr-Latn-RS" sz="2400"/>
              <a:t>mértékegységei:</a:t>
            </a:r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 flipH="1">
            <a:off x="4568825" y="1409700"/>
            <a:ext cx="32273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km</a:t>
            </a:r>
            <a:r>
              <a:rPr lang="hr-HR" altLang="sr-Latn-RS" sz="2400" baseline="30000"/>
              <a:t>2</a:t>
            </a:r>
            <a:r>
              <a:rPr lang="hr-HR" sz="2400"/>
              <a:t>  =  1 000 000 m</a:t>
            </a:r>
            <a:r>
              <a:rPr lang="hr-HR" altLang="sr-Latn-RS" sz="2400" baseline="30000"/>
              <a:t>2</a:t>
            </a:r>
            <a:endParaRPr lang="hr-HR" sz="2400"/>
          </a:p>
          <a:p>
            <a:pPr eaLnBrk="1" hangingPunct="1"/>
            <a:endParaRPr lang="hr-HR" sz="2400"/>
          </a:p>
          <a:p>
            <a:pPr eaLnBrk="1" hangingPunct="1"/>
            <a:r>
              <a:rPr lang="hr-HR" sz="2400"/>
              <a:t>1 m</a:t>
            </a:r>
            <a:r>
              <a:rPr lang="hr-HR" altLang="sr-Latn-RS" sz="2400" baseline="30000"/>
              <a:t>2</a:t>
            </a:r>
            <a:r>
              <a:rPr lang="hr-HR" sz="2400"/>
              <a:t>   =            100 dm</a:t>
            </a:r>
            <a:r>
              <a:rPr lang="hr-HR" altLang="sr-Latn-RS" sz="2400" baseline="30000"/>
              <a:t>2</a:t>
            </a:r>
            <a:endParaRPr lang="hr-HR" sz="2400"/>
          </a:p>
          <a:p>
            <a:pPr eaLnBrk="1" hangingPunct="1"/>
            <a:r>
              <a:rPr lang="hr-HR" sz="2400"/>
              <a:t>           =       10 000 cm</a:t>
            </a:r>
            <a:r>
              <a:rPr lang="hr-HR" altLang="sr-Latn-RS" sz="2400" baseline="30000"/>
              <a:t>2</a:t>
            </a:r>
            <a:endParaRPr lang="hr-HR" sz="2400"/>
          </a:p>
          <a:p>
            <a:pPr eaLnBrk="1" hangingPunct="1"/>
            <a:r>
              <a:rPr lang="hr-HR" sz="2400"/>
              <a:t>           =  1 000 000 mm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13" name="TekstniOkvir 12"/>
          <p:cNvSpPr txBox="1">
            <a:spLocks noChangeArrowheads="1"/>
          </p:cNvSpPr>
          <p:nvPr/>
        </p:nvSpPr>
        <p:spPr bwMode="auto">
          <a:xfrm flipH="1">
            <a:off x="4568825" y="3717925"/>
            <a:ext cx="29289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dm</a:t>
            </a:r>
            <a:r>
              <a:rPr lang="hr-HR" altLang="sr-Latn-RS" sz="2400" baseline="30000"/>
              <a:t>2</a:t>
            </a:r>
            <a:r>
              <a:rPr lang="hr-HR" sz="2400"/>
              <a:t>  =        100 cm</a:t>
            </a:r>
            <a:r>
              <a:rPr lang="hr-HR" altLang="sr-Latn-RS" sz="2400" baseline="30000"/>
              <a:t>2</a:t>
            </a:r>
            <a:endParaRPr lang="hr-HR" sz="2400"/>
          </a:p>
          <a:p>
            <a:pPr eaLnBrk="1" hangingPunct="1"/>
            <a:r>
              <a:rPr lang="hr-HR" sz="2400"/>
              <a:t>             =  10 000 mm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14" name="TekstniOkvir 13"/>
          <p:cNvSpPr txBox="1">
            <a:spLocks noChangeArrowheads="1"/>
          </p:cNvSpPr>
          <p:nvPr/>
        </p:nvSpPr>
        <p:spPr bwMode="auto">
          <a:xfrm flipH="1">
            <a:off x="4673600" y="4872038"/>
            <a:ext cx="2824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cm</a:t>
            </a:r>
            <a:r>
              <a:rPr lang="hr-HR" altLang="sr-Latn-RS" sz="2400" baseline="30000"/>
              <a:t>2</a:t>
            </a:r>
            <a:r>
              <a:rPr lang="hr-HR" sz="2400"/>
              <a:t>  =  100 mm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17" name="Pravokutnik 16"/>
          <p:cNvSpPr/>
          <p:nvPr/>
        </p:nvSpPr>
        <p:spPr>
          <a:xfrm>
            <a:off x="4503738" y="1322388"/>
            <a:ext cx="3535362" cy="424656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667000" y="5883275"/>
            <a:ext cx="26146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altLang="sr-Latn-RS" sz="2400"/>
              <a:t>Kétszer annyi nulla!</a:t>
            </a:r>
          </a:p>
        </p:txBody>
      </p:sp>
      <p:sp>
        <p:nvSpPr>
          <p:cNvPr id="20" name="Luk 19"/>
          <p:cNvSpPr/>
          <p:nvPr/>
        </p:nvSpPr>
        <p:spPr>
          <a:xfrm>
            <a:off x="1978025" y="4594225"/>
            <a:ext cx="3948113" cy="1320800"/>
          </a:xfrm>
          <a:prstGeom prst="arc">
            <a:avLst>
              <a:gd name="adj1" fmla="val 925695"/>
              <a:gd name="adj2" fmla="val 9913685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30" grpId="0" animBg="1"/>
      <p:bldP spid="31" grpId="0"/>
      <p:bldP spid="32" grpId="0"/>
      <p:bldP spid="10" grpId="0"/>
      <p:bldP spid="11" grpId="0"/>
      <p:bldP spid="13" grpId="0"/>
      <p:bldP spid="14" grpId="0"/>
      <p:bldP spid="1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012142"/>
            <a:ext cx="4248472" cy="5050454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</a:pPr>
            <a:r>
              <a:rPr lang="sr-Latn-RS" sz="2400" b="1" smtClean="0"/>
              <a:t>Rađeno</a:t>
            </a:r>
            <a:r>
              <a:rPr lang="vi-VN" sz="2400" b="1" smtClean="0"/>
              <a:t> </a:t>
            </a:r>
            <a:endParaRPr lang="hu-HU" sz="2400" b="1" smtClean="0"/>
          </a:p>
          <a:p>
            <a:pPr algn="ctr">
              <a:buFont typeface="Arial" charset="0"/>
              <a:buNone/>
            </a:pPr>
            <a:r>
              <a:rPr lang="sr-Latn-RS" sz="2400" b="1" smtClean="0"/>
              <a:t>uz dozvolu i prema </a:t>
            </a:r>
            <a:r>
              <a:rPr lang="sr-Latn-RS" sz="2400" b="1"/>
              <a:t/>
            </a:r>
            <a:br>
              <a:rPr lang="sr-Latn-RS" sz="2400" b="1"/>
            </a:br>
            <a:r>
              <a:rPr lang="sr-Latn-RS" sz="2400" b="1" smtClean="0"/>
              <a:t>Power </a:t>
            </a:r>
            <a:r>
              <a:rPr lang="sr-Latn-RS" sz="2400" b="1" smtClean="0"/>
              <a:t>Point prezentaciji</a:t>
            </a:r>
            <a:r>
              <a:rPr lang="vi-VN" sz="2400" b="1" smtClean="0"/>
              <a:t> </a:t>
            </a:r>
            <a:endParaRPr lang="hu-HU" sz="2400" b="1" smtClean="0"/>
          </a:p>
          <a:p>
            <a:pPr algn="ctr">
              <a:buFont typeface="Arial" charset="0"/>
              <a:buNone/>
            </a:pPr>
            <a:r>
              <a:rPr lang="hr-HR" altLang="sr-Latn-RS" sz="2800" b="1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smtClean="0"/>
          </a:p>
          <a:p>
            <a:pPr algn="ctr">
              <a:buFont typeface="Arial" charset="0"/>
              <a:buNone/>
            </a:pPr>
            <a:r>
              <a:rPr lang="sr-Latn-RS" sz="2400" b="1" smtClean="0"/>
              <a:t>Matematika na dlanu</a:t>
            </a:r>
            <a:endParaRPr lang="vi-VN" sz="2400" smtClean="0"/>
          </a:p>
          <a:p>
            <a:pPr algn="ctr">
              <a:buFont typeface="Arial" charset="0"/>
              <a:buNone/>
            </a:pPr>
            <a:r>
              <a:rPr lang="vi-VN" sz="2200" b="1" smtClean="0">
                <a:hlinkClick r:id="rId2"/>
              </a:rPr>
              <a:t>http://www.antonija-horvatek.from.hr/</a:t>
            </a:r>
            <a:endParaRPr lang="vi-VN" sz="2200" smtClean="0"/>
          </a:p>
          <a:p>
            <a:pPr>
              <a:buFont typeface="Arial" charset="0"/>
              <a:buNone/>
            </a:pPr>
            <a:endParaRPr lang="vi-VN" sz="2200" smtClean="0"/>
          </a:p>
          <a:p>
            <a:pPr algn="ctr">
              <a:buFont typeface="Arial" charset="0"/>
              <a:buNone/>
            </a:pPr>
            <a:r>
              <a:rPr lang="sr-Latn-RS" sz="2400" b="1" smtClean="0"/>
              <a:t>Prevela na mađarski i uredila</a:t>
            </a:r>
            <a:r>
              <a:rPr lang="vi-VN" sz="2400" b="1" smtClean="0"/>
              <a:t>:</a:t>
            </a:r>
            <a:endParaRPr lang="vi-VN" sz="2400" smtClean="0"/>
          </a:p>
          <a:p>
            <a:pPr algn="ctr">
              <a:buFont typeface="Arial" charset="0"/>
              <a:buNone/>
            </a:pPr>
            <a:r>
              <a:rPr lang="hu-HU" sz="2400" b="1" smtClean="0"/>
              <a:t>Irena </a:t>
            </a:r>
            <a:r>
              <a:rPr lang="hu-HU" sz="2400" b="1" kern="0" smtClean="0"/>
              <a:t>Mezei-Belovai</a:t>
            </a:r>
            <a:endParaRPr lang="hu-HU" sz="2400" b="1" smtClean="0"/>
          </a:p>
          <a:p>
            <a:pPr algn="ctr">
              <a:buFont typeface="Arial" charset="0"/>
              <a:buNone/>
            </a:pPr>
            <a:r>
              <a:rPr lang="hu-HU" sz="2400" b="1" smtClean="0"/>
              <a:t>U Zrenjaninu, svibanj 2020.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07504" y="852452"/>
            <a:ext cx="4248472" cy="5285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engedélyével,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a Power Point </a:t>
            </a:r>
            <a:r>
              <a:rPr lang="hu-HU" sz="2400" b="1" kern="0" dirty="0" smtClean="0">
                <a:latin typeface="+mn-lt"/>
              </a:rPr>
              <a:t>prezentációja alapján.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Matematika na dlanu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hlinkClick r:id="rId2"/>
              </a:rPr>
              <a:t>http://www.antonija-horvatek.from.hr/</a:t>
            </a:r>
            <a:endParaRPr kumimoji="0" lang="vi-V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Magyarra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fordította és szerkesztette</a:t>
            </a: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: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Mezei-Belovai 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Nagybecskerek, 2020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májusa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771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404813" y="520700"/>
            <a:ext cx="83343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Figyeld </a:t>
            </a:r>
            <a:r>
              <a:rPr lang="hr-HR" sz="2400" dirty="0"/>
              <a:t>meg ezt is…</a:t>
            </a:r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/>
              <a:t>Egy </a:t>
            </a:r>
            <a:r>
              <a:rPr lang="hr-HR" sz="2400" dirty="0" smtClean="0"/>
              <a:t>négyzetméter, </a:t>
            </a:r>
            <a:r>
              <a:rPr lang="hr-HR" sz="2400" dirty="0"/>
              <a:t>az:	_____ négyzetdeciméter</a:t>
            </a:r>
          </a:p>
          <a:p>
            <a:pPr eaLnBrk="1" hangingPunct="1"/>
            <a:r>
              <a:rPr lang="hr-HR" sz="2400" dirty="0"/>
              <a:t>                                        ________ négyzetcentiméter</a:t>
            </a:r>
          </a:p>
          <a:p>
            <a:pPr eaLnBrk="1" hangingPunct="1"/>
            <a:r>
              <a:rPr lang="hr-HR" sz="2400" dirty="0"/>
              <a:t>                                        _________ nágyzetmilliméter.</a:t>
            </a:r>
          </a:p>
        </p:txBody>
      </p:sp>
      <p:sp>
        <p:nvSpPr>
          <p:cNvPr id="12" name="TekstniOkvir 11"/>
          <p:cNvSpPr txBox="1">
            <a:spLocks noChangeArrowheads="1"/>
          </p:cNvSpPr>
          <p:nvPr/>
        </p:nvSpPr>
        <p:spPr bwMode="auto">
          <a:xfrm flipH="1">
            <a:off x="3328988" y="1223963"/>
            <a:ext cx="80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100</a:t>
            </a:r>
          </a:p>
        </p:txBody>
      </p:sp>
      <p:sp>
        <p:nvSpPr>
          <p:cNvPr id="16" name="TekstniOkvir 15"/>
          <p:cNvSpPr txBox="1">
            <a:spLocks noChangeArrowheads="1"/>
          </p:cNvSpPr>
          <p:nvPr/>
        </p:nvSpPr>
        <p:spPr bwMode="auto">
          <a:xfrm flipH="1">
            <a:off x="3206750" y="1620838"/>
            <a:ext cx="1171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10 000</a:t>
            </a:r>
          </a:p>
        </p:txBody>
      </p:sp>
      <p:sp>
        <p:nvSpPr>
          <p:cNvPr id="17" name="TekstniOkvir 16"/>
          <p:cNvSpPr txBox="1">
            <a:spLocks noChangeArrowheads="1"/>
          </p:cNvSpPr>
          <p:nvPr/>
        </p:nvSpPr>
        <p:spPr bwMode="auto">
          <a:xfrm flipH="1">
            <a:off x="3125788" y="2000250"/>
            <a:ext cx="2025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1 000 000</a:t>
            </a:r>
          </a:p>
        </p:txBody>
      </p:sp>
      <p:cxnSp>
        <p:nvCxnSpPr>
          <p:cNvPr id="3" name="Ravni poveznik sa strelicom 2"/>
          <p:cNvCxnSpPr>
            <a:cxnSpLocks/>
          </p:cNvCxnSpPr>
          <p:nvPr/>
        </p:nvCxnSpPr>
        <p:spPr>
          <a:xfrm flipV="1">
            <a:off x="3973513" y="2436813"/>
            <a:ext cx="0" cy="4095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niOkvir 17"/>
          <p:cNvSpPr txBox="1">
            <a:spLocks noChangeArrowheads="1"/>
          </p:cNvSpPr>
          <p:nvPr/>
        </p:nvSpPr>
        <p:spPr bwMode="auto">
          <a:xfrm flipH="1">
            <a:off x="1198563" y="2827338"/>
            <a:ext cx="3435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hr-HR" sz="2400" dirty="0" smtClean="0">
                <a:solidFill>
                  <a:srgbClr val="FF0000"/>
                </a:solidFill>
              </a:rPr>
              <a:t>M</a:t>
            </a:r>
            <a:r>
              <a:rPr lang="hr-HR" sz="2400" b="1" dirty="0" smtClean="0">
                <a:solidFill>
                  <a:srgbClr val="FF0000"/>
                </a:solidFill>
              </a:rPr>
              <a:t>inden </a:t>
            </a:r>
            <a:r>
              <a:rPr lang="hr-HR" sz="2400" b="1" dirty="0">
                <a:solidFill>
                  <a:srgbClr val="FF0000"/>
                </a:solidFill>
              </a:rPr>
              <a:t>alkalommal</a:t>
            </a:r>
            <a:r>
              <a:rPr lang="hr-HR" sz="2400" dirty="0">
                <a:solidFill>
                  <a:srgbClr val="FF0000"/>
                </a:solidFill>
              </a:rPr>
              <a:t> </a:t>
            </a:r>
            <a:r>
              <a:rPr lang="hr-HR" sz="2400" b="1" dirty="0">
                <a:solidFill>
                  <a:srgbClr val="FF0000"/>
                </a:solidFill>
              </a:rPr>
              <a:t>két nullát </a:t>
            </a:r>
            <a:r>
              <a:rPr lang="hr-HR" sz="2400" dirty="0" smtClean="0">
                <a:solidFill>
                  <a:srgbClr val="FF0000"/>
                </a:solidFill>
              </a:rPr>
              <a:t>írtunk </a:t>
            </a:r>
            <a:r>
              <a:rPr lang="hr-HR" sz="2400" dirty="0">
                <a:solidFill>
                  <a:srgbClr val="FF0000"/>
                </a:solidFill>
              </a:rPr>
              <a:t>hozzá!</a:t>
            </a:r>
          </a:p>
        </p:txBody>
      </p:sp>
      <p:cxnSp>
        <p:nvCxnSpPr>
          <p:cNvPr id="21" name="Ravni poveznik sa strelicom 20"/>
          <p:cNvCxnSpPr/>
          <p:nvPr/>
        </p:nvCxnSpPr>
        <p:spPr>
          <a:xfrm flipV="1">
            <a:off x="5265738" y="2436813"/>
            <a:ext cx="0" cy="4095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niOkvir 21"/>
          <p:cNvSpPr txBox="1">
            <a:spLocks noChangeArrowheads="1"/>
          </p:cNvSpPr>
          <p:nvPr/>
        </p:nvSpPr>
        <p:spPr bwMode="auto">
          <a:xfrm flipH="1">
            <a:off x="4941888" y="2840038"/>
            <a:ext cx="35941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>
                <a:solidFill>
                  <a:srgbClr val="FF0000"/>
                </a:solidFill>
              </a:rPr>
              <a:t>A mértékegységek pedig csökkenő sorrendben követik egymást:</a:t>
            </a:r>
          </a:p>
          <a:p>
            <a:pPr eaLnBrk="1" hangingPunct="1"/>
            <a:r>
              <a:rPr lang="hr-HR" sz="2400">
                <a:solidFill>
                  <a:srgbClr val="FF0000"/>
                </a:solidFill>
              </a:rPr>
              <a:t>dm</a:t>
            </a:r>
            <a:r>
              <a:rPr lang="hr-HR" altLang="sr-Latn-RS" sz="2400" baseline="30000">
                <a:solidFill>
                  <a:srgbClr val="FF0000"/>
                </a:solidFill>
              </a:rPr>
              <a:t>2</a:t>
            </a:r>
            <a:r>
              <a:rPr lang="hr-HR" sz="2400">
                <a:solidFill>
                  <a:srgbClr val="FF0000"/>
                </a:solidFill>
              </a:rPr>
              <a:t>, cm</a:t>
            </a:r>
            <a:r>
              <a:rPr lang="hr-HR" altLang="sr-Latn-RS" sz="2400" baseline="30000">
                <a:solidFill>
                  <a:srgbClr val="FF0000"/>
                </a:solidFill>
              </a:rPr>
              <a:t>2</a:t>
            </a:r>
            <a:r>
              <a:rPr lang="hr-HR" sz="2400">
                <a:solidFill>
                  <a:srgbClr val="FF0000"/>
                </a:solidFill>
              </a:rPr>
              <a:t>, mm</a:t>
            </a:r>
            <a:r>
              <a:rPr lang="hr-HR" altLang="sr-Latn-RS" sz="2400" baseline="30000">
                <a:solidFill>
                  <a:srgbClr val="FF0000"/>
                </a:solidFill>
              </a:rPr>
              <a:t>2</a:t>
            </a:r>
            <a:r>
              <a:rPr lang="hr-HR" sz="24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7" name="TekstniOkvir 26"/>
          <p:cNvSpPr txBox="1">
            <a:spLocks noChangeArrowheads="1"/>
          </p:cNvSpPr>
          <p:nvPr/>
        </p:nvSpPr>
        <p:spPr bwMode="auto">
          <a:xfrm flipH="1">
            <a:off x="2771920" y="4349750"/>
            <a:ext cx="3594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Ezért könnyű megjegyezni!</a:t>
            </a:r>
          </a:p>
        </p:txBody>
      </p:sp>
      <p:sp>
        <p:nvSpPr>
          <p:cNvPr id="28" name="TekstniOkvir 27"/>
          <p:cNvSpPr txBox="1">
            <a:spLocks noChangeArrowheads="1"/>
          </p:cNvSpPr>
          <p:nvPr/>
        </p:nvSpPr>
        <p:spPr bwMode="auto">
          <a:xfrm flipH="1">
            <a:off x="404813" y="4811713"/>
            <a:ext cx="1179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Tehát:</a:t>
            </a:r>
          </a:p>
        </p:txBody>
      </p:sp>
      <p:sp>
        <p:nvSpPr>
          <p:cNvPr id="29" name="TekstniOkvir 28"/>
          <p:cNvSpPr txBox="1">
            <a:spLocks noChangeArrowheads="1"/>
          </p:cNvSpPr>
          <p:nvPr/>
        </p:nvSpPr>
        <p:spPr bwMode="auto">
          <a:xfrm flipH="1">
            <a:off x="2052638" y="5294313"/>
            <a:ext cx="1620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   100 dm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30" name="TekstniOkvir 29"/>
          <p:cNvSpPr txBox="1">
            <a:spLocks noChangeArrowheads="1"/>
          </p:cNvSpPr>
          <p:nvPr/>
        </p:nvSpPr>
        <p:spPr bwMode="auto">
          <a:xfrm flipH="1">
            <a:off x="1196975" y="5770563"/>
            <a:ext cx="265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=        10 000 cm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31" name="TekstniOkvir 30"/>
          <p:cNvSpPr txBox="1">
            <a:spLocks noChangeArrowheads="1"/>
          </p:cNvSpPr>
          <p:nvPr/>
        </p:nvSpPr>
        <p:spPr bwMode="auto">
          <a:xfrm flipH="1">
            <a:off x="1211263" y="6256338"/>
            <a:ext cx="2655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=   1 000 000 mm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19" name="TekstniOkvir 18"/>
          <p:cNvSpPr txBox="1">
            <a:spLocks noChangeArrowheads="1"/>
          </p:cNvSpPr>
          <p:nvPr/>
        </p:nvSpPr>
        <p:spPr bwMode="auto">
          <a:xfrm flipH="1">
            <a:off x="4022500" y="5283200"/>
            <a:ext cx="47166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Két </a:t>
            </a:r>
            <a:r>
              <a:rPr lang="hr-HR" sz="2400" dirty="0" smtClean="0">
                <a:solidFill>
                  <a:srgbClr val="FF0000"/>
                </a:solidFill>
              </a:rPr>
              <a:t>nullát hozzáírtunk, </a:t>
            </a:r>
            <a:r>
              <a:rPr lang="hr-HR" sz="2400" dirty="0">
                <a:solidFill>
                  <a:srgbClr val="FF0000"/>
                </a:solidFill>
              </a:rPr>
              <a:t>(így </a:t>
            </a:r>
            <a:r>
              <a:rPr lang="hr-HR" sz="2400" dirty="0" smtClean="0">
                <a:solidFill>
                  <a:srgbClr val="FF0000"/>
                </a:solidFill>
              </a:rPr>
              <a:t>lett </a:t>
            </a:r>
            <a:r>
              <a:rPr lang="hr-HR" sz="2400" dirty="0">
                <a:solidFill>
                  <a:srgbClr val="FF0000"/>
                </a:solidFill>
              </a:rPr>
              <a:t>100</a:t>
            </a:r>
            <a:r>
              <a:rPr lang="hr-HR" sz="2400" dirty="0" smtClean="0">
                <a:solidFill>
                  <a:srgbClr val="FF0000"/>
                </a:solidFill>
              </a:rPr>
              <a:t>), </a:t>
            </a:r>
            <a:r>
              <a:rPr lang="hr-HR" sz="2400" dirty="0">
                <a:solidFill>
                  <a:srgbClr val="FF0000"/>
                </a:solidFill>
              </a:rPr>
              <a:t>és </a:t>
            </a:r>
            <a:r>
              <a:rPr lang="hr-HR" sz="2400" dirty="0" smtClean="0">
                <a:solidFill>
                  <a:srgbClr val="FF0000"/>
                </a:solidFill>
              </a:rPr>
              <a:t>mellé írtuk </a:t>
            </a:r>
            <a:r>
              <a:rPr lang="hr-HR" sz="2400" dirty="0">
                <a:solidFill>
                  <a:srgbClr val="FF0000"/>
                </a:solidFill>
              </a:rPr>
              <a:t>a négyzetmétert csökkenő sorrendben követő </a:t>
            </a:r>
            <a:r>
              <a:rPr lang="hr-HR" sz="2400" dirty="0" smtClean="0">
                <a:solidFill>
                  <a:srgbClr val="FF0000"/>
                </a:solidFill>
              </a:rPr>
              <a:t>mértékegységet </a:t>
            </a:r>
            <a:r>
              <a:rPr lang="hr-HR" sz="2400" dirty="0">
                <a:solidFill>
                  <a:srgbClr val="FF0000"/>
                </a:solidFill>
              </a:rPr>
              <a:t>(dm</a:t>
            </a:r>
            <a:r>
              <a:rPr lang="hr-HR" altLang="sr-Latn-RS" sz="2400" baseline="30000" dirty="0">
                <a:solidFill>
                  <a:srgbClr val="FF0000"/>
                </a:solidFill>
              </a:rPr>
              <a:t>2</a:t>
            </a:r>
            <a:r>
              <a:rPr lang="hr-HR" sz="2400" dirty="0">
                <a:solidFill>
                  <a:srgbClr val="FF0000"/>
                </a:solidFill>
              </a:rPr>
              <a:t>)!</a:t>
            </a:r>
          </a:p>
        </p:txBody>
      </p:sp>
      <p:sp>
        <p:nvSpPr>
          <p:cNvPr id="20" name="TekstniOkvir 19"/>
          <p:cNvSpPr txBox="1">
            <a:spLocks noChangeArrowheads="1"/>
          </p:cNvSpPr>
          <p:nvPr/>
        </p:nvSpPr>
        <p:spPr bwMode="auto">
          <a:xfrm flipH="1">
            <a:off x="4022500" y="5267476"/>
            <a:ext cx="51704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Még két </a:t>
            </a:r>
            <a:r>
              <a:rPr lang="hr-HR" sz="2400" dirty="0" smtClean="0">
                <a:solidFill>
                  <a:srgbClr val="FF0000"/>
                </a:solidFill>
              </a:rPr>
              <a:t>nullát hozzáírtunk,</a:t>
            </a:r>
            <a:endParaRPr lang="hr-HR" sz="2400" dirty="0">
              <a:solidFill>
                <a:srgbClr val="FF0000"/>
              </a:solidFill>
            </a:endParaRPr>
          </a:p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(így </a:t>
            </a:r>
            <a:r>
              <a:rPr lang="hr-HR" sz="2400" dirty="0" smtClean="0">
                <a:solidFill>
                  <a:srgbClr val="FF0000"/>
                </a:solidFill>
              </a:rPr>
              <a:t>lett </a:t>
            </a:r>
            <a:r>
              <a:rPr lang="hr-HR" sz="2400" dirty="0">
                <a:solidFill>
                  <a:srgbClr val="FF0000"/>
                </a:solidFill>
              </a:rPr>
              <a:t>10 000</a:t>
            </a:r>
            <a:r>
              <a:rPr lang="hr-HR" sz="2400" dirty="0" smtClean="0">
                <a:solidFill>
                  <a:srgbClr val="FF0000"/>
                </a:solidFill>
              </a:rPr>
              <a:t>), </a:t>
            </a:r>
            <a:r>
              <a:rPr lang="hr-HR" sz="2400" dirty="0">
                <a:solidFill>
                  <a:srgbClr val="FF0000"/>
                </a:solidFill>
              </a:rPr>
              <a:t>és </a:t>
            </a:r>
            <a:r>
              <a:rPr lang="hr-HR" sz="2400" dirty="0" smtClean="0">
                <a:solidFill>
                  <a:srgbClr val="FF0000"/>
                </a:solidFill>
              </a:rPr>
              <a:t>mellé írtuk a</a:t>
            </a:r>
            <a:endParaRPr lang="hr-HR" sz="2400" dirty="0">
              <a:solidFill>
                <a:srgbClr val="FF0000"/>
              </a:solidFill>
            </a:endParaRPr>
          </a:p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csökkenő sorrendben </a:t>
            </a:r>
            <a:r>
              <a:rPr lang="hr-HR" sz="2400" dirty="0" smtClean="0">
                <a:solidFill>
                  <a:srgbClr val="FF0000"/>
                </a:solidFill>
              </a:rPr>
              <a:t>következő mértékegységet </a:t>
            </a:r>
            <a:r>
              <a:rPr lang="hr-HR" sz="2400" dirty="0">
                <a:solidFill>
                  <a:srgbClr val="FF0000"/>
                </a:solidFill>
              </a:rPr>
              <a:t>(cm</a:t>
            </a:r>
            <a:r>
              <a:rPr lang="hr-HR" altLang="sr-Latn-RS" sz="2400" baseline="30000" dirty="0">
                <a:solidFill>
                  <a:srgbClr val="FF0000"/>
                </a:solidFill>
              </a:rPr>
              <a:t>2</a:t>
            </a:r>
            <a:r>
              <a:rPr lang="hr-HR" sz="2400" dirty="0">
                <a:solidFill>
                  <a:srgbClr val="FF0000"/>
                </a:solidFill>
              </a:rPr>
              <a:t>)!</a:t>
            </a:r>
          </a:p>
        </p:txBody>
      </p:sp>
      <p:sp>
        <p:nvSpPr>
          <p:cNvPr id="23" name="TekstniOkvir 22"/>
          <p:cNvSpPr txBox="1">
            <a:spLocks noChangeArrowheads="1"/>
          </p:cNvSpPr>
          <p:nvPr/>
        </p:nvSpPr>
        <p:spPr bwMode="auto">
          <a:xfrm flipH="1">
            <a:off x="4036000" y="4935971"/>
            <a:ext cx="4416858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Még két </a:t>
            </a:r>
            <a:r>
              <a:rPr lang="hr-HR" sz="2400" dirty="0" smtClean="0">
                <a:solidFill>
                  <a:srgbClr val="FF0000"/>
                </a:solidFill>
              </a:rPr>
              <a:t>nullát hozzáírtunk,</a:t>
            </a:r>
            <a:endParaRPr lang="hr-HR" sz="2400" dirty="0">
              <a:solidFill>
                <a:srgbClr val="FF0000"/>
              </a:solidFill>
            </a:endParaRPr>
          </a:p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(így </a:t>
            </a:r>
            <a:r>
              <a:rPr lang="hr-HR" sz="2400" dirty="0" smtClean="0">
                <a:solidFill>
                  <a:srgbClr val="FF0000"/>
                </a:solidFill>
              </a:rPr>
              <a:t>lett </a:t>
            </a:r>
            <a:r>
              <a:rPr lang="hr-HR" sz="2400" dirty="0">
                <a:solidFill>
                  <a:srgbClr val="FF0000"/>
                </a:solidFill>
              </a:rPr>
              <a:t>1 000 000</a:t>
            </a:r>
            <a:r>
              <a:rPr lang="hr-HR" sz="2400" dirty="0" smtClean="0">
                <a:solidFill>
                  <a:srgbClr val="FF0000"/>
                </a:solidFill>
              </a:rPr>
              <a:t>), </a:t>
            </a:r>
            <a:endParaRPr lang="hr-HR" sz="2400" dirty="0">
              <a:solidFill>
                <a:srgbClr val="FF0000"/>
              </a:solidFill>
            </a:endParaRPr>
          </a:p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és </a:t>
            </a:r>
            <a:r>
              <a:rPr lang="hr-HR" sz="2400" dirty="0" smtClean="0">
                <a:solidFill>
                  <a:srgbClr val="FF0000"/>
                </a:solidFill>
              </a:rPr>
              <a:t>mellé írtuk a csökkenő </a:t>
            </a:r>
            <a:r>
              <a:rPr lang="hr-HR" sz="2400" dirty="0">
                <a:solidFill>
                  <a:srgbClr val="FF0000"/>
                </a:solidFill>
              </a:rPr>
              <a:t>sorrendben </a:t>
            </a:r>
            <a:r>
              <a:rPr lang="hr-HR" sz="2400" dirty="0" smtClean="0">
                <a:solidFill>
                  <a:srgbClr val="FF0000"/>
                </a:solidFill>
              </a:rPr>
              <a:t>következő mértékegységet (mm</a:t>
            </a:r>
            <a:r>
              <a:rPr lang="hr-HR" altLang="sr-Latn-RS" sz="2400" baseline="30000" dirty="0" smtClean="0">
                <a:solidFill>
                  <a:srgbClr val="FF0000"/>
                </a:solidFill>
              </a:rPr>
              <a:t>2</a:t>
            </a:r>
            <a:r>
              <a:rPr lang="hr-HR" sz="2400" dirty="0">
                <a:solidFill>
                  <a:srgbClr val="FF0000"/>
                </a:solidFill>
              </a:rPr>
              <a:t>)!</a:t>
            </a:r>
          </a:p>
        </p:txBody>
      </p:sp>
      <p:cxnSp>
        <p:nvCxnSpPr>
          <p:cNvPr id="24" name="Ravni poveznik sa strelicom 23"/>
          <p:cNvCxnSpPr>
            <a:cxnSpLocks/>
          </p:cNvCxnSpPr>
          <p:nvPr/>
        </p:nvCxnSpPr>
        <p:spPr>
          <a:xfrm flipH="1">
            <a:off x="3686175" y="5502275"/>
            <a:ext cx="27146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ni poveznik sa strelicom 24"/>
          <p:cNvCxnSpPr>
            <a:cxnSpLocks/>
          </p:cNvCxnSpPr>
          <p:nvPr/>
        </p:nvCxnSpPr>
        <p:spPr>
          <a:xfrm flipH="1">
            <a:off x="3695700" y="5770563"/>
            <a:ext cx="231775" cy="8413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sa strelicom 25"/>
          <p:cNvCxnSpPr>
            <a:cxnSpLocks/>
          </p:cNvCxnSpPr>
          <p:nvPr/>
        </p:nvCxnSpPr>
        <p:spPr>
          <a:xfrm flipH="1">
            <a:off x="3716338" y="6148388"/>
            <a:ext cx="230187" cy="8413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niOkvir 31"/>
          <p:cNvSpPr txBox="1">
            <a:spLocks noChangeArrowheads="1"/>
          </p:cNvSpPr>
          <p:nvPr/>
        </p:nvSpPr>
        <p:spPr bwMode="auto">
          <a:xfrm flipH="1">
            <a:off x="473075" y="5283200"/>
            <a:ext cx="1181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m</a:t>
            </a:r>
            <a:r>
              <a:rPr lang="hr-HR" altLang="sr-Latn-RS" sz="2400" baseline="30000"/>
              <a:t>2</a:t>
            </a:r>
            <a:r>
              <a:rPr lang="hr-HR" sz="2400"/>
              <a:t>   =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  <p:bldP spid="17" grpId="0"/>
      <p:bldP spid="18" grpId="0"/>
      <p:bldP spid="22" grpId="0"/>
      <p:bldP spid="27" grpId="0"/>
      <p:bldP spid="28" grpId="0"/>
      <p:bldP spid="29" grpId="0"/>
      <p:bldP spid="30" grpId="0"/>
      <p:bldP spid="31" grpId="0"/>
      <p:bldP spid="19" grpId="0"/>
      <p:bldP spid="19" grpId="1"/>
      <p:bldP spid="20" grpId="0"/>
      <p:bldP spid="20" grpId="1"/>
      <p:bldP spid="23" grpId="0"/>
      <p:bldP spid="23" grpId="1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kstniOkvir 41"/>
          <p:cNvSpPr txBox="1">
            <a:spLocks noChangeArrowheads="1"/>
          </p:cNvSpPr>
          <p:nvPr/>
        </p:nvSpPr>
        <p:spPr bwMode="auto">
          <a:xfrm flipH="1">
            <a:off x="4540250" y="7326313"/>
            <a:ext cx="4446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>
                <a:solidFill>
                  <a:srgbClr val="FF0000"/>
                </a:solidFill>
              </a:rPr>
              <a:t>Često oko 1 m!</a:t>
            </a:r>
          </a:p>
        </p:txBody>
      </p:sp>
      <p:sp>
        <p:nvSpPr>
          <p:cNvPr id="21507" name="TekstniOkvir 28"/>
          <p:cNvSpPr txBox="1">
            <a:spLocks noChangeArrowheads="1"/>
          </p:cNvSpPr>
          <p:nvPr/>
        </p:nvSpPr>
        <p:spPr bwMode="auto">
          <a:xfrm flipH="1">
            <a:off x="2052638" y="5294313"/>
            <a:ext cx="1620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   100 dm</a:t>
            </a:r>
            <a:r>
              <a:rPr lang="hr-HR" altLang="sr-Latn-RS" sz="2400" baseline="30000" dirty="0"/>
              <a:t>2</a:t>
            </a:r>
            <a:endParaRPr lang="hr-HR" sz="2400" dirty="0"/>
          </a:p>
        </p:txBody>
      </p:sp>
      <p:sp>
        <p:nvSpPr>
          <p:cNvPr id="21508" name="TekstniOkvir 29"/>
          <p:cNvSpPr txBox="1">
            <a:spLocks noChangeArrowheads="1"/>
          </p:cNvSpPr>
          <p:nvPr/>
        </p:nvSpPr>
        <p:spPr bwMode="auto">
          <a:xfrm flipH="1">
            <a:off x="1196975" y="5770563"/>
            <a:ext cx="265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=        10 000 cm</a:t>
            </a:r>
            <a:r>
              <a:rPr lang="hr-HR" altLang="sr-Latn-RS" sz="2400" baseline="30000" dirty="0"/>
              <a:t>2</a:t>
            </a:r>
            <a:endParaRPr lang="hr-HR" sz="2400" dirty="0"/>
          </a:p>
        </p:txBody>
      </p:sp>
      <p:sp>
        <p:nvSpPr>
          <p:cNvPr id="21509" name="TekstniOkvir 30"/>
          <p:cNvSpPr txBox="1">
            <a:spLocks noChangeArrowheads="1"/>
          </p:cNvSpPr>
          <p:nvPr/>
        </p:nvSpPr>
        <p:spPr bwMode="auto">
          <a:xfrm flipH="1">
            <a:off x="1211263" y="6256338"/>
            <a:ext cx="2655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=   1 000 000 mm</a:t>
            </a:r>
            <a:r>
              <a:rPr lang="hr-HR" altLang="sr-Latn-RS" sz="2400" baseline="30000" dirty="0"/>
              <a:t>2</a:t>
            </a:r>
            <a:endParaRPr lang="hr-HR" sz="2400" dirty="0"/>
          </a:p>
        </p:txBody>
      </p:sp>
      <p:sp>
        <p:nvSpPr>
          <p:cNvPr id="21510" name="TekstniOkvir 31"/>
          <p:cNvSpPr txBox="1">
            <a:spLocks noChangeArrowheads="1"/>
          </p:cNvSpPr>
          <p:nvPr/>
        </p:nvSpPr>
        <p:spPr bwMode="auto">
          <a:xfrm flipH="1">
            <a:off x="473075" y="5283200"/>
            <a:ext cx="1181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 m</a:t>
            </a:r>
            <a:r>
              <a:rPr lang="hr-HR" altLang="sr-Latn-RS" sz="2400" baseline="30000" dirty="0"/>
              <a:t>2</a:t>
            </a:r>
            <a:r>
              <a:rPr lang="hr-HR" sz="2400" dirty="0"/>
              <a:t>   = </a:t>
            </a:r>
          </a:p>
        </p:txBody>
      </p:sp>
      <p:sp>
        <p:nvSpPr>
          <p:cNvPr id="2" name="Elipsa 1"/>
          <p:cNvSpPr/>
          <p:nvPr/>
        </p:nvSpPr>
        <p:spPr>
          <a:xfrm>
            <a:off x="968375" y="5283200"/>
            <a:ext cx="296863" cy="31591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33" name="TekstniOkvir 32"/>
          <p:cNvSpPr txBox="1">
            <a:spLocks noChangeArrowheads="1"/>
          </p:cNvSpPr>
          <p:nvPr/>
        </p:nvSpPr>
        <p:spPr bwMode="auto">
          <a:xfrm flipH="1">
            <a:off x="2265363" y="3725863"/>
            <a:ext cx="56403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Ez a </a:t>
            </a:r>
            <a:r>
              <a:rPr lang="hr-HR" sz="2400" b="1" dirty="0">
                <a:solidFill>
                  <a:srgbClr val="FF0000"/>
                </a:solidFill>
              </a:rPr>
              <a:t>kis kettes </a:t>
            </a:r>
            <a:r>
              <a:rPr lang="hr-HR" sz="2400" dirty="0">
                <a:solidFill>
                  <a:srgbClr val="FF0000"/>
                </a:solidFill>
              </a:rPr>
              <a:t>azt mutatja, hogy mindig </a:t>
            </a:r>
            <a:r>
              <a:rPr lang="hr-HR" sz="2400" b="1" dirty="0">
                <a:solidFill>
                  <a:srgbClr val="FF0000"/>
                </a:solidFill>
              </a:rPr>
              <a:t>két</a:t>
            </a:r>
            <a:r>
              <a:rPr lang="hr-HR" sz="2400" dirty="0">
                <a:solidFill>
                  <a:srgbClr val="FF0000"/>
                </a:solidFill>
              </a:rPr>
              <a:t> nullát írunk hozzá!!</a:t>
            </a:r>
          </a:p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Így </a:t>
            </a:r>
            <a:r>
              <a:rPr lang="hr-HR" sz="2400" dirty="0" smtClean="0">
                <a:solidFill>
                  <a:srgbClr val="FF0000"/>
                </a:solidFill>
              </a:rPr>
              <a:t>jegyezheted </a:t>
            </a:r>
            <a:r>
              <a:rPr lang="hr-HR" sz="2400" dirty="0">
                <a:solidFill>
                  <a:srgbClr val="FF0000"/>
                </a:solidFill>
              </a:rPr>
              <a:t>meg, hogy…</a:t>
            </a:r>
          </a:p>
        </p:txBody>
      </p:sp>
      <p:cxnSp>
        <p:nvCxnSpPr>
          <p:cNvPr id="34" name="Ravni poveznik sa strelicom 33"/>
          <p:cNvCxnSpPr>
            <a:cxnSpLocks/>
          </p:cNvCxnSpPr>
          <p:nvPr/>
        </p:nvCxnSpPr>
        <p:spPr>
          <a:xfrm flipH="1">
            <a:off x="1362075" y="4419600"/>
            <a:ext cx="903288" cy="83978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404813" y="520700"/>
            <a:ext cx="8334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Egy </a:t>
            </a:r>
            <a:r>
              <a:rPr lang="hr-HR" sz="2400" b="1"/>
              <a:t>négyzetdeciméter</a:t>
            </a:r>
            <a:r>
              <a:rPr lang="hr-HR" sz="2400"/>
              <a:t>, az mennyi...?</a:t>
            </a:r>
          </a:p>
        </p:txBody>
      </p:sp>
      <p:sp>
        <p:nvSpPr>
          <p:cNvPr id="18" name="TekstniOkvir 17"/>
          <p:cNvSpPr txBox="1">
            <a:spLocks noChangeArrowheads="1"/>
          </p:cNvSpPr>
          <p:nvPr/>
        </p:nvSpPr>
        <p:spPr bwMode="auto">
          <a:xfrm flipH="1">
            <a:off x="741363" y="955675"/>
            <a:ext cx="5948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>
                <a:solidFill>
                  <a:srgbClr val="FF0000"/>
                </a:solidFill>
              </a:rPr>
              <a:t>Ismét két nullát írunk hozzá…</a:t>
            </a:r>
          </a:p>
        </p:txBody>
      </p:sp>
      <p:sp>
        <p:nvSpPr>
          <p:cNvPr id="23" name="TekstniOkvir 22"/>
          <p:cNvSpPr txBox="1">
            <a:spLocks noChangeArrowheads="1"/>
          </p:cNvSpPr>
          <p:nvPr/>
        </p:nvSpPr>
        <p:spPr bwMode="auto">
          <a:xfrm flipH="1">
            <a:off x="2038350" y="1901825"/>
            <a:ext cx="162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   100 cm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24" name="TekstniOkvir 23"/>
          <p:cNvSpPr txBox="1">
            <a:spLocks noChangeArrowheads="1"/>
          </p:cNvSpPr>
          <p:nvPr/>
        </p:nvSpPr>
        <p:spPr bwMode="auto">
          <a:xfrm flipH="1">
            <a:off x="1182688" y="2378075"/>
            <a:ext cx="2654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=        10 000 mm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26" name="TekstniOkvir 25"/>
          <p:cNvSpPr txBox="1">
            <a:spLocks noChangeArrowheads="1"/>
          </p:cNvSpPr>
          <p:nvPr/>
        </p:nvSpPr>
        <p:spPr bwMode="auto">
          <a:xfrm flipH="1">
            <a:off x="4127500" y="1881188"/>
            <a:ext cx="476711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Két </a:t>
            </a:r>
            <a:r>
              <a:rPr lang="hr-HR" sz="2400" dirty="0" smtClean="0">
                <a:solidFill>
                  <a:srgbClr val="FF0000"/>
                </a:solidFill>
              </a:rPr>
              <a:t>nullát hozzáírtunk, </a:t>
            </a:r>
            <a:r>
              <a:rPr lang="hr-HR" sz="2400" dirty="0">
                <a:solidFill>
                  <a:srgbClr val="FF0000"/>
                </a:solidFill>
              </a:rPr>
              <a:t>(így </a:t>
            </a:r>
            <a:r>
              <a:rPr lang="hr-HR" sz="2400" dirty="0" smtClean="0">
                <a:solidFill>
                  <a:srgbClr val="FF0000"/>
                </a:solidFill>
              </a:rPr>
              <a:t>lett </a:t>
            </a:r>
            <a:r>
              <a:rPr lang="hr-HR" sz="2400" dirty="0">
                <a:solidFill>
                  <a:srgbClr val="FF0000"/>
                </a:solidFill>
              </a:rPr>
              <a:t>100), és </a:t>
            </a:r>
            <a:r>
              <a:rPr lang="hr-HR" sz="2400" dirty="0" smtClean="0">
                <a:solidFill>
                  <a:srgbClr val="FF0000"/>
                </a:solidFill>
              </a:rPr>
              <a:t>mellé írtuk </a:t>
            </a:r>
            <a:r>
              <a:rPr lang="hr-HR" sz="2400" dirty="0">
                <a:solidFill>
                  <a:srgbClr val="FF0000"/>
                </a:solidFill>
              </a:rPr>
              <a:t>a négyzetdecimétert csökkenő sorrendben </a:t>
            </a:r>
            <a:r>
              <a:rPr lang="hr-HR" sz="2400" dirty="0" smtClean="0">
                <a:solidFill>
                  <a:srgbClr val="FF0000"/>
                </a:solidFill>
              </a:rPr>
              <a:t>követő mértékegységet </a:t>
            </a:r>
            <a:r>
              <a:rPr lang="hr-HR" sz="2400" dirty="0">
                <a:solidFill>
                  <a:srgbClr val="FF0000"/>
                </a:solidFill>
              </a:rPr>
              <a:t>(cm</a:t>
            </a:r>
            <a:r>
              <a:rPr lang="hr-HR" altLang="sr-Latn-RS" sz="2400" baseline="30000" dirty="0">
                <a:solidFill>
                  <a:srgbClr val="FF0000"/>
                </a:solidFill>
              </a:rPr>
              <a:t>2</a:t>
            </a:r>
            <a:r>
              <a:rPr lang="hr-HR" altLang="sr-Latn-RS" sz="2400" dirty="0">
                <a:solidFill>
                  <a:srgbClr val="FF0000"/>
                </a:solidFill>
              </a:rPr>
              <a:t>).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31" name="TekstniOkvir 30"/>
          <p:cNvSpPr txBox="1">
            <a:spLocks noChangeArrowheads="1"/>
          </p:cNvSpPr>
          <p:nvPr/>
        </p:nvSpPr>
        <p:spPr bwMode="auto">
          <a:xfrm flipH="1">
            <a:off x="4180681" y="1880811"/>
            <a:ext cx="50180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Még két </a:t>
            </a:r>
            <a:r>
              <a:rPr lang="hr-HR" sz="2400" dirty="0" smtClean="0">
                <a:solidFill>
                  <a:srgbClr val="FF0000"/>
                </a:solidFill>
              </a:rPr>
              <a:t>nullát hozzáírtunk, </a:t>
            </a:r>
            <a:endParaRPr lang="hr-HR" sz="2400" dirty="0">
              <a:solidFill>
                <a:srgbClr val="FF0000"/>
              </a:solidFill>
            </a:endParaRPr>
          </a:p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(így </a:t>
            </a:r>
            <a:r>
              <a:rPr lang="hr-HR" sz="2400" dirty="0" smtClean="0">
                <a:solidFill>
                  <a:srgbClr val="FF0000"/>
                </a:solidFill>
              </a:rPr>
              <a:t>lett </a:t>
            </a:r>
            <a:r>
              <a:rPr lang="hr-HR" sz="2400" dirty="0">
                <a:solidFill>
                  <a:srgbClr val="FF0000"/>
                </a:solidFill>
              </a:rPr>
              <a:t>10 000), és </a:t>
            </a:r>
            <a:r>
              <a:rPr lang="hr-HR" sz="2400" dirty="0" smtClean="0">
                <a:solidFill>
                  <a:srgbClr val="FF0000"/>
                </a:solidFill>
              </a:rPr>
              <a:t>mellé írtuk a</a:t>
            </a:r>
            <a:endParaRPr lang="hr-HR" sz="2400" dirty="0">
              <a:solidFill>
                <a:srgbClr val="FF0000"/>
              </a:solidFill>
            </a:endParaRPr>
          </a:p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csökkenő sorrendben </a:t>
            </a:r>
            <a:r>
              <a:rPr lang="hr-HR" sz="2400" dirty="0" smtClean="0">
                <a:solidFill>
                  <a:srgbClr val="FF0000"/>
                </a:solidFill>
              </a:rPr>
              <a:t>következő mértékegységet </a:t>
            </a:r>
            <a:r>
              <a:rPr lang="hr-HR" sz="2400" dirty="0">
                <a:solidFill>
                  <a:srgbClr val="FF0000"/>
                </a:solidFill>
              </a:rPr>
              <a:t>(mm</a:t>
            </a:r>
            <a:r>
              <a:rPr lang="hr-HR" altLang="sr-Latn-RS" sz="2400" baseline="30000" dirty="0">
                <a:solidFill>
                  <a:srgbClr val="FF0000"/>
                </a:solidFill>
              </a:rPr>
              <a:t>2</a:t>
            </a:r>
            <a:r>
              <a:rPr lang="hr-HR" sz="2400" dirty="0">
                <a:solidFill>
                  <a:srgbClr val="FF0000"/>
                </a:solidFill>
              </a:rPr>
              <a:t>)!</a:t>
            </a:r>
          </a:p>
        </p:txBody>
      </p:sp>
      <p:cxnSp>
        <p:nvCxnSpPr>
          <p:cNvPr id="33" name="Ravni poveznik sa strelicom 32"/>
          <p:cNvCxnSpPr>
            <a:cxnSpLocks/>
          </p:cNvCxnSpPr>
          <p:nvPr/>
        </p:nvCxnSpPr>
        <p:spPr>
          <a:xfrm flipH="1">
            <a:off x="3671888" y="2109788"/>
            <a:ext cx="271462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vni poveznik sa strelicom 33"/>
          <p:cNvCxnSpPr>
            <a:cxnSpLocks/>
          </p:cNvCxnSpPr>
          <p:nvPr/>
        </p:nvCxnSpPr>
        <p:spPr>
          <a:xfrm flipH="1">
            <a:off x="3683000" y="2378075"/>
            <a:ext cx="230188" cy="8413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niOkvir 35"/>
          <p:cNvSpPr txBox="1">
            <a:spLocks noChangeArrowheads="1"/>
          </p:cNvSpPr>
          <p:nvPr/>
        </p:nvSpPr>
        <p:spPr bwMode="auto">
          <a:xfrm flipH="1">
            <a:off x="458788" y="1892300"/>
            <a:ext cx="1368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dm</a:t>
            </a:r>
            <a:r>
              <a:rPr lang="hr-HR" altLang="sr-Latn-RS" sz="2400" baseline="30000"/>
              <a:t>2</a:t>
            </a:r>
            <a:r>
              <a:rPr lang="hr-HR" sz="2400"/>
              <a:t>   = </a:t>
            </a:r>
          </a:p>
        </p:txBody>
      </p:sp>
      <p:sp>
        <p:nvSpPr>
          <p:cNvPr id="37" name="TekstniOkvir 36"/>
          <p:cNvSpPr txBox="1">
            <a:spLocks noChangeArrowheads="1"/>
          </p:cNvSpPr>
          <p:nvPr/>
        </p:nvSpPr>
        <p:spPr bwMode="auto">
          <a:xfrm flipH="1">
            <a:off x="212725" y="4052888"/>
            <a:ext cx="8334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Egy </a:t>
            </a:r>
            <a:r>
              <a:rPr lang="hr-HR" sz="2400" b="1"/>
              <a:t>négyzetcentiméter</a:t>
            </a:r>
            <a:r>
              <a:rPr lang="hr-HR" sz="2400"/>
              <a:t>, az mennyi...?</a:t>
            </a:r>
          </a:p>
        </p:txBody>
      </p:sp>
      <p:sp>
        <p:nvSpPr>
          <p:cNvPr id="38" name="TekstniOkvir 37"/>
          <p:cNvSpPr txBox="1">
            <a:spLocks noChangeArrowheads="1"/>
          </p:cNvSpPr>
          <p:nvPr/>
        </p:nvSpPr>
        <p:spPr bwMode="auto">
          <a:xfrm flipH="1">
            <a:off x="1571625" y="4714875"/>
            <a:ext cx="1620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   100 mm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39" name="TekstniOkvir 38"/>
          <p:cNvSpPr txBox="1">
            <a:spLocks noChangeArrowheads="1"/>
          </p:cNvSpPr>
          <p:nvPr/>
        </p:nvSpPr>
        <p:spPr bwMode="auto">
          <a:xfrm flipH="1">
            <a:off x="481013" y="4714875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cm</a:t>
            </a:r>
            <a:r>
              <a:rPr lang="hr-HR" altLang="sr-Latn-RS" sz="2400" baseline="30000"/>
              <a:t>2</a:t>
            </a:r>
            <a:r>
              <a:rPr lang="hr-HR" sz="2400"/>
              <a:t>   = </a:t>
            </a:r>
          </a:p>
        </p:txBody>
      </p:sp>
      <p:sp>
        <p:nvSpPr>
          <p:cNvPr id="40" name="TekstniOkvir 39"/>
          <p:cNvSpPr txBox="1">
            <a:spLocks noChangeArrowheads="1"/>
          </p:cNvSpPr>
          <p:nvPr/>
        </p:nvSpPr>
        <p:spPr bwMode="auto">
          <a:xfrm flipH="1">
            <a:off x="3860799" y="4611250"/>
            <a:ext cx="378690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00"/>
                </a:solidFill>
              </a:rPr>
              <a:t>Ismét </a:t>
            </a:r>
            <a:r>
              <a:rPr lang="hr-HR" sz="2400" dirty="0" smtClean="0">
                <a:solidFill>
                  <a:srgbClr val="FF0000"/>
                </a:solidFill>
              </a:rPr>
              <a:t>hozzáírtunk két nullát, és mellé írtuk a csökkenő </a:t>
            </a:r>
            <a:r>
              <a:rPr lang="hr-HR" sz="2400" dirty="0">
                <a:solidFill>
                  <a:srgbClr val="FF0000"/>
                </a:solidFill>
              </a:rPr>
              <a:t>sorrendben </a:t>
            </a:r>
            <a:r>
              <a:rPr lang="hr-HR" sz="2400" dirty="0" smtClean="0">
                <a:solidFill>
                  <a:srgbClr val="FF0000"/>
                </a:solidFill>
              </a:rPr>
              <a:t> </a:t>
            </a:r>
            <a:r>
              <a:rPr lang="hr-HR" sz="2400" dirty="0">
                <a:solidFill>
                  <a:srgbClr val="FF0000"/>
                </a:solidFill>
              </a:rPr>
              <a:t>következő </a:t>
            </a:r>
            <a:r>
              <a:rPr lang="hr-HR" sz="2400" dirty="0" smtClean="0">
                <a:solidFill>
                  <a:srgbClr val="FF0000"/>
                </a:solidFill>
              </a:rPr>
              <a:t>mértékegységet </a:t>
            </a:r>
            <a:r>
              <a:rPr lang="hr-HR" sz="2400" dirty="0">
                <a:solidFill>
                  <a:srgbClr val="FF0000"/>
                </a:solidFill>
              </a:rPr>
              <a:t>(mm</a:t>
            </a:r>
            <a:r>
              <a:rPr lang="hr-HR" altLang="sr-Latn-RS" sz="2400" baseline="30000" dirty="0">
                <a:solidFill>
                  <a:srgbClr val="FF0000"/>
                </a:solidFill>
              </a:rPr>
              <a:t>2</a:t>
            </a:r>
            <a:r>
              <a:rPr lang="hr-HR" sz="2400" dirty="0">
                <a:solidFill>
                  <a:srgbClr val="FF0000"/>
                </a:solidFill>
              </a:rPr>
              <a:t>)!</a:t>
            </a:r>
          </a:p>
        </p:txBody>
      </p:sp>
      <p:cxnSp>
        <p:nvCxnSpPr>
          <p:cNvPr id="41" name="Ravni poveznik sa strelicom 40"/>
          <p:cNvCxnSpPr>
            <a:cxnSpLocks/>
          </p:cNvCxnSpPr>
          <p:nvPr/>
        </p:nvCxnSpPr>
        <p:spPr>
          <a:xfrm flipH="1">
            <a:off x="3405188" y="4979988"/>
            <a:ext cx="27305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3" grpId="0"/>
      <p:bldP spid="24" grpId="0"/>
      <p:bldP spid="26" grpId="0"/>
      <p:bldP spid="26" grpId="1"/>
      <p:bldP spid="31" grpId="0"/>
      <p:bldP spid="31" grpId="1"/>
      <p:bldP spid="36" grpId="0"/>
      <p:bldP spid="37" grpId="0"/>
      <p:bldP spid="38" grpId="0"/>
      <p:bldP spid="39" grpId="0"/>
      <p:bldP spid="40" grpId="0"/>
      <p:bldP spid="4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3"/>
          <p:cNvSpPr txBox="1">
            <a:spLocks noChangeArrowheads="1"/>
          </p:cNvSpPr>
          <p:nvPr/>
        </p:nvSpPr>
        <p:spPr bwMode="auto">
          <a:xfrm>
            <a:off x="217488" y="539750"/>
            <a:ext cx="38036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b="1"/>
              <a:t>hosszúság</a:t>
            </a:r>
            <a:r>
              <a:rPr lang="hr-HR" altLang="sr-Latn-RS" sz="2400"/>
              <a:t> mértékegységei:</a:t>
            </a:r>
          </a:p>
        </p:txBody>
      </p:sp>
      <p:sp>
        <p:nvSpPr>
          <p:cNvPr id="23555" name="TekstniOkvir 18"/>
          <p:cNvSpPr txBox="1">
            <a:spLocks noChangeArrowheads="1"/>
          </p:cNvSpPr>
          <p:nvPr/>
        </p:nvSpPr>
        <p:spPr bwMode="auto">
          <a:xfrm flipH="1">
            <a:off x="398463" y="1409700"/>
            <a:ext cx="28241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 km = 1 000 m</a:t>
            </a:r>
          </a:p>
          <a:p>
            <a:pPr eaLnBrk="1" hangingPunct="1"/>
            <a:endParaRPr lang="hr-HR" sz="2400" dirty="0"/>
          </a:p>
          <a:p>
            <a:pPr eaLnBrk="1" hangingPunct="1"/>
            <a:r>
              <a:rPr lang="hr-HR" sz="2400" dirty="0"/>
              <a:t>1 m   =       10 dm</a:t>
            </a:r>
          </a:p>
          <a:p>
            <a:pPr eaLnBrk="1" hangingPunct="1"/>
            <a:r>
              <a:rPr lang="hr-HR" sz="2400" dirty="0"/>
              <a:t>          =     100 cm</a:t>
            </a:r>
          </a:p>
          <a:p>
            <a:pPr eaLnBrk="1" hangingPunct="1"/>
            <a:r>
              <a:rPr lang="hr-HR" sz="2400" dirty="0"/>
              <a:t>          =  </a:t>
            </a:r>
            <a:r>
              <a:rPr lang="hr-HR" sz="2400" dirty="0" smtClean="0"/>
              <a:t>1000 </a:t>
            </a:r>
            <a:r>
              <a:rPr lang="hr-HR" sz="2400" dirty="0"/>
              <a:t>mm</a:t>
            </a:r>
          </a:p>
        </p:txBody>
      </p:sp>
      <p:sp>
        <p:nvSpPr>
          <p:cNvPr id="30" name="Pravokutnik 29"/>
          <p:cNvSpPr/>
          <p:nvPr/>
        </p:nvSpPr>
        <p:spPr>
          <a:xfrm>
            <a:off x="360363" y="1322388"/>
            <a:ext cx="3057525" cy="424656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23557" name="TekstniOkvir 30"/>
          <p:cNvSpPr txBox="1">
            <a:spLocks noChangeArrowheads="1"/>
          </p:cNvSpPr>
          <p:nvPr/>
        </p:nvSpPr>
        <p:spPr bwMode="auto">
          <a:xfrm flipH="1">
            <a:off x="398463" y="3717925"/>
            <a:ext cx="2824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dm  =   10 cm</a:t>
            </a:r>
          </a:p>
          <a:p>
            <a:pPr eaLnBrk="1" hangingPunct="1"/>
            <a:r>
              <a:rPr lang="hr-HR" sz="2400"/>
              <a:t>           =  100 mm</a:t>
            </a:r>
          </a:p>
        </p:txBody>
      </p:sp>
      <p:sp>
        <p:nvSpPr>
          <p:cNvPr id="23558" name="TekstniOkvir 31"/>
          <p:cNvSpPr txBox="1">
            <a:spLocks noChangeArrowheads="1"/>
          </p:cNvSpPr>
          <p:nvPr/>
        </p:nvSpPr>
        <p:spPr bwMode="auto">
          <a:xfrm flipH="1">
            <a:off x="501650" y="4872038"/>
            <a:ext cx="2251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cm  =  10 mm</a:t>
            </a:r>
          </a:p>
        </p:txBody>
      </p:sp>
      <p:sp>
        <p:nvSpPr>
          <p:cNvPr id="23559" name="Text Box 13"/>
          <p:cNvSpPr txBox="1">
            <a:spLocks noChangeArrowheads="1"/>
          </p:cNvSpPr>
          <p:nvPr/>
        </p:nvSpPr>
        <p:spPr bwMode="auto">
          <a:xfrm>
            <a:off x="4038600" y="539750"/>
            <a:ext cx="33940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b="1"/>
              <a:t>terület</a:t>
            </a:r>
            <a:r>
              <a:rPr lang="hr-HR" altLang="sr-Latn-RS" sz="2400"/>
              <a:t> mértékegységei:</a:t>
            </a:r>
          </a:p>
        </p:txBody>
      </p:sp>
      <p:sp>
        <p:nvSpPr>
          <p:cNvPr id="23560" name="TekstniOkvir 10"/>
          <p:cNvSpPr txBox="1">
            <a:spLocks noChangeArrowheads="1"/>
          </p:cNvSpPr>
          <p:nvPr/>
        </p:nvSpPr>
        <p:spPr bwMode="auto">
          <a:xfrm flipH="1">
            <a:off x="4203700" y="1506538"/>
            <a:ext cx="32273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km</a:t>
            </a:r>
            <a:r>
              <a:rPr lang="hr-HR" altLang="sr-Latn-RS" sz="2400" baseline="30000"/>
              <a:t>2</a:t>
            </a:r>
            <a:r>
              <a:rPr lang="hr-HR" sz="2400"/>
              <a:t>  =  1 000 000 m</a:t>
            </a:r>
            <a:r>
              <a:rPr lang="hr-HR" altLang="sr-Latn-RS" sz="2400" baseline="30000"/>
              <a:t>2</a:t>
            </a:r>
            <a:endParaRPr lang="hr-HR" sz="2400"/>
          </a:p>
          <a:p>
            <a:pPr eaLnBrk="1" hangingPunct="1"/>
            <a:endParaRPr lang="hr-HR" sz="2400"/>
          </a:p>
          <a:p>
            <a:pPr eaLnBrk="1" hangingPunct="1"/>
            <a:r>
              <a:rPr lang="hr-HR" sz="2400"/>
              <a:t>1 m</a:t>
            </a:r>
            <a:r>
              <a:rPr lang="hr-HR" altLang="sr-Latn-RS" sz="2400" baseline="30000"/>
              <a:t>2</a:t>
            </a:r>
            <a:r>
              <a:rPr lang="hr-HR" sz="2400"/>
              <a:t>   =            100 dm</a:t>
            </a:r>
            <a:r>
              <a:rPr lang="hr-HR" altLang="sr-Latn-RS" sz="2400" baseline="30000"/>
              <a:t>2</a:t>
            </a:r>
            <a:endParaRPr lang="hr-HR" sz="2400"/>
          </a:p>
          <a:p>
            <a:pPr eaLnBrk="1" hangingPunct="1"/>
            <a:r>
              <a:rPr lang="hr-HR" sz="2400"/>
              <a:t>           =       10 000 cm</a:t>
            </a:r>
            <a:r>
              <a:rPr lang="hr-HR" altLang="sr-Latn-RS" sz="2400" baseline="30000"/>
              <a:t>2</a:t>
            </a:r>
            <a:endParaRPr lang="hr-HR" sz="2400"/>
          </a:p>
          <a:p>
            <a:pPr eaLnBrk="1" hangingPunct="1"/>
            <a:r>
              <a:rPr lang="hr-HR" sz="2400"/>
              <a:t>           =  1 000 000 mm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23561" name="TekstniOkvir 12"/>
          <p:cNvSpPr txBox="1">
            <a:spLocks noChangeArrowheads="1"/>
          </p:cNvSpPr>
          <p:nvPr/>
        </p:nvSpPr>
        <p:spPr bwMode="auto">
          <a:xfrm flipH="1">
            <a:off x="4203700" y="3606800"/>
            <a:ext cx="2927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dm</a:t>
            </a:r>
            <a:r>
              <a:rPr lang="hr-HR" altLang="sr-Latn-RS" sz="2400" baseline="30000"/>
              <a:t>2</a:t>
            </a:r>
            <a:r>
              <a:rPr lang="hr-HR" sz="2400"/>
              <a:t>  =        100 cm</a:t>
            </a:r>
            <a:r>
              <a:rPr lang="hr-HR" altLang="sr-Latn-RS" sz="2400" baseline="30000"/>
              <a:t>2</a:t>
            </a:r>
            <a:endParaRPr lang="hr-HR" sz="2400"/>
          </a:p>
          <a:p>
            <a:pPr eaLnBrk="1" hangingPunct="1"/>
            <a:r>
              <a:rPr lang="hr-HR" sz="2400"/>
              <a:t>             =  10 000 mm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23562" name="TekstniOkvir 13"/>
          <p:cNvSpPr txBox="1">
            <a:spLocks noChangeArrowheads="1"/>
          </p:cNvSpPr>
          <p:nvPr/>
        </p:nvSpPr>
        <p:spPr bwMode="auto">
          <a:xfrm flipH="1">
            <a:off x="4306888" y="4760913"/>
            <a:ext cx="2824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cm</a:t>
            </a:r>
            <a:r>
              <a:rPr lang="hr-HR" altLang="sr-Latn-RS" sz="2400" baseline="30000"/>
              <a:t>2</a:t>
            </a:r>
            <a:r>
              <a:rPr lang="hr-HR" sz="2400"/>
              <a:t>  =  100 mm</a:t>
            </a:r>
            <a:r>
              <a:rPr lang="hr-HR" altLang="sr-Latn-RS" sz="2400" baseline="30000"/>
              <a:t>2</a:t>
            </a:r>
            <a:endParaRPr lang="hr-HR" sz="2400"/>
          </a:p>
        </p:txBody>
      </p:sp>
      <p:sp>
        <p:nvSpPr>
          <p:cNvPr id="17" name="Pravokutnik 16"/>
          <p:cNvSpPr/>
          <p:nvPr/>
        </p:nvSpPr>
        <p:spPr>
          <a:xfrm>
            <a:off x="4138613" y="1322388"/>
            <a:ext cx="3535362" cy="424656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23564" name="Text Box 13"/>
          <p:cNvSpPr txBox="1">
            <a:spLocks noChangeArrowheads="1"/>
          </p:cNvSpPr>
          <p:nvPr/>
        </p:nvSpPr>
        <p:spPr bwMode="auto">
          <a:xfrm>
            <a:off x="2711450" y="5883275"/>
            <a:ext cx="2525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altLang="sr-Latn-RS" sz="2400"/>
              <a:t>Kétszer több nulla!</a:t>
            </a:r>
          </a:p>
        </p:txBody>
      </p:sp>
      <p:sp>
        <p:nvSpPr>
          <p:cNvPr id="20" name="Luk 19"/>
          <p:cNvSpPr/>
          <p:nvPr/>
        </p:nvSpPr>
        <p:spPr>
          <a:xfrm>
            <a:off x="1978025" y="4594225"/>
            <a:ext cx="3948113" cy="1320800"/>
          </a:xfrm>
          <a:prstGeom prst="arc">
            <a:avLst>
              <a:gd name="adj1" fmla="val 925695"/>
              <a:gd name="adj2" fmla="val 9913685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23566" name="TekstniOkvir 20"/>
          <p:cNvSpPr txBox="1">
            <a:spLocks noChangeArrowheads="1"/>
          </p:cNvSpPr>
          <p:nvPr/>
        </p:nvSpPr>
        <p:spPr bwMode="auto">
          <a:xfrm flipH="1">
            <a:off x="5332413" y="5856288"/>
            <a:ext cx="3681412" cy="830262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sz="2400" b="1">
                <a:solidFill>
                  <a:srgbClr val="FF00FF"/>
                </a:solidFill>
              </a:rPr>
              <a:t>Írj át a füzetedbe mindent, ami ezen a dián van.</a:t>
            </a:r>
          </a:p>
        </p:txBody>
      </p:sp>
      <p:sp>
        <p:nvSpPr>
          <p:cNvPr id="15" name="Luk 14"/>
          <p:cNvSpPr/>
          <p:nvPr/>
        </p:nvSpPr>
        <p:spPr>
          <a:xfrm flipV="1">
            <a:off x="3932238" y="2368550"/>
            <a:ext cx="3948112" cy="461963"/>
          </a:xfrm>
          <a:prstGeom prst="arc">
            <a:avLst>
              <a:gd name="adj1" fmla="val 21200929"/>
              <a:gd name="adj2" fmla="val 39806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22" name="Luk 21"/>
          <p:cNvSpPr/>
          <p:nvPr/>
        </p:nvSpPr>
        <p:spPr>
          <a:xfrm flipV="1">
            <a:off x="3932238" y="2765425"/>
            <a:ext cx="3948112" cy="461963"/>
          </a:xfrm>
          <a:prstGeom prst="arc">
            <a:avLst>
              <a:gd name="adj1" fmla="val 21200929"/>
              <a:gd name="adj2" fmla="val 39806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23569" name="Text Box 13"/>
          <p:cNvSpPr txBox="1">
            <a:spLocks noChangeArrowheads="1"/>
          </p:cNvSpPr>
          <p:nvPr/>
        </p:nvSpPr>
        <p:spPr bwMode="auto">
          <a:xfrm>
            <a:off x="7862888" y="2257425"/>
            <a:ext cx="11509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000"/>
              <a:t>Két nullát írunk hozzá!</a:t>
            </a:r>
          </a:p>
        </p:txBody>
      </p:sp>
      <p:sp>
        <p:nvSpPr>
          <p:cNvPr id="24" name="Luk 23"/>
          <p:cNvSpPr/>
          <p:nvPr/>
        </p:nvSpPr>
        <p:spPr>
          <a:xfrm flipV="1">
            <a:off x="3952875" y="3806825"/>
            <a:ext cx="3948113" cy="461963"/>
          </a:xfrm>
          <a:prstGeom prst="arc">
            <a:avLst>
              <a:gd name="adj1" fmla="val 21200929"/>
              <a:gd name="adj2" fmla="val 39806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kstniOkvir 3"/>
          <p:cNvSpPr txBox="1">
            <a:spLocks noChangeArrowheads="1"/>
          </p:cNvSpPr>
          <p:nvPr/>
        </p:nvSpPr>
        <p:spPr bwMode="auto">
          <a:xfrm flipH="1">
            <a:off x="3460750" y="2300288"/>
            <a:ext cx="266541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sz="2400" dirty="0">
                <a:solidFill>
                  <a:srgbClr val="FF00FF"/>
                </a:solidFill>
              </a:rPr>
              <a:t>Ennyi </a:t>
            </a:r>
            <a:r>
              <a:rPr lang="hr-HR" sz="2400" dirty="0" smtClean="0">
                <a:solidFill>
                  <a:srgbClr val="FF00FF"/>
                </a:solidFill>
              </a:rPr>
              <a:t>volt…</a:t>
            </a:r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r>
              <a:rPr lang="hr-HR" sz="2400" dirty="0">
                <a:solidFill>
                  <a:srgbClr val="FF00FF"/>
                </a:solidFill>
                <a:sym typeface="Wingdings" pitchFamily="2" charset="2"/>
              </a:rPr>
              <a:t></a:t>
            </a:r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endParaRPr lang="hr-HR" sz="2400" dirty="0">
              <a:solidFill>
                <a:srgbClr val="FF00FF"/>
              </a:solidFill>
            </a:endParaRPr>
          </a:p>
          <a:p>
            <a:pPr algn="ctr" eaLnBrk="1" hangingPunct="1"/>
            <a:endParaRPr lang="hr-HR" sz="24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71600" y="224644"/>
            <a:ext cx="7560840" cy="65167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67136" y="1196752"/>
            <a:ext cx="6805264" cy="280831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hu-HU" sz="2400" smtClean="0"/>
              <a:t>Tilos ezen oktatási anyag átdolgozása, amennyiben nyilvános előadáson, </a:t>
            </a:r>
            <a:br>
              <a:rPr lang="hu-HU" sz="2400" smtClean="0"/>
            </a:br>
            <a:r>
              <a:rPr lang="hu-HU" sz="2400" smtClean="0"/>
              <a:t>vagy  más formában jelenítik meg.</a:t>
            </a:r>
          </a:p>
          <a:p>
            <a:pPr algn="ctr"/>
            <a:endParaRPr lang="hu-HU" sz="2400" smtClean="0"/>
          </a:p>
          <a:p>
            <a:pPr marL="0" indent="0" algn="ctr">
              <a:buFont typeface="Arial" charset="0"/>
              <a:buNone/>
            </a:pPr>
            <a:r>
              <a:rPr lang="hu-HU" sz="2400" smtClean="0"/>
              <a:t>Iskolai foglalkozás keretében tetszőleges módosításokat bátran végezhetnek rajta. 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835696" y="4365104"/>
            <a:ext cx="58326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u-H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Horvátország</a:t>
            </a:r>
            <a:endParaRPr lang="hr-HR" altLang="sr-Latn-R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niOkvir 5"/>
          <p:cNvSpPr txBox="1">
            <a:spLocks noChangeArrowheads="1"/>
          </p:cNvSpPr>
          <p:nvPr/>
        </p:nvSpPr>
        <p:spPr bwMode="auto">
          <a:xfrm flipH="1">
            <a:off x="536575" y="1524000"/>
            <a:ext cx="7540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FF"/>
                </a:solidFill>
              </a:rPr>
              <a:t>A prezentáció ilyen színű szövegeit ne írd át a füzetedbe!</a:t>
            </a:r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 flipH="1">
            <a:off x="536575" y="2330450"/>
            <a:ext cx="7761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FF"/>
                </a:solidFill>
              </a:rPr>
              <a:t>Azt írd át, amire utasítást kapsz a bemutató során.</a:t>
            </a:r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 flipH="1">
            <a:off x="536575" y="3233738"/>
            <a:ext cx="7540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>
                <a:solidFill>
                  <a:srgbClr val="FF00FF"/>
                </a:solidFill>
              </a:rPr>
              <a:t>Amikor csak egy mondatrész jelenik meg, a következő kattintás előtt gondolkozz el azon, mi lehetne a folytatása. Ekkor kattints újra.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346075" y="727075"/>
            <a:ext cx="8493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Az előző prezentációban a </a:t>
            </a:r>
            <a:r>
              <a:rPr lang="hr-HR" sz="2400" b="1"/>
              <a:t>hosszúság mértékegységeiről</a:t>
            </a:r>
            <a:r>
              <a:rPr lang="hr-HR" sz="2400"/>
              <a:t> esett szó.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 flipH="1">
            <a:off x="577850" y="1882775"/>
            <a:ext cx="75422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Ezek a következők (sorold fel őket egyesével - csökkenő sorrendben, és ahogy  sorolod, úgy kattints…):</a:t>
            </a:r>
          </a:p>
        </p:txBody>
      </p:sp>
      <p:sp>
        <p:nvSpPr>
          <p:cNvPr id="19" name="TekstniOkvir 18"/>
          <p:cNvSpPr txBox="1">
            <a:spLocks noChangeArrowheads="1"/>
          </p:cNvSpPr>
          <p:nvPr/>
        </p:nvSpPr>
        <p:spPr bwMode="auto">
          <a:xfrm flipH="1">
            <a:off x="1187450" y="2894013"/>
            <a:ext cx="17224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kilométer</a:t>
            </a:r>
          </a:p>
        </p:txBody>
      </p:sp>
      <p:sp>
        <p:nvSpPr>
          <p:cNvPr id="20" name="TekstniOkvir 19"/>
          <p:cNvSpPr txBox="1">
            <a:spLocks noChangeArrowheads="1"/>
          </p:cNvSpPr>
          <p:nvPr/>
        </p:nvSpPr>
        <p:spPr bwMode="auto">
          <a:xfrm flipH="1">
            <a:off x="1181100" y="3351213"/>
            <a:ext cx="1724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méter</a:t>
            </a:r>
          </a:p>
        </p:txBody>
      </p:sp>
      <p:sp>
        <p:nvSpPr>
          <p:cNvPr id="21" name="TekstniOkvir 20"/>
          <p:cNvSpPr txBox="1">
            <a:spLocks noChangeArrowheads="1"/>
          </p:cNvSpPr>
          <p:nvPr/>
        </p:nvSpPr>
        <p:spPr bwMode="auto">
          <a:xfrm flipH="1">
            <a:off x="1192213" y="3811588"/>
            <a:ext cx="1722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deciméter</a:t>
            </a:r>
          </a:p>
        </p:txBody>
      </p:sp>
      <p:sp>
        <p:nvSpPr>
          <p:cNvPr id="22" name="TekstniOkvir 21"/>
          <p:cNvSpPr txBox="1">
            <a:spLocks noChangeArrowheads="1"/>
          </p:cNvSpPr>
          <p:nvPr/>
        </p:nvSpPr>
        <p:spPr bwMode="auto">
          <a:xfrm flipH="1">
            <a:off x="1187450" y="4268788"/>
            <a:ext cx="1722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centiméter</a:t>
            </a:r>
          </a:p>
        </p:txBody>
      </p:sp>
      <p:sp>
        <p:nvSpPr>
          <p:cNvPr id="23" name="TekstniOkvir 22"/>
          <p:cNvSpPr txBox="1">
            <a:spLocks noChangeArrowheads="1"/>
          </p:cNvSpPr>
          <p:nvPr/>
        </p:nvSpPr>
        <p:spPr bwMode="auto">
          <a:xfrm flipH="1">
            <a:off x="1211263" y="4786313"/>
            <a:ext cx="1724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milliméter</a:t>
            </a:r>
          </a:p>
        </p:txBody>
      </p:sp>
      <p:sp>
        <p:nvSpPr>
          <p:cNvPr id="24" name="TekstniOkvir 23"/>
          <p:cNvSpPr txBox="1">
            <a:spLocks noChangeArrowheads="1"/>
          </p:cNvSpPr>
          <p:nvPr/>
        </p:nvSpPr>
        <p:spPr bwMode="auto">
          <a:xfrm flipH="1">
            <a:off x="862013" y="5473700"/>
            <a:ext cx="57050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Hogyan jelöljük ezeket a mértékegységeket?</a:t>
            </a:r>
            <a:endParaRPr lang="hr-HR" sz="2400" dirty="0"/>
          </a:p>
        </p:txBody>
      </p:sp>
      <p:sp>
        <p:nvSpPr>
          <p:cNvPr id="25" name="TekstniOkvir 24"/>
          <p:cNvSpPr txBox="1">
            <a:spLocks noChangeArrowheads="1"/>
          </p:cNvSpPr>
          <p:nvPr/>
        </p:nvSpPr>
        <p:spPr bwMode="auto">
          <a:xfrm flipH="1">
            <a:off x="2824163" y="2881313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km</a:t>
            </a:r>
          </a:p>
        </p:txBody>
      </p:sp>
      <p:sp>
        <p:nvSpPr>
          <p:cNvPr id="26" name="TekstniOkvir 25"/>
          <p:cNvSpPr txBox="1">
            <a:spLocks noChangeArrowheads="1"/>
          </p:cNvSpPr>
          <p:nvPr/>
        </p:nvSpPr>
        <p:spPr bwMode="auto">
          <a:xfrm flipH="1">
            <a:off x="2819400" y="3338513"/>
            <a:ext cx="1722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m</a:t>
            </a:r>
          </a:p>
        </p:txBody>
      </p:sp>
      <p:sp>
        <p:nvSpPr>
          <p:cNvPr id="27" name="TekstniOkvir 26"/>
          <p:cNvSpPr txBox="1">
            <a:spLocks noChangeArrowheads="1"/>
          </p:cNvSpPr>
          <p:nvPr/>
        </p:nvSpPr>
        <p:spPr bwMode="auto">
          <a:xfrm flipH="1">
            <a:off x="2828925" y="3800475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dm</a:t>
            </a:r>
          </a:p>
        </p:txBody>
      </p:sp>
      <p:sp>
        <p:nvSpPr>
          <p:cNvPr id="28" name="TekstniOkvir 27"/>
          <p:cNvSpPr txBox="1">
            <a:spLocks noChangeArrowheads="1"/>
          </p:cNvSpPr>
          <p:nvPr/>
        </p:nvSpPr>
        <p:spPr bwMode="auto">
          <a:xfrm flipH="1">
            <a:off x="2824163" y="4257675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cm</a:t>
            </a:r>
          </a:p>
        </p:txBody>
      </p:sp>
      <p:sp>
        <p:nvSpPr>
          <p:cNvPr id="29" name="TekstniOkvir 28"/>
          <p:cNvSpPr txBox="1">
            <a:spLocks noChangeArrowheads="1"/>
          </p:cNvSpPr>
          <p:nvPr/>
        </p:nvSpPr>
        <p:spPr bwMode="auto">
          <a:xfrm flipH="1">
            <a:off x="2847975" y="4773613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252413" y="414618"/>
            <a:ext cx="88249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Váltsd át a mértékegységeket! </a:t>
            </a:r>
            <a:endParaRPr lang="hr-HR" sz="2400" dirty="0" smtClean="0"/>
          </a:p>
          <a:p>
            <a:pPr eaLnBrk="1" hangingPunct="1"/>
            <a:r>
              <a:rPr lang="hr-HR" sz="2400" dirty="0" smtClean="0"/>
              <a:t>(minden </a:t>
            </a:r>
            <a:r>
              <a:rPr lang="hr-HR" sz="2400" dirty="0"/>
              <a:t>kattintás </a:t>
            </a:r>
            <a:r>
              <a:rPr lang="hr-HR" sz="2400" dirty="0" smtClean="0"/>
              <a:t>előtt próbáld megadni a választ…)</a:t>
            </a:r>
            <a:endParaRPr lang="hr-HR" sz="2400" dirty="0"/>
          </a:p>
        </p:txBody>
      </p:sp>
      <p:sp>
        <p:nvSpPr>
          <p:cNvPr id="10" name="TekstniOkvir 9"/>
          <p:cNvSpPr txBox="1">
            <a:spLocks noChangeArrowheads="1"/>
          </p:cNvSpPr>
          <p:nvPr/>
        </p:nvSpPr>
        <p:spPr bwMode="auto">
          <a:xfrm flipH="1">
            <a:off x="719138" y="1363663"/>
            <a:ext cx="25257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km = ______ m</a:t>
            </a:r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 flipH="1">
            <a:off x="1782763" y="1363663"/>
            <a:ext cx="1065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1000</a:t>
            </a:r>
          </a:p>
        </p:txBody>
      </p:sp>
      <p:sp>
        <p:nvSpPr>
          <p:cNvPr id="12" name="TekstniOkvir 11"/>
          <p:cNvSpPr txBox="1">
            <a:spLocks noChangeArrowheads="1"/>
          </p:cNvSpPr>
          <p:nvPr/>
        </p:nvSpPr>
        <p:spPr bwMode="auto">
          <a:xfrm flipH="1">
            <a:off x="712788" y="2109788"/>
            <a:ext cx="1006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m   = </a:t>
            </a:r>
          </a:p>
        </p:txBody>
      </p:sp>
      <p:sp>
        <p:nvSpPr>
          <p:cNvPr id="13" name="TekstniOkvir 12"/>
          <p:cNvSpPr txBox="1">
            <a:spLocks noChangeArrowheads="1"/>
          </p:cNvSpPr>
          <p:nvPr/>
        </p:nvSpPr>
        <p:spPr bwMode="auto">
          <a:xfrm flipH="1">
            <a:off x="1624745" y="2103735"/>
            <a:ext cx="2225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_____ dm</a:t>
            </a:r>
            <a:endParaRPr lang="hr-HR" sz="2400" dirty="0"/>
          </a:p>
        </p:txBody>
      </p:sp>
      <p:sp>
        <p:nvSpPr>
          <p:cNvPr id="14" name="TekstniOkvir 13"/>
          <p:cNvSpPr txBox="1">
            <a:spLocks noChangeArrowheads="1"/>
          </p:cNvSpPr>
          <p:nvPr/>
        </p:nvSpPr>
        <p:spPr bwMode="auto">
          <a:xfrm flipH="1">
            <a:off x="1395413" y="2565400"/>
            <a:ext cx="2654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= </a:t>
            </a:r>
            <a:r>
              <a:rPr lang="hr-HR" sz="2400" dirty="0" smtClean="0"/>
              <a:t>_____ cm</a:t>
            </a:r>
            <a:endParaRPr lang="hr-HR" sz="2400" dirty="0"/>
          </a:p>
        </p:txBody>
      </p:sp>
      <p:sp>
        <p:nvSpPr>
          <p:cNvPr id="15" name="TekstniOkvir 14"/>
          <p:cNvSpPr txBox="1">
            <a:spLocks noChangeArrowheads="1"/>
          </p:cNvSpPr>
          <p:nvPr/>
        </p:nvSpPr>
        <p:spPr bwMode="auto">
          <a:xfrm flipH="1">
            <a:off x="1409700" y="3051175"/>
            <a:ext cx="2655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= </a:t>
            </a:r>
            <a:r>
              <a:rPr lang="hr-HR" sz="2400" dirty="0" smtClean="0"/>
              <a:t>_____ mm</a:t>
            </a:r>
            <a:endParaRPr lang="hr-HR" sz="2400" dirty="0"/>
          </a:p>
        </p:txBody>
      </p:sp>
      <p:sp>
        <p:nvSpPr>
          <p:cNvPr id="16" name="TekstniOkvir 15"/>
          <p:cNvSpPr txBox="1">
            <a:spLocks noChangeArrowheads="1"/>
          </p:cNvSpPr>
          <p:nvPr/>
        </p:nvSpPr>
        <p:spPr bwMode="auto">
          <a:xfrm flipH="1">
            <a:off x="730250" y="3783013"/>
            <a:ext cx="1514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1 dm     = </a:t>
            </a:r>
          </a:p>
        </p:txBody>
      </p:sp>
      <p:sp>
        <p:nvSpPr>
          <p:cNvPr id="17" name="TekstniOkvir 16"/>
          <p:cNvSpPr txBox="1">
            <a:spLocks noChangeArrowheads="1"/>
          </p:cNvSpPr>
          <p:nvPr/>
        </p:nvSpPr>
        <p:spPr bwMode="auto">
          <a:xfrm flipH="1">
            <a:off x="2090738" y="3783013"/>
            <a:ext cx="1514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_____ cm</a:t>
            </a:r>
            <a:endParaRPr lang="hr-HR" sz="2400" dirty="0"/>
          </a:p>
        </p:txBody>
      </p:sp>
      <p:sp>
        <p:nvSpPr>
          <p:cNvPr id="18" name="TekstniOkvir 17"/>
          <p:cNvSpPr txBox="1">
            <a:spLocks noChangeArrowheads="1"/>
          </p:cNvSpPr>
          <p:nvPr/>
        </p:nvSpPr>
        <p:spPr bwMode="auto">
          <a:xfrm flipH="1">
            <a:off x="1712912" y="4259263"/>
            <a:ext cx="2137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=    </a:t>
            </a:r>
            <a:r>
              <a:rPr lang="hr-HR" sz="2400" dirty="0" smtClean="0"/>
              <a:t>_____ mm</a:t>
            </a:r>
            <a:endParaRPr lang="hr-HR" sz="2400" dirty="0"/>
          </a:p>
        </p:txBody>
      </p:sp>
      <p:sp>
        <p:nvSpPr>
          <p:cNvPr id="24" name="TekstniOkvir 23"/>
          <p:cNvSpPr txBox="1">
            <a:spLocks noChangeArrowheads="1"/>
          </p:cNvSpPr>
          <p:nvPr/>
        </p:nvSpPr>
        <p:spPr bwMode="auto">
          <a:xfrm flipH="1">
            <a:off x="777875" y="5053013"/>
            <a:ext cx="1514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1 cm     = </a:t>
            </a:r>
          </a:p>
        </p:txBody>
      </p:sp>
      <p:sp>
        <p:nvSpPr>
          <p:cNvPr id="25" name="TekstniOkvir 24"/>
          <p:cNvSpPr txBox="1">
            <a:spLocks noChangeArrowheads="1"/>
          </p:cNvSpPr>
          <p:nvPr/>
        </p:nvSpPr>
        <p:spPr bwMode="auto">
          <a:xfrm flipH="1">
            <a:off x="2019300" y="5040313"/>
            <a:ext cx="265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 smtClean="0"/>
              <a:t>_____ mm</a:t>
            </a:r>
            <a:endParaRPr lang="hr-HR" sz="2400" dirty="0"/>
          </a:p>
        </p:txBody>
      </p:sp>
      <p:sp>
        <p:nvSpPr>
          <p:cNvPr id="2" name="Rectangle 1"/>
          <p:cNvSpPr/>
          <p:nvPr/>
        </p:nvSpPr>
        <p:spPr>
          <a:xfrm>
            <a:off x="1896665" y="2089150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/>
              <a:t>10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818919" y="2550815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/>
              <a:t>100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699058" y="3040190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/>
              <a:t>1000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352326" y="3749934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/>
              <a:t>10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244725" y="4275487"/>
            <a:ext cx="720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/>
              <a:t>100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244009" y="5040313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/>
              <a:t>10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4" grpId="0"/>
      <p:bldP spid="25" grpId="0"/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2618508" y="2844799"/>
            <a:ext cx="38238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3200" dirty="0" smtClean="0"/>
              <a:t>Nézzük mi </a:t>
            </a:r>
            <a:r>
              <a:rPr lang="hr-HR" sz="3200" dirty="0"/>
              <a:t>a terület?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>
            <a:spLocks noChangeArrowheads="1"/>
          </p:cNvSpPr>
          <p:nvPr/>
        </p:nvSpPr>
        <p:spPr bwMode="auto">
          <a:xfrm flipH="1">
            <a:off x="577850" y="727075"/>
            <a:ext cx="75422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 dirty="0"/>
              <a:t>Mielőtt a </a:t>
            </a:r>
            <a:r>
              <a:rPr lang="hr-HR" sz="2400" b="1" dirty="0"/>
              <a:t>terület</a:t>
            </a:r>
            <a:r>
              <a:rPr lang="hr-HR" sz="2400" dirty="0"/>
              <a:t> mértékegységeiről beszélnénk, tudnunk kell mi </a:t>
            </a:r>
            <a:r>
              <a:rPr lang="hr-HR" sz="2400" dirty="0" smtClean="0"/>
              <a:t>a </a:t>
            </a:r>
            <a:r>
              <a:rPr lang="hr-HR" sz="2400" b="1" dirty="0"/>
              <a:t>terület</a:t>
            </a:r>
            <a:r>
              <a:rPr lang="hr-HR" sz="2400" dirty="0"/>
              <a:t>.</a:t>
            </a:r>
            <a:endParaRPr lang="hr-HR" sz="2400" b="1" dirty="0"/>
          </a:p>
        </p:txBody>
      </p:sp>
      <p:sp>
        <p:nvSpPr>
          <p:cNvPr id="15" name="AutoShape 2"/>
          <p:cNvSpPr>
            <a:spLocks noChangeAspect="1" noChangeArrowheads="1"/>
          </p:cNvSpPr>
          <p:nvPr/>
        </p:nvSpPr>
        <p:spPr bwMode="auto">
          <a:xfrm>
            <a:off x="930275" y="2241550"/>
            <a:ext cx="1295400" cy="1295400"/>
          </a:xfrm>
          <a:prstGeom prst="plus">
            <a:avLst>
              <a:gd name="adj" fmla="val 2500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17" name="AutoShape 6"/>
          <p:cNvSpPr>
            <a:spLocks noChangeAspect="1" noChangeArrowheads="1"/>
          </p:cNvSpPr>
          <p:nvPr/>
        </p:nvSpPr>
        <p:spPr bwMode="auto">
          <a:xfrm>
            <a:off x="930275" y="2241550"/>
            <a:ext cx="1295400" cy="1295400"/>
          </a:xfrm>
          <a:prstGeom prst="plus">
            <a:avLst>
              <a:gd name="adj" fmla="val 25000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2514600" y="2960688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3208338" y="3124200"/>
            <a:ext cx="392960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600" dirty="0">
                <a:solidFill>
                  <a:srgbClr val="FF0000"/>
                </a:solidFill>
              </a:rPr>
              <a:t>minden ami </a:t>
            </a:r>
            <a:r>
              <a:rPr lang="hr-HR" altLang="sr-Latn-RS" sz="2600" dirty="0" smtClean="0">
                <a:solidFill>
                  <a:srgbClr val="FF0000"/>
                </a:solidFill>
              </a:rPr>
              <a:t>ki van színezve.</a:t>
            </a:r>
            <a:endParaRPr lang="hr-HR" altLang="sr-Latn-RS" sz="2600" dirty="0">
              <a:solidFill>
                <a:srgbClr val="FF0000"/>
              </a:solidFill>
            </a:endParaRP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577850" y="1641475"/>
            <a:ext cx="4905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Pl.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3208338" y="2740025"/>
            <a:ext cx="42799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600">
                <a:solidFill>
                  <a:srgbClr val="FF0000"/>
                </a:solidFill>
              </a:rPr>
              <a:t>Ennek az alakzatnak a területe</a:t>
            </a:r>
          </a:p>
        </p:txBody>
      </p:sp>
      <p:sp>
        <p:nvSpPr>
          <p:cNvPr id="35" name="AutoShape 2"/>
          <p:cNvSpPr>
            <a:spLocks noChangeAspect="1" noChangeArrowheads="1"/>
          </p:cNvSpPr>
          <p:nvPr/>
        </p:nvSpPr>
        <p:spPr bwMode="auto">
          <a:xfrm>
            <a:off x="930275" y="4202113"/>
            <a:ext cx="1295400" cy="1295400"/>
          </a:xfrm>
          <a:prstGeom prst="plus">
            <a:avLst>
              <a:gd name="adj" fmla="val 2500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36" name="AutoShape 6"/>
          <p:cNvSpPr>
            <a:spLocks noChangeAspect="1" noChangeArrowheads="1"/>
          </p:cNvSpPr>
          <p:nvPr/>
        </p:nvSpPr>
        <p:spPr bwMode="auto">
          <a:xfrm>
            <a:off x="930275" y="4202113"/>
            <a:ext cx="1295400" cy="1295400"/>
          </a:xfrm>
          <a:prstGeom prst="plus">
            <a:avLst>
              <a:gd name="adj" fmla="val 25000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hr-HR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>
            <a:off x="2225675" y="4365625"/>
            <a:ext cx="504825" cy="161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2767013" y="4527550"/>
            <a:ext cx="56642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600">
                <a:solidFill>
                  <a:srgbClr val="FF0000"/>
                </a:solidFill>
              </a:rPr>
              <a:t>a </a:t>
            </a:r>
            <a:r>
              <a:rPr lang="hr-HR" altLang="sr-Latn-RS" sz="2600" u="sng">
                <a:solidFill>
                  <a:srgbClr val="FF0000"/>
                </a:solidFill>
              </a:rPr>
              <a:t>hosszúság</a:t>
            </a:r>
            <a:r>
              <a:rPr lang="hr-HR" altLang="sr-Latn-RS" sz="2600">
                <a:solidFill>
                  <a:srgbClr val="FF0000"/>
                </a:solidFill>
              </a:rPr>
              <a:t> mértékegységeit használjuk,</a:t>
            </a:r>
          </a:p>
          <a:p>
            <a:pPr eaLnBrk="1" hangingPunct="1"/>
            <a:r>
              <a:rPr lang="hr-HR" altLang="sr-Latn-RS" sz="2600">
                <a:solidFill>
                  <a:srgbClr val="FF0000"/>
                </a:solidFill>
              </a:rPr>
              <a:t>pl. </a:t>
            </a:r>
            <a:r>
              <a:rPr lang="hr-HR" altLang="sr-Latn-RS" sz="2600" u="sng">
                <a:solidFill>
                  <a:srgbClr val="FF0000"/>
                </a:solidFill>
              </a:rPr>
              <a:t>centimétereket</a:t>
            </a:r>
            <a:r>
              <a:rPr lang="hr-HR" altLang="sr-Latn-RS" sz="26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2767013" y="4117975"/>
            <a:ext cx="58769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600">
                <a:solidFill>
                  <a:srgbClr val="FF0000"/>
                </a:solidFill>
              </a:rPr>
              <a:t>Ahhoz, hogy kimérjük az alakzat </a:t>
            </a:r>
            <a:r>
              <a:rPr lang="hr-HR" altLang="sr-Latn-RS" sz="2600" u="sng">
                <a:solidFill>
                  <a:srgbClr val="FF0000"/>
                </a:solidFill>
              </a:rPr>
              <a:t>kerületét</a:t>
            </a:r>
            <a:r>
              <a:rPr lang="hr-HR" altLang="sr-Latn-RS" sz="260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2033588" y="5837238"/>
            <a:ext cx="46439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600" dirty="0">
                <a:solidFill>
                  <a:srgbClr val="FF0000"/>
                </a:solidFill>
              </a:rPr>
              <a:t>a </a:t>
            </a:r>
            <a:r>
              <a:rPr lang="hr-HR" altLang="sr-Latn-RS" sz="2600" u="sng" dirty="0">
                <a:solidFill>
                  <a:srgbClr val="FF0000"/>
                </a:solidFill>
              </a:rPr>
              <a:t>belső tartomány</a:t>
            </a:r>
            <a:r>
              <a:rPr lang="hr-HR" altLang="sr-Latn-RS" sz="2600" dirty="0">
                <a:solidFill>
                  <a:srgbClr val="FF0000"/>
                </a:solidFill>
              </a:rPr>
              <a:t> méréséhez???</a:t>
            </a: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2033588" y="5427663"/>
            <a:ext cx="472180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600" dirty="0" smtClean="0">
                <a:solidFill>
                  <a:srgbClr val="FF0000"/>
                </a:solidFill>
              </a:rPr>
              <a:t>Melyik </a:t>
            </a:r>
            <a:r>
              <a:rPr lang="hr-HR" altLang="sr-Latn-RS" sz="2600" dirty="0">
                <a:solidFill>
                  <a:srgbClr val="FF0000"/>
                </a:solidFill>
              </a:rPr>
              <a:t>mértékegységet </a:t>
            </a:r>
            <a:r>
              <a:rPr lang="hr-HR" altLang="sr-Latn-RS" sz="2600" dirty="0" smtClean="0">
                <a:solidFill>
                  <a:srgbClr val="FF0000"/>
                </a:solidFill>
              </a:rPr>
              <a:t>válasszuk</a:t>
            </a:r>
            <a:endParaRPr lang="hr-HR" altLang="sr-Latn-RS" sz="2600" dirty="0">
              <a:solidFill>
                <a:srgbClr val="FF0000"/>
              </a:solidFill>
            </a:endParaRP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2033588" y="6232525"/>
            <a:ext cx="204628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600">
                <a:solidFill>
                  <a:srgbClr val="FF0000"/>
                </a:solidFill>
              </a:rPr>
              <a:t>Nézzük meg…</a:t>
            </a:r>
          </a:p>
        </p:txBody>
      </p:sp>
      <p:sp>
        <p:nvSpPr>
          <p:cNvPr id="44" name="Line 9"/>
          <p:cNvSpPr>
            <a:spLocks noChangeShapeType="1"/>
          </p:cNvSpPr>
          <p:nvPr/>
        </p:nvSpPr>
        <p:spPr bwMode="auto">
          <a:xfrm flipH="1" flipV="1">
            <a:off x="1622425" y="5019675"/>
            <a:ext cx="603250" cy="450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1" grpId="0" animBg="1"/>
      <p:bldP spid="32" grpId="0"/>
      <p:bldP spid="33" grpId="0"/>
      <p:bldP spid="34" grpId="0"/>
      <p:bldP spid="37" grpId="0" animBg="1"/>
      <p:bldP spid="38" grpId="0"/>
      <p:bldP spid="39" grpId="0"/>
      <p:bldP spid="40" grpId="0"/>
      <p:bldP spid="41" grpId="0"/>
      <p:bldP spid="43" grpId="0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2105025" y="2482850"/>
            <a:ext cx="3394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u="sng"/>
              <a:t>terület</a:t>
            </a:r>
            <a:r>
              <a:rPr lang="hr-HR" altLang="sr-Latn-RS" sz="2400"/>
              <a:t> mértékegységei:</a:t>
            </a:r>
          </a:p>
        </p:txBody>
      </p:sp>
      <p:sp>
        <p:nvSpPr>
          <p:cNvPr id="28" name="TekstniOkvir 27"/>
          <p:cNvSpPr txBox="1">
            <a:spLocks noChangeArrowheads="1"/>
          </p:cNvSpPr>
          <p:nvPr/>
        </p:nvSpPr>
        <p:spPr bwMode="auto">
          <a:xfrm flipH="1">
            <a:off x="2776538" y="3095625"/>
            <a:ext cx="322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négyzetkilométer</a:t>
            </a:r>
          </a:p>
        </p:txBody>
      </p:sp>
      <p:sp>
        <p:nvSpPr>
          <p:cNvPr id="29" name="TekstniOkvir 28"/>
          <p:cNvSpPr txBox="1">
            <a:spLocks noChangeArrowheads="1"/>
          </p:cNvSpPr>
          <p:nvPr/>
        </p:nvSpPr>
        <p:spPr bwMode="auto">
          <a:xfrm flipH="1">
            <a:off x="2771775" y="3552825"/>
            <a:ext cx="3065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négyzetméter</a:t>
            </a:r>
          </a:p>
        </p:txBody>
      </p:sp>
      <p:sp>
        <p:nvSpPr>
          <p:cNvPr id="30" name="TekstniOkvir 29"/>
          <p:cNvSpPr txBox="1">
            <a:spLocks noChangeArrowheads="1"/>
          </p:cNvSpPr>
          <p:nvPr/>
        </p:nvSpPr>
        <p:spPr bwMode="auto">
          <a:xfrm flipH="1">
            <a:off x="2781300" y="4014788"/>
            <a:ext cx="3065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négyzetdeciméter</a:t>
            </a:r>
          </a:p>
        </p:txBody>
      </p:sp>
      <p:sp>
        <p:nvSpPr>
          <p:cNvPr id="31" name="TekstniOkvir 30"/>
          <p:cNvSpPr txBox="1">
            <a:spLocks noChangeArrowheads="1"/>
          </p:cNvSpPr>
          <p:nvPr/>
        </p:nvSpPr>
        <p:spPr bwMode="auto">
          <a:xfrm flipH="1">
            <a:off x="2776538" y="4471988"/>
            <a:ext cx="3065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négyzetcentiméter</a:t>
            </a:r>
          </a:p>
        </p:txBody>
      </p:sp>
      <p:sp>
        <p:nvSpPr>
          <p:cNvPr id="32" name="TekstniOkvir 31"/>
          <p:cNvSpPr txBox="1">
            <a:spLocks noChangeArrowheads="1"/>
          </p:cNvSpPr>
          <p:nvPr/>
        </p:nvSpPr>
        <p:spPr bwMode="auto">
          <a:xfrm flipH="1">
            <a:off x="2801938" y="4987925"/>
            <a:ext cx="3063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négyzetmilliméter</a:t>
            </a:r>
          </a:p>
        </p:txBody>
      </p:sp>
      <p:sp>
        <p:nvSpPr>
          <p:cNvPr id="33" name="TekstniOkvir 32"/>
          <p:cNvSpPr txBox="1">
            <a:spLocks noChangeArrowheads="1"/>
          </p:cNvSpPr>
          <p:nvPr/>
        </p:nvSpPr>
        <p:spPr bwMode="auto">
          <a:xfrm flipH="1">
            <a:off x="5659438" y="3094038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km</a:t>
            </a:r>
            <a:r>
              <a:rPr lang="hr-HR" sz="2400" baseline="30000"/>
              <a:t>2</a:t>
            </a:r>
          </a:p>
        </p:txBody>
      </p:sp>
      <p:sp>
        <p:nvSpPr>
          <p:cNvPr id="34" name="TekstniOkvir 33"/>
          <p:cNvSpPr txBox="1">
            <a:spLocks noChangeArrowheads="1"/>
          </p:cNvSpPr>
          <p:nvPr/>
        </p:nvSpPr>
        <p:spPr bwMode="auto">
          <a:xfrm flipH="1">
            <a:off x="5654675" y="3551238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m</a:t>
            </a:r>
            <a:r>
              <a:rPr lang="hr-HR" sz="2400" baseline="30000"/>
              <a:t>2</a:t>
            </a:r>
            <a:endParaRPr lang="hr-HR" sz="2400"/>
          </a:p>
        </p:txBody>
      </p:sp>
      <p:sp>
        <p:nvSpPr>
          <p:cNvPr id="35" name="TekstniOkvir 34"/>
          <p:cNvSpPr txBox="1">
            <a:spLocks noChangeArrowheads="1"/>
          </p:cNvSpPr>
          <p:nvPr/>
        </p:nvSpPr>
        <p:spPr bwMode="auto">
          <a:xfrm flipH="1">
            <a:off x="5664200" y="4013200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dm</a:t>
            </a:r>
            <a:r>
              <a:rPr lang="hr-HR" sz="2400" baseline="30000"/>
              <a:t>2</a:t>
            </a:r>
            <a:endParaRPr lang="hr-HR" sz="2400"/>
          </a:p>
        </p:txBody>
      </p:sp>
      <p:sp>
        <p:nvSpPr>
          <p:cNvPr id="36" name="TekstniOkvir 35"/>
          <p:cNvSpPr txBox="1">
            <a:spLocks noChangeArrowheads="1"/>
          </p:cNvSpPr>
          <p:nvPr/>
        </p:nvSpPr>
        <p:spPr bwMode="auto">
          <a:xfrm flipH="1">
            <a:off x="5659438" y="4470400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cm</a:t>
            </a:r>
            <a:r>
              <a:rPr lang="hr-HR" sz="2400" baseline="30000"/>
              <a:t>2</a:t>
            </a:r>
            <a:endParaRPr lang="hr-HR" sz="2400"/>
          </a:p>
        </p:txBody>
      </p:sp>
      <p:sp>
        <p:nvSpPr>
          <p:cNvPr id="37" name="TekstniOkvir 36"/>
          <p:cNvSpPr txBox="1">
            <a:spLocks noChangeArrowheads="1"/>
          </p:cNvSpPr>
          <p:nvPr/>
        </p:nvSpPr>
        <p:spPr bwMode="auto">
          <a:xfrm flipH="1">
            <a:off x="5683250" y="4986338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sz="2400"/>
              <a:t>mm</a:t>
            </a:r>
            <a:r>
              <a:rPr lang="hr-HR" sz="2400" baseline="30000"/>
              <a:t>2</a:t>
            </a:r>
            <a:endParaRPr lang="hr-HR" sz="2400"/>
          </a:p>
        </p:txBody>
      </p:sp>
      <p:sp>
        <p:nvSpPr>
          <p:cNvPr id="39" name="TekstniOkvir 38"/>
          <p:cNvSpPr txBox="1">
            <a:spLocks noChangeArrowheads="1"/>
          </p:cNvSpPr>
          <p:nvPr/>
        </p:nvSpPr>
        <p:spPr bwMode="auto">
          <a:xfrm flipH="1">
            <a:off x="355600" y="1046163"/>
            <a:ext cx="85058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r-HR" sz="2400" dirty="0">
                <a:solidFill>
                  <a:srgbClr val="FF00FF"/>
                </a:solidFill>
              </a:rPr>
              <a:t>Mielőtt elmagyarázzuk ezeket a mértékegységeket, írj át a füzetedbe mindent, ami ezen a dián van </a:t>
            </a:r>
          </a:p>
          <a:p>
            <a:pPr algn="ctr" eaLnBrk="1" hangingPunct="1"/>
            <a:r>
              <a:rPr lang="hr-HR" sz="2400" dirty="0">
                <a:solidFill>
                  <a:srgbClr val="FF00FF"/>
                </a:solidFill>
              </a:rPr>
              <a:t>(kivéve </a:t>
            </a:r>
            <a:r>
              <a:rPr lang="hr-HR" sz="2400" dirty="0" smtClean="0">
                <a:solidFill>
                  <a:srgbClr val="FF00FF"/>
                </a:solidFill>
              </a:rPr>
              <a:t>a </a:t>
            </a:r>
            <a:r>
              <a:rPr lang="hr-HR" sz="2400" dirty="0">
                <a:solidFill>
                  <a:srgbClr val="FF00FF"/>
                </a:solidFill>
              </a:rPr>
              <a:t>rózsaszínnel írt szöveget).</a:t>
            </a:r>
          </a:p>
        </p:txBody>
      </p:sp>
      <p:sp>
        <p:nvSpPr>
          <p:cNvPr id="40" name="Pravokutnik 39"/>
          <p:cNvSpPr/>
          <p:nvPr/>
        </p:nvSpPr>
        <p:spPr>
          <a:xfrm>
            <a:off x="2020888" y="2428875"/>
            <a:ext cx="4843462" cy="3268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3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323850" y="461963"/>
            <a:ext cx="71455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Nézzük </a:t>
            </a:r>
            <a:r>
              <a:rPr lang="hr-HR" altLang="sr-Latn-RS" sz="2400" dirty="0" smtClean="0"/>
              <a:t>meg, hogy mit </a:t>
            </a:r>
            <a:r>
              <a:rPr lang="hr-HR" altLang="sr-Latn-RS" sz="2400" dirty="0"/>
              <a:t>jelent pl. a </a:t>
            </a:r>
            <a:r>
              <a:rPr lang="hr-HR" altLang="sr-Latn-RS" sz="2400" b="1" dirty="0"/>
              <a:t>négyzetcentiméter</a:t>
            </a:r>
            <a:r>
              <a:rPr lang="hr-HR" altLang="sr-Latn-RS" sz="2400" dirty="0"/>
              <a:t>!</a:t>
            </a:r>
          </a:p>
          <a:p>
            <a:pPr eaLnBrk="1" hangingPunct="1"/>
            <a:r>
              <a:rPr lang="hr-HR" altLang="sr-Latn-RS" sz="2400" dirty="0" smtClean="0"/>
              <a:t>Milyen a formája, </a:t>
            </a:r>
            <a:r>
              <a:rPr lang="hr-HR" altLang="sr-Latn-RS" sz="2400" dirty="0"/>
              <a:t>mekkora, és hogyan mérünk vele…?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23850" y="1531938"/>
            <a:ext cx="71342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Maga a </a:t>
            </a:r>
            <a:r>
              <a:rPr lang="hr-HR" altLang="sr-Latn-RS" sz="2400" b="1"/>
              <a:t>négyzetcentiméter</a:t>
            </a:r>
            <a:r>
              <a:rPr lang="hr-HR" altLang="sr-Latn-RS" sz="2400"/>
              <a:t> szó két szóból tevődik össze: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849313" y="1900238"/>
            <a:ext cx="15986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altLang="sr-Latn-RS" sz="2400" b="1"/>
              <a:t>négyzet,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849313" y="2362200"/>
            <a:ext cx="19843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hr-HR" altLang="sr-Latn-RS" sz="2400" b="1"/>
              <a:t>centiméter.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412750" y="2835275"/>
            <a:ext cx="62023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A </a:t>
            </a:r>
            <a:r>
              <a:rPr lang="hr-HR" altLang="sr-Latn-RS" sz="2400" b="1" dirty="0" smtClean="0">
                <a:solidFill>
                  <a:srgbClr val="FF0000"/>
                </a:solidFill>
              </a:rPr>
              <a:t>négyzet </a:t>
            </a:r>
            <a:r>
              <a:rPr lang="hr-HR" altLang="sr-Latn-RS" sz="2400" dirty="0"/>
              <a:t>szó arra utal, hogy </a:t>
            </a:r>
            <a:r>
              <a:rPr lang="hr-HR" altLang="sr-Latn-RS" sz="2400" b="1" dirty="0">
                <a:solidFill>
                  <a:srgbClr val="FF0000"/>
                </a:solidFill>
              </a:rPr>
              <a:t>négyzetről</a:t>
            </a:r>
            <a:r>
              <a:rPr lang="hr-HR" altLang="sr-Latn-RS" sz="2400" dirty="0"/>
              <a:t> van szó,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412750" y="3297238"/>
            <a:ext cx="53340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a </a:t>
            </a:r>
            <a:r>
              <a:rPr lang="hr-HR" altLang="sr-Latn-RS" sz="2400" b="1">
                <a:solidFill>
                  <a:srgbClr val="0000CC"/>
                </a:solidFill>
              </a:rPr>
              <a:t>centiméter</a:t>
            </a:r>
            <a:r>
              <a:rPr lang="hr-HR" altLang="sr-Latn-RS" sz="2400" i="1"/>
              <a:t> </a:t>
            </a:r>
            <a:r>
              <a:rPr lang="hr-HR" altLang="sr-Latn-RS" sz="2400"/>
              <a:t>pedig azt sugallja, hogy </a:t>
            </a:r>
          </a:p>
          <a:p>
            <a:pPr eaLnBrk="1" hangingPunct="1"/>
            <a:r>
              <a:rPr lang="hr-HR" altLang="sr-Latn-RS" sz="2400"/>
              <a:t>a négyzet oldalának hossza </a:t>
            </a:r>
            <a:r>
              <a:rPr lang="hr-HR" altLang="sr-Latn-RS" sz="2400">
                <a:solidFill>
                  <a:srgbClr val="0000CC"/>
                </a:solidFill>
              </a:rPr>
              <a:t>1 </a:t>
            </a:r>
            <a:r>
              <a:rPr lang="hr-HR" altLang="sr-Latn-RS" sz="2400" b="1">
                <a:solidFill>
                  <a:srgbClr val="0000CC"/>
                </a:solidFill>
              </a:rPr>
              <a:t>centiméter</a:t>
            </a:r>
            <a:r>
              <a:rPr lang="hr-HR" altLang="sr-Latn-RS" sz="2400" b="1"/>
              <a:t>!</a:t>
            </a:r>
            <a:endParaRPr lang="hr-HR" altLang="sr-Latn-RS" sz="2400"/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07988" y="4241800"/>
            <a:ext cx="49863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/>
              <a:t>Tehát, a </a:t>
            </a:r>
            <a:r>
              <a:rPr lang="hr-HR" altLang="sr-Latn-RS" sz="2400" b="1">
                <a:solidFill>
                  <a:srgbClr val="008000"/>
                </a:solidFill>
              </a:rPr>
              <a:t>négyzetcentiméter</a:t>
            </a:r>
            <a:r>
              <a:rPr lang="hr-HR" altLang="sr-Latn-RS" sz="2400">
                <a:solidFill>
                  <a:srgbClr val="FF0000"/>
                </a:solidFill>
              </a:rPr>
              <a:t> </a:t>
            </a:r>
            <a:r>
              <a:rPr lang="hr-HR" altLang="sr-Latn-RS" sz="2400"/>
              <a:t>így néz ki:</a:t>
            </a:r>
          </a:p>
        </p:txBody>
      </p:sp>
      <p:grpSp>
        <p:nvGrpSpPr>
          <p:cNvPr id="22" name="Group 32"/>
          <p:cNvGrpSpPr>
            <a:grpSpLocks/>
          </p:cNvGrpSpPr>
          <p:nvPr/>
        </p:nvGrpSpPr>
        <p:grpSpPr bwMode="auto">
          <a:xfrm>
            <a:off x="3414713" y="4954588"/>
            <a:ext cx="1089025" cy="627062"/>
            <a:chOff x="3969" y="1298"/>
            <a:chExt cx="686" cy="395"/>
          </a:xfrm>
        </p:grpSpPr>
        <p:sp>
          <p:nvSpPr>
            <p:cNvPr id="9230" name="Rectangle 15"/>
            <p:cNvSpPr>
              <a:spLocks noChangeAspect="1" noChangeArrowheads="1"/>
            </p:cNvSpPr>
            <p:nvPr/>
          </p:nvSpPr>
          <p:spPr bwMode="auto">
            <a:xfrm>
              <a:off x="4059" y="1298"/>
              <a:ext cx="204" cy="20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hr-HR"/>
            </a:p>
          </p:txBody>
        </p:sp>
        <p:sp>
          <p:nvSpPr>
            <p:cNvPr id="9231" name="Text Box 16"/>
            <p:cNvSpPr txBox="1">
              <a:spLocks noChangeArrowheads="1"/>
            </p:cNvSpPr>
            <p:nvPr/>
          </p:nvSpPr>
          <p:spPr bwMode="auto">
            <a:xfrm>
              <a:off x="3969" y="1480"/>
              <a:ext cx="36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 b="1">
                  <a:solidFill>
                    <a:srgbClr val="006600"/>
                  </a:solidFill>
                </a:rPr>
                <a:t>1 cm</a:t>
              </a:r>
            </a:p>
          </p:txBody>
        </p:sp>
        <p:sp>
          <p:nvSpPr>
            <p:cNvPr id="9232" name="Text Box 17"/>
            <p:cNvSpPr txBox="1">
              <a:spLocks noChangeArrowheads="1"/>
            </p:cNvSpPr>
            <p:nvPr/>
          </p:nvSpPr>
          <p:spPr bwMode="auto">
            <a:xfrm>
              <a:off x="4286" y="1298"/>
              <a:ext cx="36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hr-HR" altLang="sr-Latn-RS" sz="1600" b="1">
                  <a:solidFill>
                    <a:srgbClr val="006600"/>
                  </a:solidFill>
                </a:rPr>
                <a:t>1 cm</a:t>
              </a:r>
            </a:p>
          </p:txBody>
        </p:sp>
      </p:grpSp>
      <p:sp>
        <p:nvSpPr>
          <p:cNvPr id="27" name="Line 7"/>
          <p:cNvSpPr>
            <a:spLocks noChangeShapeType="1"/>
          </p:cNvSpPr>
          <p:nvPr/>
        </p:nvSpPr>
        <p:spPr bwMode="auto">
          <a:xfrm flipH="1" flipV="1">
            <a:off x="3762375" y="5170488"/>
            <a:ext cx="622300" cy="307975"/>
          </a:xfrm>
          <a:prstGeom prst="line">
            <a:avLst/>
          </a:prstGeom>
          <a:noFill/>
          <a:ln w="1905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>
              <a:solidFill>
                <a:srgbClr val="008000"/>
              </a:solidFill>
              <a:latin typeface="+mn-lt"/>
            </a:endParaRP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4384675" y="5278438"/>
            <a:ext cx="889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008000"/>
                </a:solidFill>
              </a:rPr>
              <a:t>1 cm</a:t>
            </a:r>
            <a:r>
              <a:rPr lang="hr-HR" altLang="sr-Latn-RS" sz="2400" baseline="300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500063" y="5675313"/>
            <a:ext cx="45961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Egy felnőtt ember </a:t>
            </a:r>
            <a:r>
              <a:rPr lang="hr-HR" altLang="sr-Latn-RS" sz="2400" b="1" dirty="0" smtClean="0"/>
              <a:t>körme </a:t>
            </a:r>
            <a:r>
              <a:rPr lang="hr-HR" altLang="sr-Latn-RS" sz="2400" i="1" dirty="0" smtClean="0"/>
              <a:t>kb</a:t>
            </a:r>
            <a:r>
              <a:rPr lang="hr-HR" altLang="sr-Latn-RS" sz="2400" i="1" dirty="0"/>
              <a:t>.</a:t>
            </a:r>
            <a:r>
              <a:rPr lang="hr-HR" altLang="sr-Latn-RS" sz="2400" dirty="0"/>
              <a:t> 1 cm</a:t>
            </a:r>
            <a:r>
              <a:rPr lang="hr-HR" altLang="sr-Latn-RS" sz="2400" baseline="30000" dirty="0"/>
              <a:t>2</a:t>
            </a:r>
            <a:r>
              <a:rPr lang="hr-HR" altLang="sr-Latn-RS" sz="2400" dirty="0"/>
              <a:t>.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00063" y="6094270"/>
            <a:ext cx="78819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hr-HR" altLang="sr-Latn-RS" sz="2400" dirty="0"/>
              <a:t>Jegyezd meg </a:t>
            </a:r>
            <a:r>
              <a:rPr lang="hr-HR" altLang="sr-Latn-RS" sz="2400" dirty="0" smtClean="0"/>
              <a:t>mekkora az </a:t>
            </a:r>
            <a:r>
              <a:rPr lang="hr-HR" altLang="sr-Latn-RS" sz="2400" dirty="0"/>
              <a:t>1 </a:t>
            </a:r>
            <a:r>
              <a:rPr lang="hr-HR" altLang="sr-Latn-RS" sz="2400" dirty="0" smtClean="0"/>
              <a:t>cm</a:t>
            </a:r>
            <a:r>
              <a:rPr lang="hr-HR" altLang="sr-Latn-RS" sz="2400" baseline="30000" dirty="0" smtClean="0"/>
              <a:t>2</a:t>
            </a:r>
            <a:r>
              <a:rPr lang="hr-HR" altLang="sr-Latn-RS" sz="2400" dirty="0" smtClean="0"/>
              <a:t>, </a:t>
            </a:r>
            <a:r>
              <a:rPr lang="hr-HR" altLang="sr-Latn-RS" sz="2400" dirty="0"/>
              <a:t>és alkalmazd a becsléseknél.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3" grpId="0"/>
      <p:bldP spid="16" grpId="0"/>
      <p:bldP spid="17" grpId="0"/>
      <p:bldP spid="18" grpId="0"/>
      <p:bldP spid="19" grpId="0"/>
      <p:bldP spid="20" grpId="0"/>
      <p:bldP spid="21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</TotalTime>
  <Words>1350</Words>
  <Application>Microsoft Office PowerPoint</Application>
  <PresentationFormat>Prikaz na zaslonu (4:3)</PresentationFormat>
  <Paragraphs>310</Paragraphs>
  <Slides>25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26" baseType="lpstr">
      <vt:lpstr>Tema sustava Office</vt:lpstr>
      <vt:lpstr>Mjerne jedinice za površinu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Oplošja i volumeni  pravilnih prizmi - zadaci</dc:title>
  <dc:creator>Antonija Horvatek</dc:creator>
  <cp:lastModifiedBy>Antonija Horvatek</cp:lastModifiedBy>
  <cp:revision>283</cp:revision>
  <dcterms:created xsi:type="dcterms:W3CDTF">2020-04-15T18:12:49Z</dcterms:created>
  <dcterms:modified xsi:type="dcterms:W3CDTF">2020-05-15T19:05:53Z</dcterms:modified>
</cp:coreProperties>
</file>