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290" r:id="rId4"/>
    <p:sldId id="291" r:id="rId5"/>
    <p:sldId id="306" r:id="rId6"/>
    <p:sldId id="292" r:id="rId7"/>
    <p:sldId id="293" r:id="rId8"/>
    <p:sldId id="330" r:id="rId9"/>
    <p:sldId id="275" r:id="rId10"/>
    <p:sldId id="320" r:id="rId11"/>
    <p:sldId id="316" r:id="rId12"/>
    <p:sldId id="321" r:id="rId13"/>
    <p:sldId id="257" r:id="rId14"/>
    <p:sldId id="322" r:id="rId15"/>
    <p:sldId id="276" r:id="rId16"/>
    <p:sldId id="326" r:id="rId17"/>
    <p:sldId id="327" r:id="rId18"/>
    <p:sldId id="332" r:id="rId19"/>
    <p:sldId id="333" r:id="rId20"/>
    <p:sldId id="335" r:id="rId21"/>
    <p:sldId id="310" r:id="rId22"/>
    <p:sldId id="334" r:id="rId23"/>
    <p:sldId id="277" r:id="rId24"/>
    <p:sldId id="295" r:id="rId25"/>
    <p:sldId id="338" r:id="rId26"/>
    <p:sldId id="340" r:id="rId27"/>
    <p:sldId id="341" r:id="rId28"/>
    <p:sldId id="28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4" r:id="rId40"/>
    <p:sldId id="353" r:id="rId41"/>
    <p:sldId id="289" r:id="rId42"/>
    <p:sldId id="355" r:id="rId43"/>
    <p:sldId id="35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993300"/>
    <a:srgbClr val="800080"/>
    <a:srgbClr val="FF0066"/>
    <a:srgbClr val="333399"/>
    <a:srgbClr val="6600CC"/>
    <a:srgbClr val="969696"/>
    <a:srgbClr val="777777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80" d="100"/>
          <a:sy n="80" d="100"/>
        </p:scale>
        <p:origin x="-144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B724C-930F-47AA-9CD7-412E9C85C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3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6AEB0-19A6-4FCA-BC90-53A1DAE41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B99C8-72B2-41BC-B51D-64546213D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0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C5D88-07BC-4400-99A8-4469ECA2E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5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0F44-6D8A-4D96-8EA6-945E974B2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59E13-6FBB-43D9-9C43-98C14274E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4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DA77D-AE49-458D-9470-9123D96CE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4B12E-8201-41D9-998A-DF639CB44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CCC62-2511-49A6-95A2-7867F83BC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D39B6-93D5-48D4-B665-A6C4E6047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C8CA9-08AE-4C2E-BE19-B4575875E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4B69B7D-2973-42E9-B5EE-E3C9800AFB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onija-horvatek.from.hr/" TargetMode="External"/><Relationship Id="rId2" Type="http://schemas.openxmlformats.org/officeDocument/2006/relationships/hyperlink" Target="mailto:jvolarov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horvatek@yahoo.com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8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772883"/>
            <a:ext cx="7772400" cy="868994"/>
          </a:xfrm>
        </p:spPr>
        <p:txBody>
          <a:bodyPr/>
          <a:lstStyle/>
          <a:p>
            <a:r>
              <a:rPr lang="hu-HU" dirty="0">
                <a:solidFill>
                  <a:srgbClr val="800080"/>
                </a:solidFill>
                <a:latin typeface="Comic Sans MS" pitchFamily="66" charset="0"/>
              </a:rPr>
              <a:t>A négyszögek területe</a:t>
            </a:r>
            <a:endParaRPr lang="en-US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2058" name="Picture 10" descr="Pablo Picasso - Factory, Horta de Eb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8" y="1628801"/>
            <a:ext cx="5641127" cy="47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588125" y="4678104"/>
            <a:ext cx="237636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800080"/>
                </a:solidFill>
              </a:rPr>
              <a:t>Pablo Pi</a:t>
            </a:r>
            <a:r>
              <a:rPr lang="hr-HR" sz="2000" b="0" dirty="0">
                <a:solidFill>
                  <a:srgbClr val="800080"/>
                </a:solidFill>
              </a:rPr>
              <a:t>c</a:t>
            </a:r>
            <a:r>
              <a:rPr lang="en-US" sz="2000" b="0" dirty="0">
                <a:solidFill>
                  <a:srgbClr val="800080"/>
                </a:solidFill>
              </a:rPr>
              <a:t>a</a:t>
            </a:r>
            <a:r>
              <a:rPr lang="hr-HR" sz="2000" b="0" dirty="0">
                <a:solidFill>
                  <a:srgbClr val="800080"/>
                </a:solidFill>
              </a:rPr>
              <a:t>s</a:t>
            </a:r>
            <a:r>
              <a:rPr lang="en-US" sz="2000" b="0" dirty="0">
                <a:solidFill>
                  <a:srgbClr val="800080"/>
                </a:solidFill>
              </a:rPr>
              <a:t>so</a:t>
            </a:r>
            <a:r>
              <a:rPr lang="hr-HR" sz="2000" b="0" dirty="0">
                <a:solidFill>
                  <a:srgbClr val="800080"/>
                </a:solidFill>
              </a:rPr>
              <a:t>:</a:t>
            </a:r>
            <a:endParaRPr lang="en-US" sz="2000" b="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800080"/>
                </a:solidFill>
              </a:rPr>
              <a:t>The Factory at </a:t>
            </a:r>
            <a:r>
              <a:rPr lang="en-US" sz="2000" dirty="0" err="1">
                <a:solidFill>
                  <a:srgbClr val="800080"/>
                </a:solidFill>
              </a:rPr>
              <a:t>Horta</a:t>
            </a:r>
            <a:r>
              <a:rPr lang="en-US" sz="2000" dirty="0">
                <a:solidFill>
                  <a:srgbClr val="800080"/>
                </a:solidFill>
              </a:rPr>
              <a:t> de Ebro</a:t>
            </a:r>
            <a:endParaRPr lang="hu-HU" sz="20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800080"/>
                </a:solidFill>
              </a:rPr>
              <a:t>1909</a:t>
            </a:r>
            <a:r>
              <a:rPr lang="hr-HR" sz="2000" b="0" dirty="0">
                <a:solidFill>
                  <a:srgbClr val="800080"/>
                </a:solidFill>
              </a:rPr>
              <a:t>.</a:t>
            </a:r>
            <a:endParaRPr lang="en-US" sz="2000" b="0" dirty="0">
              <a:solidFill>
                <a:srgbClr val="80008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CB6A90F-E88C-48D4-AC4C-45698621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726"/>
            <a:ext cx="7772400" cy="86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b="0" kern="0" dirty="0">
                <a:solidFill>
                  <a:srgbClr val="800080"/>
                </a:solidFill>
                <a:latin typeface="Comic Sans MS" pitchFamily="66" charset="0"/>
              </a:rPr>
              <a:t>Površine četverokuta</a:t>
            </a:r>
            <a:endParaRPr lang="en-US" b="0" kern="0" dirty="0">
              <a:solidFill>
                <a:srgbClr val="8000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spect="1" noChangeArrowheads="1"/>
          </p:cNvSpPr>
          <p:nvPr/>
        </p:nvSpPr>
        <p:spPr bwMode="auto">
          <a:xfrm>
            <a:off x="1619250" y="3860800"/>
            <a:ext cx="1295400" cy="12954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-36512" y="406400"/>
            <a:ext cx="926728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00CC"/>
                </a:solidFill>
              </a:rPr>
              <a:t>Ismételjük át, mi a különbség a kerület és a terület között!</a:t>
            </a:r>
          </a:p>
          <a:p>
            <a:r>
              <a:rPr lang="hr-HR" sz="2600" b="0" dirty="0">
                <a:solidFill>
                  <a:srgbClr val="0000CC"/>
                </a:solidFill>
              </a:rPr>
              <a:t>Mi az alakzat kerülete, és mi az alakzat területe?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713689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0000"/>
                </a:solidFill>
              </a:rPr>
              <a:t>A kerület az alakzatot határoló </a:t>
            </a:r>
            <a:r>
              <a:rPr lang="hr-HR" sz="2600" b="0" u="sng" dirty="0">
                <a:solidFill>
                  <a:srgbClr val="FF0000"/>
                </a:solidFill>
              </a:rPr>
              <a:t>vonal hossza.</a:t>
            </a:r>
            <a:endParaRPr lang="hr-HR" sz="2600" b="0" dirty="0">
              <a:solidFill>
                <a:srgbClr val="FF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23850" y="1989138"/>
            <a:ext cx="717055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0000"/>
                </a:solidFill>
              </a:rPr>
              <a:t>A terület pedig megmutatja, hogy az alakzat </a:t>
            </a:r>
          </a:p>
          <a:p>
            <a:r>
              <a:rPr lang="hr-HR" sz="2600" b="0" u="sng" dirty="0">
                <a:solidFill>
                  <a:srgbClr val="FF0000"/>
                </a:solidFill>
              </a:rPr>
              <a:t>mekkora helyet</a:t>
            </a:r>
            <a:r>
              <a:rPr lang="hr-HR" sz="2600" b="0" dirty="0">
                <a:solidFill>
                  <a:srgbClr val="FF0000"/>
                </a:solidFill>
              </a:rPr>
              <a:t> foglal el a síkból.</a:t>
            </a:r>
          </a:p>
        </p:txBody>
      </p:sp>
      <p:sp>
        <p:nvSpPr>
          <p:cNvPr id="75782" name="AutoShape 6"/>
          <p:cNvSpPr>
            <a:spLocks noChangeAspect="1" noChangeArrowheads="1"/>
          </p:cNvSpPr>
          <p:nvPr/>
        </p:nvSpPr>
        <p:spPr bwMode="auto">
          <a:xfrm>
            <a:off x="1619250" y="3860800"/>
            <a:ext cx="1295400" cy="1295400"/>
          </a:xfrm>
          <a:prstGeom prst="plus">
            <a:avLst>
              <a:gd name="adj" fmla="val 25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3222625" y="3790950"/>
            <a:ext cx="503238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725863" y="3257173"/>
            <a:ext cx="375134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0000"/>
                </a:solidFill>
              </a:rPr>
              <a:t>A kerület az alakzatot </a:t>
            </a:r>
          </a:p>
          <a:p>
            <a:r>
              <a:rPr lang="hr-HR" sz="2600" b="0" dirty="0">
                <a:solidFill>
                  <a:srgbClr val="FF0000"/>
                </a:solidFill>
              </a:rPr>
              <a:t>határoló vonal hossza...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 flipV="1">
            <a:off x="3203575" y="4579938"/>
            <a:ext cx="504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779838" y="4336648"/>
            <a:ext cx="375615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0000"/>
                </a:solidFill>
              </a:rPr>
              <a:t>a terület pedig minden,</a:t>
            </a:r>
          </a:p>
          <a:p>
            <a:r>
              <a:rPr lang="hr-HR" sz="2600" b="0" dirty="0">
                <a:solidFill>
                  <a:srgbClr val="FF0000"/>
                </a:solidFill>
              </a:rPr>
              <a:t> ami ki van színezve.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55600" y="2900363"/>
            <a:ext cx="506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b="0" dirty="0">
                <a:solidFill>
                  <a:srgbClr val="0000CC"/>
                </a:solidFill>
              </a:rPr>
              <a:t>Pl.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/>
      <p:bldP spid="75780" grpId="0"/>
      <p:bldP spid="75781" grpId="0"/>
      <p:bldP spid="75782" grpId="0" animBg="1"/>
      <p:bldP spid="75783" grpId="0" animBg="1"/>
      <p:bldP spid="75784" grpId="0"/>
      <p:bldP spid="75785" grpId="0" animBg="1"/>
      <p:bldP spid="75786" grpId="0"/>
      <p:bldP spid="757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23850" y="406400"/>
            <a:ext cx="472918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00CC"/>
                </a:solidFill>
              </a:rPr>
              <a:t>A </a:t>
            </a:r>
            <a:r>
              <a:rPr lang="hr-HR" sz="2600" b="0" u="sng" dirty="0">
                <a:solidFill>
                  <a:srgbClr val="0000CC"/>
                </a:solidFill>
              </a:rPr>
              <a:t>hosszúság</a:t>
            </a:r>
            <a:r>
              <a:rPr lang="hr-HR" sz="2600" b="0" dirty="0">
                <a:solidFill>
                  <a:srgbClr val="0000CC"/>
                </a:solidFill>
              </a:rPr>
              <a:t> mértékegységei: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23850" y="1714500"/>
            <a:ext cx="80581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2600" b="0" dirty="0">
                <a:solidFill>
                  <a:srgbClr val="0000CC"/>
                </a:solidFill>
              </a:rPr>
              <a:t>Mekkora egy centiméter? Mutasd meg!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23850" y="2219325"/>
            <a:ext cx="52677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00CC"/>
                </a:solidFill>
              </a:rPr>
              <a:t>És egy négyzetcentiméter, cm</a:t>
            </a:r>
            <a:r>
              <a:rPr lang="hr-HR" sz="2600" b="0" baseline="30000" dirty="0">
                <a:solidFill>
                  <a:srgbClr val="0000CC"/>
                </a:solidFill>
              </a:rPr>
              <a:t>2</a:t>
            </a:r>
            <a:r>
              <a:rPr lang="hr-HR" sz="2600" b="0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4913313" y="404813"/>
            <a:ext cx="3468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rgbClr val="FF0000"/>
                </a:solidFill>
              </a:rPr>
              <a:t>km, m, dm, cm, mm, ...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323850" y="923925"/>
            <a:ext cx="42691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00CC"/>
                </a:solidFill>
              </a:rPr>
              <a:t>A </a:t>
            </a:r>
            <a:r>
              <a:rPr lang="hr-HR" sz="2600" b="0" u="sng" dirty="0">
                <a:solidFill>
                  <a:srgbClr val="0000CC"/>
                </a:solidFill>
              </a:rPr>
              <a:t>terület</a:t>
            </a:r>
            <a:r>
              <a:rPr lang="hr-HR" sz="2600" b="0" dirty="0">
                <a:solidFill>
                  <a:srgbClr val="0000CC"/>
                </a:solidFill>
              </a:rPr>
              <a:t> mértékegyságei: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572000" y="922338"/>
            <a:ext cx="3937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0000"/>
                </a:solidFill>
              </a:rPr>
              <a:t>km</a:t>
            </a:r>
            <a:r>
              <a:rPr lang="hr-HR" sz="2600" b="0" baseline="30000" dirty="0">
                <a:solidFill>
                  <a:srgbClr val="FF0000"/>
                </a:solidFill>
              </a:rPr>
              <a:t>2</a:t>
            </a:r>
            <a:r>
              <a:rPr lang="hr-HR" sz="2600" b="0" dirty="0">
                <a:solidFill>
                  <a:srgbClr val="FF0000"/>
                </a:solidFill>
              </a:rPr>
              <a:t>, m</a:t>
            </a:r>
            <a:r>
              <a:rPr lang="hr-HR" sz="2600" b="0" baseline="30000" dirty="0">
                <a:solidFill>
                  <a:srgbClr val="FF0000"/>
                </a:solidFill>
              </a:rPr>
              <a:t>2</a:t>
            </a:r>
            <a:r>
              <a:rPr lang="hr-HR" sz="2600" b="0" dirty="0">
                <a:solidFill>
                  <a:srgbClr val="FF0000"/>
                </a:solidFill>
              </a:rPr>
              <a:t>, dm</a:t>
            </a:r>
            <a:r>
              <a:rPr lang="hr-HR" sz="2600" b="0" baseline="30000" dirty="0">
                <a:solidFill>
                  <a:srgbClr val="FF0000"/>
                </a:solidFill>
              </a:rPr>
              <a:t>2</a:t>
            </a:r>
            <a:r>
              <a:rPr lang="hr-HR" sz="2600" b="0" dirty="0">
                <a:solidFill>
                  <a:srgbClr val="FF0000"/>
                </a:solidFill>
              </a:rPr>
              <a:t>, cm</a:t>
            </a:r>
            <a:r>
              <a:rPr lang="hr-HR" sz="2600" b="0" baseline="30000" dirty="0">
                <a:solidFill>
                  <a:srgbClr val="FF0000"/>
                </a:solidFill>
              </a:rPr>
              <a:t>2</a:t>
            </a:r>
            <a:r>
              <a:rPr lang="hr-HR" sz="2600" b="0" dirty="0">
                <a:solidFill>
                  <a:srgbClr val="FF0000"/>
                </a:solidFill>
              </a:rPr>
              <a:t>, mm</a:t>
            </a:r>
            <a:r>
              <a:rPr lang="hr-HR" sz="2600" b="0" baseline="30000" dirty="0">
                <a:solidFill>
                  <a:srgbClr val="FF0000"/>
                </a:solidFill>
              </a:rPr>
              <a:t>2</a:t>
            </a:r>
            <a:r>
              <a:rPr lang="hr-HR" sz="2600" b="0" dirty="0">
                <a:solidFill>
                  <a:srgbClr val="FF0000"/>
                </a:solidFill>
              </a:rPr>
              <a:t>...</a:t>
            </a:r>
          </a:p>
        </p:txBody>
      </p:sp>
      <p:grpSp>
        <p:nvGrpSpPr>
          <p:cNvPr id="71712" name="Group 32"/>
          <p:cNvGrpSpPr>
            <a:grpSpLocks/>
          </p:cNvGrpSpPr>
          <p:nvPr/>
        </p:nvGrpSpPr>
        <p:grpSpPr bwMode="auto">
          <a:xfrm>
            <a:off x="6573838" y="3354218"/>
            <a:ext cx="1103312" cy="593725"/>
            <a:chOff x="3969" y="1298"/>
            <a:chExt cx="695" cy="374"/>
          </a:xfrm>
        </p:grpSpPr>
        <p:sp>
          <p:nvSpPr>
            <p:cNvPr id="71695" name="Rectangle 15"/>
            <p:cNvSpPr>
              <a:spLocks noChangeAspect="1" noChangeArrowheads="1"/>
            </p:cNvSpPr>
            <p:nvPr/>
          </p:nvSpPr>
          <p:spPr bwMode="auto">
            <a:xfrm>
              <a:off x="4059" y="1298"/>
              <a:ext cx="204" cy="20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3969" y="1480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400">
                  <a:solidFill>
                    <a:srgbClr val="006600"/>
                  </a:solidFill>
                </a:rPr>
                <a:t>1 cm</a:t>
              </a:r>
            </a:p>
          </p:txBody>
        </p:sp>
        <p:sp>
          <p:nvSpPr>
            <p:cNvPr id="71697" name="Text Box 17"/>
            <p:cNvSpPr txBox="1">
              <a:spLocks noChangeArrowheads="1"/>
            </p:cNvSpPr>
            <p:nvPr/>
          </p:nvSpPr>
          <p:spPr bwMode="auto">
            <a:xfrm>
              <a:off x="4286" y="1298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400">
                  <a:solidFill>
                    <a:srgbClr val="006600"/>
                  </a:solidFill>
                </a:rPr>
                <a:t>1 cm</a:t>
              </a:r>
            </a:p>
          </p:txBody>
        </p:sp>
      </p:grp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635896" y="4498805"/>
            <a:ext cx="547617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00CC"/>
                </a:solidFill>
              </a:rPr>
              <a:t>Becsüld meg az alakzat területét! </a:t>
            </a:r>
          </a:p>
        </p:txBody>
      </p:sp>
      <p:sp>
        <p:nvSpPr>
          <p:cNvPr id="71713" name="AutoShape 33"/>
          <p:cNvSpPr>
            <a:spLocks noChangeAspect="1" noChangeArrowheads="1"/>
          </p:cNvSpPr>
          <p:nvPr/>
        </p:nvSpPr>
        <p:spPr bwMode="auto">
          <a:xfrm>
            <a:off x="1619250" y="4448005"/>
            <a:ext cx="1295400" cy="12954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Rectangle 35"/>
          <p:cNvSpPr>
            <a:spLocks noChangeAspect="1" noChangeArrowheads="1"/>
          </p:cNvSpPr>
          <p:nvPr/>
        </p:nvSpPr>
        <p:spPr bwMode="auto">
          <a:xfrm>
            <a:off x="1944688" y="4448005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Rectangle 38"/>
          <p:cNvSpPr>
            <a:spLocks noChangeAspect="1" noChangeArrowheads="1"/>
          </p:cNvSpPr>
          <p:nvPr/>
        </p:nvSpPr>
        <p:spPr bwMode="auto">
          <a:xfrm>
            <a:off x="2268538" y="4448005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9" name="Rectangle 39"/>
          <p:cNvSpPr>
            <a:spLocks noChangeAspect="1" noChangeArrowheads="1"/>
          </p:cNvSpPr>
          <p:nvPr/>
        </p:nvSpPr>
        <p:spPr bwMode="auto">
          <a:xfrm>
            <a:off x="1944688" y="4770268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Rectangle 40"/>
          <p:cNvSpPr>
            <a:spLocks noChangeAspect="1" noChangeArrowheads="1"/>
          </p:cNvSpPr>
          <p:nvPr/>
        </p:nvSpPr>
        <p:spPr bwMode="auto">
          <a:xfrm>
            <a:off x="2268538" y="4771855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Rectangle 41"/>
          <p:cNvSpPr>
            <a:spLocks noChangeAspect="1" noChangeArrowheads="1"/>
          </p:cNvSpPr>
          <p:nvPr/>
        </p:nvSpPr>
        <p:spPr bwMode="auto">
          <a:xfrm>
            <a:off x="1620838" y="4773443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Rectangle 42"/>
          <p:cNvSpPr>
            <a:spLocks noChangeAspect="1" noChangeArrowheads="1"/>
          </p:cNvSpPr>
          <p:nvPr/>
        </p:nvSpPr>
        <p:spPr bwMode="auto">
          <a:xfrm>
            <a:off x="1620838" y="5095705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3" name="Rectangle 43"/>
          <p:cNvSpPr>
            <a:spLocks noChangeAspect="1" noChangeArrowheads="1"/>
          </p:cNvSpPr>
          <p:nvPr/>
        </p:nvSpPr>
        <p:spPr bwMode="auto">
          <a:xfrm>
            <a:off x="2592388" y="4771855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4" name="Rectangle 44"/>
          <p:cNvSpPr>
            <a:spLocks noChangeAspect="1" noChangeArrowheads="1"/>
          </p:cNvSpPr>
          <p:nvPr/>
        </p:nvSpPr>
        <p:spPr bwMode="auto">
          <a:xfrm>
            <a:off x="2592388" y="5094118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5" name="Rectangle 45"/>
          <p:cNvSpPr>
            <a:spLocks noChangeAspect="1" noChangeArrowheads="1"/>
          </p:cNvSpPr>
          <p:nvPr/>
        </p:nvSpPr>
        <p:spPr bwMode="auto">
          <a:xfrm>
            <a:off x="1944688" y="5094118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Rectangle 47"/>
          <p:cNvSpPr>
            <a:spLocks noChangeAspect="1" noChangeArrowheads="1"/>
          </p:cNvSpPr>
          <p:nvPr/>
        </p:nvSpPr>
        <p:spPr bwMode="auto">
          <a:xfrm>
            <a:off x="2268538" y="5094118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8" name="Rectangle 48"/>
          <p:cNvSpPr>
            <a:spLocks noChangeAspect="1" noChangeArrowheads="1"/>
          </p:cNvSpPr>
          <p:nvPr/>
        </p:nvSpPr>
        <p:spPr bwMode="auto">
          <a:xfrm>
            <a:off x="2268538" y="5416380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Text Box 49"/>
          <p:cNvSpPr txBox="1">
            <a:spLocks noChangeArrowheads="1"/>
          </p:cNvSpPr>
          <p:nvPr/>
        </p:nvSpPr>
        <p:spPr bwMode="auto">
          <a:xfrm>
            <a:off x="1331913" y="5960893"/>
            <a:ext cx="1965603" cy="492443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6600"/>
                </a:solidFill>
              </a:rPr>
              <a:t> T = 12 cm</a:t>
            </a:r>
            <a:r>
              <a:rPr lang="hr-HR" sz="2600" b="0" baseline="30000" dirty="0">
                <a:solidFill>
                  <a:srgbClr val="006600"/>
                </a:solidFill>
              </a:rPr>
              <a:t>2 </a:t>
            </a:r>
          </a:p>
        </p:txBody>
      </p:sp>
      <p:sp>
        <p:nvSpPr>
          <p:cNvPr id="71730" name="Text Box 50"/>
          <p:cNvSpPr txBox="1">
            <a:spLocks noChangeArrowheads="1"/>
          </p:cNvSpPr>
          <p:nvPr/>
        </p:nvSpPr>
        <p:spPr bwMode="auto">
          <a:xfrm>
            <a:off x="5292725" y="2816055"/>
            <a:ext cx="3078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b="0" dirty="0">
                <a:solidFill>
                  <a:srgbClr val="006600"/>
                </a:solidFill>
              </a:rPr>
              <a:t>Négyzetcentiméter:</a:t>
            </a:r>
          </a:p>
        </p:txBody>
      </p:sp>
      <p:sp>
        <p:nvSpPr>
          <p:cNvPr id="71731" name="Rectangle 51"/>
          <p:cNvSpPr>
            <a:spLocks noChangeAspect="1" noChangeArrowheads="1"/>
          </p:cNvSpPr>
          <p:nvPr/>
        </p:nvSpPr>
        <p:spPr bwMode="auto">
          <a:xfrm>
            <a:off x="6718300" y="3354218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20231E-7 L -0.5217 0.30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15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5" grpId="0"/>
      <p:bldP spid="71692" grpId="0"/>
      <p:bldP spid="71693" grpId="0"/>
      <p:bldP spid="71694" grpId="0"/>
      <p:bldP spid="71699" grpId="0"/>
      <p:bldP spid="71715" grpId="0" animBg="1"/>
      <p:bldP spid="71718" grpId="0" animBg="1"/>
      <p:bldP spid="71719" grpId="0" animBg="1"/>
      <p:bldP spid="71720" grpId="0" animBg="1"/>
      <p:bldP spid="71721" grpId="0" animBg="1"/>
      <p:bldP spid="71722" grpId="0" animBg="1"/>
      <p:bldP spid="71723" grpId="0" animBg="1"/>
      <p:bldP spid="71724" grpId="0" animBg="1"/>
      <p:bldP spid="71725" grpId="0" animBg="1"/>
      <p:bldP spid="71727" grpId="0" animBg="1"/>
      <p:bldP spid="71728" grpId="0" animBg="1"/>
      <p:bldP spid="71729" grpId="0" animBg="1"/>
      <p:bldP spid="71730" grpId="0"/>
      <p:bldP spid="71731" grpId="0" animBg="1"/>
      <p:bldP spid="717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23850" y="492125"/>
            <a:ext cx="51267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00CC"/>
                </a:solidFill>
              </a:rPr>
              <a:t>Mekkora a téglalapok területe?</a:t>
            </a:r>
          </a:p>
        </p:txBody>
      </p:sp>
      <p:grpSp>
        <p:nvGrpSpPr>
          <p:cNvPr id="76832" name="Group 32"/>
          <p:cNvGrpSpPr>
            <a:grpSpLocks/>
          </p:cNvGrpSpPr>
          <p:nvPr/>
        </p:nvGrpSpPr>
        <p:grpSpPr bwMode="auto">
          <a:xfrm>
            <a:off x="971550" y="1284288"/>
            <a:ext cx="1925638" cy="984250"/>
            <a:chOff x="431" y="890"/>
            <a:chExt cx="1213" cy="620"/>
          </a:xfrm>
        </p:grpSpPr>
        <p:sp>
          <p:nvSpPr>
            <p:cNvPr id="76827" name="Rectangle 27"/>
            <p:cNvSpPr>
              <a:spLocks noChangeArrowheads="1"/>
            </p:cNvSpPr>
            <p:nvPr/>
          </p:nvSpPr>
          <p:spPr bwMode="auto">
            <a:xfrm>
              <a:off x="431" y="890"/>
              <a:ext cx="816" cy="4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0" name="Text Box 30"/>
            <p:cNvSpPr txBox="1">
              <a:spLocks noChangeArrowheads="1"/>
            </p:cNvSpPr>
            <p:nvPr/>
          </p:nvSpPr>
          <p:spPr bwMode="auto">
            <a:xfrm>
              <a:off x="657" y="1298"/>
              <a:ext cx="3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600" b="0"/>
                <a:t>4 cm</a:t>
              </a:r>
            </a:p>
          </p:txBody>
        </p:sp>
        <p:sp>
          <p:nvSpPr>
            <p:cNvPr id="76831" name="Text Box 31"/>
            <p:cNvSpPr txBox="1">
              <a:spLocks noChangeArrowheads="1"/>
            </p:cNvSpPr>
            <p:nvPr/>
          </p:nvSpPr>
          <p:spPr bwMode="auto">
            <a:xfrm>
              <a:off x="1247" y="981"/>
              <a:ext cx="3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600" b="0"/>
                <a:t>2 cm</a:t>
              </a:r>
            </a:p>
          </p:txBody>
        </p:sp>
      </p:grpSp>
      <p:sp>
        <p:nvSpPr>
          <p:cNvPr id="76833" name="Rectangle 33"/>
          <p:cNvSpPr>
            <a:spLocks noChangeAspect="1" noChangeArrowheads="1"/>
          </p:cNvSpPr>
          <p:nvPr/>
        </p:nvSpPr>
        <p:spPr bwMode="auto">
          <a:xfrm>
            <a:off x="1295400" y="1284288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4" name="Rectangle 34"/>
          <p:cNvSpPr>
            <a:spLocks noChangeAspect="1" noChangeArrowheads="1"/>
          </p:cNvSpPr>
          <p:nvPr/>
        </p:nvSpPr>
        <p:spPr bwMode="auto">
          <a:xfrm>
            <a:off x="1619250" y="1285875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5" name="Rectangle 35"/>
          <p:cNvSpPr>
            <a:spLocks noChangeAspect="1" noChangeArrowheads="1"/>
          </p:cNvSpPr>
          <p:nvPr/>
        </p:nvSpPr>
        <p:spPr bwMode="auto">
          <a:xfrm>
            <a:off x="971550" y="1287463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6" name="Rectangle 36"/>
          <p:cNvSpPr>
            <a:spLocks noChangeAspect="1" noChangeArrowheads="1"/>
          </p:cNvSpPr>
          <p:nvPr/>
        </p:nvSpPr>
        <p:spPr bwMode="auto">
          <a:xfrm>
            <a:off x="971550" y="1609725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7" name="Rectangle 37"/>
          <p:cNvSpPr>
            <a:spLocks noChangeAspect="1" noChangeArrowheads="1"/>
          </p:cNvSpPr>
          <p:nvPr/>
        </p:nvSpPr>
        <p:spPr bwMode="auto">
          <a:xfrm>
            <a:off x="1943100" y="1285875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8" name="Rectangle 38"/>
          <p:cNvSpPr>
            <a:spLocks noChangeAspect="1" noChangeArrowheads="1"/>
          </p:cNvSpPr>
          <p:nvPr/>
        </p:nvSpPr>
        <p:spPr bwMode="auto">
          <a:xfrm>
            <a:off x="1943100" y="1608138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9" name="Rectangle 39"/>
          <p:cNvSpPr>
            <a:spLocks noChangeAspect="1" noChangeArrowheads="1"/>
          </p:cNvSpPr>
          <p:nvPr/>
        </p:nvSpPr>
        <p:spPr bwMode="auto">
          <a:xfrm>
            <a:off x="1295400" y="1608138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0" name="Rectangle 40"/>
          <p:cNvSpPr>
            <a:spLocks noChangeAspect="1" noChangeArrowheads="1"/>
          </p:cNvSpPr>
          <p:nvPr/>
        </p:nvSpPr>
        <p:spPr bwMode="auto">
          <a:xfrm>
            <a:off x="1619250" y="1608138"/>
            <a:ext cx="323850" cy="3238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1" name="Text Box 41"/>
          <p:cNvSpPr txBox="1">
            <a:spLocks noChangeArrowheads="1"/>
          </p:cNvSpPr>
          <p:nvPr/>
        </p:nvSpPr>
        <p:spPr bwMode="auto">
          <a:xfrm>
            <a:off x="431800" y="2363788"/>
            <a:ext cx="27077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0000"/>
                </a:solidFill>
              </a:rPr>
              <a:t>T = 4 ∙ 2 = 8 cm</a:t>
            </a:r>
            <a:r>
              <a:rPr lang="hr-HR" sz="2600" b="0" baseline="300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76854" name="Group 54"/>
          <p:cNvGrpSpPr>
            <a:grpSpLocks/>
          </p:cNvGrpSpPr>
          <p:nvPr/>
        </p:nvGrpSpPr>
        <p:grpSpPr bwMode="auto">
          <a:xfrm>
            <a:off x="5022850" y="1212850"/>
            <a:ext cx="2286000" cy="1296988"/>
            <a:chOff x="431" y="1797"/>
            <a:chExt cx="1440" cy="817"/>
          </a:xfrm>
        </p:grpSpPr>
        <p:sp>
          <p:nvSpPr>
            <p:cNvPr id="76843" name="Rectangle 43"/>
            <p:cNvSpPr>
              <a:spLocks noChangeArrowheads="1"/>
            </p:cNvSpPr>
            <p:nvPr/>
          </p:nvSpPr>
          <p:spPr bwMode="auto">
            <a:xfrm>
              <a:off x="431" y="1797"/>
              <a:ext cx="1020" cy="6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4" name="Text Box 44"/>
            <p:cNvSpPr txBox="1">
              <a:spLocks noChangeArrowheads="1"/>
            </p:cNvSpPr>
            <p:nvPr/>
          </p:nvSpPr>
          <p:spPr bwMode="auto">
            <a:xfrm>
              <a:off x="759" y="2402"/>
              <a:ext cx="3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600" b="0"/>
                <a:t>5 cm</a:t>
              </a:r>
            </a:p>
          </p:txBody>
        </p:sp>
        <p:sp>
          <p:nvSpPr>
            <p:cNvPr id="76845" name="Text Box 45"/>
            <p:cNvSpPr txBox="1">
              <a:spLocks noChangeArrowheads="1"/>
            </p:cNvSpPr>
            <p:nvPr/>
          </p:nvSpPr>
          <p:spPr bwMode="auto">
            <a:xfrm>
              <a:off x="1474" y="2024"/>
              <a:ext cx="3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600" b="0"/>
                <a:t>3 cm</a:t>
              </a:r>
            </a:p>
          </p:txBody>
        </p:sp>
      </p:grpSp>
      <p:sp>
        <p:nvSpPr>
          <p:cNvPr id="76862" name="Text Box 62"/>
          <p:cNvSpPr txBox="1">
            <a:spLocks noChangeArrowheads="1"/>
          </p:cNvSpPr>
          <p:nvPr/>
        </p:nvSpPr>
        <p:spPr bwMode="auto">
          <a:xfrm>
            <a:off x="4537075" y="2579688"/>
            <a:ext cx="28584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0000"/>
                </a:solidFill>
              </a:rPr>
              <a:t>T = 5 ∙ 3 = 15 cm</a:t>
            </a:r>
            <a:r>
              <a:rPr lang="hr-HR" sz="2600" b="0" baseline="300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76899" name="Group 99"/>
          <p:cNvGrpSpPr>
            <a:grpSpLocks/>
          </p:cNvGrpSpPr>
          <p:nvPr/>
        </p:nvGrpSpPr>
        <p:grpSpPr bwMode="auto">
          <a:xfrm>
            <a:off x="5018088" y="1212850"/>
            <a:ext cx="1619250" cy="971550"/>
            <a:chOff x="3198" y="2205"/>
            <a:chExt cx="1020" cy="612"/>
          </a:xfrm>
        </p:grpSpPr>
        <p:sp>
          <p:nvSpPr>
            <p:cNvPr id="76889" name="Rectangle 89"/>
            <p:cNvSpPr>
              <a:spLocks noChangeArrowheads="1"/>
            </p:cNvSpPr>
            <p:nvPr/>
          </p:nvSpPr>
          <p:spPr bwMode="auto">
            <a:xfrm>
              <a:off x="3198" y="2205"/>
              <a:ext cx="1020" cy="61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93" name="Line 93"/>
            <p:cNvSpPr>
              <a:spLocks noChangeShapeType="1"/>
            </p:cNvSpPr>
            <p:nvPr/>
          </p:nvSpPr>
          <p:spPr bwMode="auto">
            <a:xfrm>
              <a:off x="3198" y="2614"/>
              <a:ext cx="10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4" name="Line 94"/>
            <p:cNvSpPr>
              <a:spLocks noChangeShapeType="1"/>
            </p:cNvSpPr>
            <p:nvPr/>
          </p:nvSpPr>
          <p:spPr bwMode="auto">
            <a:xfrm>
              <a:off x="3198" y="2405"/>
              <a:ext cx="10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5" name="Line 95"/>
            <p:cNvSpPr>
              <a:spLocks noChangeShapeType="1"/>
            </p:cNvSpPr>
            <p:nvPr/>
          </p:nvSpPr>
          <p:spPr bwMode="auto">
            <a:xfrm>
              <a:off x="3406" y="2205"/>
              <a:ext cx="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6" name="Line 96"/>
            <p:cNvSpPr>
              <a:spLocks noChangeShapeType="1"/>
            </p:cNvSpPr>
            <p:nvPr/>
          </p:nvSpPr>
          <p:spPr bwMode="auto">
            <a:xfrm>
              <a:off x="3606" y="2205"/>
              <a:ext cx="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7" name="Line 97"/>
            <p:cNvSpPr>
              <a:spLocks noChangeShapeType="1"/>
            </p:cNvSpPr>
            <p:nvPr/>
          </p:nvSpPr>
          <p:spPr bwMode="auto">
            <a:xfrm>
              <a:off x="3805" y="2205"/>
              <a:ext cx="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8" name="Line 98"/>
            <p:cNvSpPr>
              <a:spLocks noChangeShapeType="1"/>
            </p:cNvSpPr>
            <p:nvPr/>
          </p:nvSpPr>
          <p:spPr bwMode="auto">
            <a:xfrm>
              <a:off x="4014" y="2205"/>
              <a:ext cx="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914" name="Group 114"/>
          <p:cNvGrpSpPr>
            <a:grpSpLocks/>
          </p:cNvGrpSpPr>
          <p:nvPr/>
        </p:nvGrpSpPr>
        <p:grpSpPr bwMode="auto">
          <a:xfrm>
            <a:off x="3082925" y="3500438"/>
            <a:ext cx="2568575" cy="1441450"/>
            <a:chOff x="1791" y="2341"/>
            <a:chExt cx="1618" cy="908"/>
          </a:xfrm>
        </p:grpSpPr>
        <p:sp>
          <p:nvSpPr>
            <p:cNvPr id="76902" name="Text Box 102"/>
            <p:cNvSpPr txBox="1">
              <a:spLocks noChangeArrowheads="1"/>
            </p:cNvSpPr>
            <p:nvPr/>
          </p:nvSpPr>
          <p:spPr bwMode="auto">
            <a:xfrm>
              <a:off x="2366" y="2999"/>
              <a:ext cx="1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2000" b="0" dirty="0"/>
                <a:t>a</a:t>
              </a:r>
            </a:p>
          </p:txBody>
        </p:sp>
        <p:sp>
          <p:nvSpPr>
            <p:cNvPr id="76901" name="Rectangle 101"/>
            <p:cNvSpPr>
              <a:spLocks noChangeArrowheads="1"/>
            </p:cNvSpPr>
            <p:nvPr/>
          </p:nvSpPr>
          <p:spPr bwMode="auto">
            <a:xfrm>
              <a:off x="1791" y="2341"/>
              <a:ext cx="1361" cy="6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3" name="Text Box 103"/>
            <p:cNvSpPr txBox="1">
              <a:spLocks noChangeArrowheads="1"/>
            </p:cNvSpPr>
            <p:nvPr/>
          </p:nvSpPr>
          <p:spPr bwMode="auto">
            <a:xfrm>
              <a:off x="3198" y="253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2000" b="0"/>
                <a:t>b</a:t>
              </a:r>
            </a:p>
          </p:txBody>
        </p:sp>
      </p:grpSp>
      <p:sp>
        <p:nvSpPr>
          <p:cNvPr id="76904" name="Text Box 104"/>
          <p:cNvSpPr txBox="1">
            <a:spLocks noChangeArrowheads="1"/>
          </p:cNvSpPr>
          <p:nvPr/>
        </p:nvSpPr>
        <p:spPr bwMode="auto">
          <a:xfrm>
            <a:off x="3259138" y="5157788"/>
            <a:ext cx="1957587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800" b="0" dirty="0">
                <a:solidFill>
                  <a:srgbClr val="FF0000"/>
                </a:solidFill>
              </a:rPr>
              <a:t>  T = a ∙ b  </a:t>
            </a:r>
            <a:endParaRPr lang="hr-HR" sz="2800" b="0" baseline="30000" dirty="0">
              <a:solidFill>
                <a:srgbClr val="FF0000"/>
              </a:solidFill>
            </a:endParaRPr>
          </a:p>
        </p:txBody>
      </p:sp>
      <p:sp>
        <p:nvSpPr>
          <p:cNvPr id="76915" name="Text Box 115"/>
          <p:cNvSpPr txBox="1">
            <a:spLocks noChangeArrowheads="1"/>
          </p:cNvSpPr>
          <p:nvPr/>
        </p:nvSpPr>
        <p:spPr bwMode="auto">
          <a:xfrm>
            <a:off x="1510906" y="5949950"/>
            <a:ext cx="61221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200" b="0" dirty="0">
                <a:solidFill>
                  <a:srgbClr val="FF0000"/>
                </a:solidFill>
              </a:rPr>
              <a:t>EZ A TÉGLALAP TERÜLETÉNEK A KÉPLETE!</a:t>
            </a:r>
            <a:endParaRPr lang="hr-HR" sz="2200" b="0" baseline="30000" dirty="0">
              <a:solidFill>
                <a:srgbClr val="FF0000"/>
              </a:solidFill>
            </a:endParaRPr>
          </a:p>
        </p:txBody>
      </p:sp>
      <p:grpSp>
        <p:nvGrpSpPr>
          <p:cNvPr id="76917" name="Group 117"/>
          <p:cNvGrpSpPr>
            <a:grpSpLocks/>
          </p:cNvGrpSpPr>
          <p:nvPr/>
        </p:nvGrpSpPr>
        <p:grpSpPr bwMode="auto">
          <a:xfrm>
            <a:off x="7932738" y="188913"/>
            <a:ext cx="1103312" cy="593725"/>
            <a:chOff x="3969" y="1298"/>
            <a:chExt cx="695" cy="374"/>
          </a:xfrm>
        </p:grpSpPr>
        <p:sp>
          <p:nvSpPr>
            <p:cNvPr id="76918" name="Rectangle 118"/>
            <p:cNvSpPr>
              <a:spLocks noChangeAspect="1" noChangeArrowheads="1"/>
            </p:cNvSpPr>
            <p:nvPr/>
          </p:nvSpPr>
          <p:spPr bwMode="auto">
            <a:xfrm>
              <a:off x="4059" y="1298"/>
              <a:ext cx="204" cy="20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9" name="Text Box 119"/>
            <p:cNvSpPr txBox="1">
              <a:spLocks noChangeArrowheads="1"/>
            </p:cNvSpPr>
            <p:nvPr/>
          </p:nvSpPr>
          <p:spPr bwMode="auto">
            <a:xfrm>
              <a:off x="3969" y="1480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400">
                  <a:solidFill>
                    <a:srgbClr val="006600"/>
                  </a:solidFill>
                </a:rPr>
                <a:t>1 cm</a:t>
              </a:r>
            </a:p>
          </p:txBody>
        </p:sp>
        <p:sp>
          <p:nvSpPr>
            <p:cNvPr id="76920" name="Text Box 120"/>
            <p:cNvSpPr txBox="1">
              <a:spLocks noChangeArrowheads="1"/>
            </p:cNvSpPr>
            <p:nvPr/>
          </p:nvSpPr>
          <p:spPr bwMode="auto">
            <a:xfrm>
              <a:off x="4286" y="1298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400">
                  <a:solidFill>
                    <a:srgbClr val="006600"/>
                  </a:solidFill>
                </a:rPr>
                <a:t>1 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7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7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7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7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7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33" grpId="0" animBg="1"/>
      <p:bldP spid="76834" grpId="0" animBg="1"/>
      <p:bldP spid="76835" grpId="0" animBg="1"/>
      <p:bldP spid="76836" grpId="0" animBg="1"/>
      <p:bldP spid="76837" grpId="0" animBg="1"/>
      <p:bldP spid="76838" grpId="0" animBg="1"/>
      <p:bldP spid="76839" grpId="0" animBg="1"/>
      <p:bldP spid="76840" grpId="0" animBg="1"/>
      <p:bldP spid="76841" grpId="0"/>
      <p:bldP spid="76862" grpId="0"/>
      <p:bldP spid="76904" grpId="0" animBg="1"/>
      <p:bldP spid="769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5516563" y="188070"/>
            <a:ext cx="1512887" cy="1387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5516563" y="1228294"/>
            <a:ext cx="360362" cy="347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848"/>
            <a:ext cx="4536628" cy="360045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a – </a:t>
            </a:r>
            <a:r>
              <a:rPr lang="hu-HU" sz="2800" dirty="0">
                <a:solidFill>
                  <a:srgbClr val="FF0000"/>
                </a:solidFill>
                <a:latin typeface="Comic Sans MS" pitchFamily="66" charset="0"/>
              </a:rPr>
              <a:t>a téglalap hosszúsága</a:t>
            </a:r>
            <a:endParaRPr lang="sr-Latn-CS" sz="28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sr-Latn-CS" sz="2800" dirty="0">
                <a:solidFill>
                  <a:srgbClr val="FF0000"/>
                </a:solidFill>
                <a:latin typeface="Comic Sans MS" pitchFamily="66" charset="0"/>
              </a:rPr>
              <a:t>b – a téglalap szélessége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hu-HU" sz="2800" dirty="0">
                <a:solidFill>
                  <a:srgbClr val="FF0000"/>
                </a:solidFill>
                <a:latin typeface="Comic Sans MS" pitchFamily="66" charset="0"/>
              </a:rPr>
              <a:t>A két szomszédos oldal közötti szög</a:t>
            </a:r>
            <a:r>
              <a:rPr lang="sr-Latn-C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r-Latn-CS" sz="2800" b="1" dirty="0">
                <a:solidFill>
                  <a:srgbClr val="FF0000"/>
                </a:solidFill>
                <a:latin typeface="Comic Sans MS" pitchFamily="66" charset="0"/>
              </a:rPr>
              <a:t>derékszög!</a:t>
            </a:r>
          </a:p>
          <a:p>
            <a:r>
              <a:rPr lang="sr-Latn-CS" sz="2600" dirty="0">
                <a:solidFill>
                  <a:srgbClr val="FF0000"/>
                </a:solidFill>
                <a:latin typeface="Comic Sans MS" pitchFamily="66" charset="0"/>
              </a:rPr>
              <a:t>A terület képlete:</a:t>
            </a:r>
          </a:p>
          <a:p>
            <a:pPr>
              <a:buFontTx/>
              <a:buNone/>
            </a:pPr>
            <a:r>
              <a:rPr lang="sr-Latn-CS" sz="2800" b="1" dirty="0">
                <a:solidFill>
                  <a:srgbClr val="FF0000"/>
                </a:solidFill>
                <a:latin typeface="Comic Sans MS" pitchFamily="66" charset="0"/>
              </a:rPr>
              <a:t>	T = 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r-H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9" descr="Large grid"/>
          <p:cNvSpPr>
            <a:spLocks noChangeArrowheads="1"/>
          </p:cNvSpPr>
          <p:nvPr/>
        </p:nvSpPr>
        <p:spPr bwMode="auto">
          <a:xfrm>
            <a:off x="969963" y="116930"/>
            <a:ext cx="2520950" cy="1439862"/>
          </a:xfrm>
          <a:prstGeom prst="rect">
            <a:avLst/>
          </a:prstGeom>
          <a:pattFill prst="lgGri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63613" y="116632"/>
            <a:ext cx="2519362" cy="144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936337" y="1588421"/>
            <a:ext cx="2555007" cy="4852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962025" y="103932"/>
            <a:ext cx="0" cy="1493838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24075" y="171524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5288" y="63574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4716016" y="2132856"/>
            <a:ext cx="4427984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0" dirty="0">
                <a:solidFill>
                  <a:srgbClr val="FF0000"/>
                </a:solidFill>
              </a:rPr>
              <a:t>A négyzet olyan téglalap,</a:t>
            </a:r>
            <a:endParaRPr lang="sr-Latn-CS" sz="2800" b="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800" b="0" dirty="0">
                <a:solidFill>
                  <a:srgbClr val="FF0000"/>
                </a:solidFill>
              </a:rPr>
              <a:t>melynek oldalai egyformák.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600" b="0" dirty="0">
                <a:solidFill>
                  <a:srgbClr val="FF0000"/>
                </a:solidFill>
              </a:rPr>
              <a:t>A négyzet területe:</a:t>
            </a:r>
          </a:p>
          <a:p>
            <a:pPr marL="342900" indent="-342900">
              <a:spcBef>
                <a:spcPct val="20000"/>
              </a:spcBef>
            </a:pPr>
            <a:r>
              <a:rPr lang="sr-Latn-CS" sz="2800" dirty="0">
                <a:solidFill>
                  <a:srgbClr val="FF0000"/>
                </a:solidFill>
              </a:rPr>
              <a:t>	T =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r-H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>
                <a:solidFill>
                  <a:srgbClr val="FF0000"/>
                </a:solidFill>
                <a:cs typeface="Times New Roman" pitchFamily="18" charset="0"/>
              </a:rPr>
              <a:t>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6" name="Rectangle 44" descr="Large grid"/>
          <p:cNvSpPr>
            <a:spLocks noChangeArrowheads="1"/>
          </p:cNvSpPr>
          <p:nvPr/>
        </p:nvSpPr>
        <p:spPr bwMode="auto">
          <a:xfrm>
            <a:off x="5516562" y="174079"/>
            <a:ext cx="1512887" cy="1382713"/>
          </a:xfrm>
          <a:prstGeom prst="rect">
            <a:avLst/>
          </a:prstGeom>
          <a:pattFill prst="lgGri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4957763" y="64209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6110288" y="157872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V="1">
            <a:off x="5516563" y="165051"/>
            <a:ext cx="0" cy="1433512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V="1">
            <a:off x="5530850" y="1564558"/>
            <a:ext cx="1512888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962025" y="1196752"/>
            <a:ext cx="360363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2771800" y="5471938"/>
            <a:ext cx="6336704" cy="1341438"/>
          </a:xfrm>
          <a:prstGeom prst="rect">
            <a:avLst/>
          </a:prstGeom>
          <a:solidFill>
            <a:srgbClr val="CCE8EA">
              <a:alpha val="24001"/>
            </a:srgb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3851920" y="6184900"/>
            <a:ext cx="43957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000CC"/>
                </a:solidFill>
              </a:rPr>
              <a:t> T = hosszúság ∙ szélesség </a:t>
            </a:r>
          </a:p>
        </p:txBody>
      </p: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2771800" y="5635625"/>
            <a:ext cx="6421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b="0" dirty="0">
                <a:solidFill>
                  <a:srgbClr val="0000CC"/>
                </a:solidFill>
              </a:rPr>
              <a:t>A téglalapra és a négyzetre érvényes, hogy: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3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1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27" grpId="0" animBg="1"/>
      <p:bldP spid="3081" grpId="0" animBg="1"/>
      <p:bldP spid="3076" grpId="0" animBg="1"/>
      <p:bldP spid="3077" grpId="0" animBg="1"/>
      <p:bldP spid="3078" grpId="0" animBg="1"/>
      <p:bldP spid="3079" grpId="0"/>
      <p:bldP spid="3080" grpId="0"/>
      <p:bldP spid="3116" grpId="0" animBg="1"/>
      <p:bldP spid="3117" grpId="0"/>
      <p:bldP spid="3118" grpId="0"/>
      <p:bldP spid="3119" grpId="0" animBg="1"/>
      <p:bldP spid="3120" grpId="0" animBg="1"/>
      <p:bldP spid="3126" grpId="0" animBg="1"/>
      <p:bldP spid="3134" grpId="0" animBg="1"/>
      <p:bldP spid="3130" grpId="0"/>
      <p:bldP spid="31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445186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00CC"/>
                </a:solidFill>
              </a:rPr>
              <a:t>Nézzük, megértettétek-e?</a:t>
            </a:r>
          </a:p>
        </p:txBody>
      </p: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554038" y="1284288"/>
            <a:ext cx="1616075" cy="990600"/>
            <a:chOff x="431" y="890"/>
            <a:chExt cx="1018" cy="624"/>
          </a:xfrm>
        </p:grpSpPr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431" y="890"/>
              <a:ext cx="816" cy="40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760" y="1283"/>
              <a:ext cx="1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006600"/>
                  </a:solidFill>
                </a:rPr>
                <a:t>c</a:t>
              </a:r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1248" y="966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006600"/>
                  </a:solidFill>
                </a:rPr>
                <a:t>d</a:t>
              </a:r>
            </a:p>
          </p:txBody>
        </p:sp>
      </p:grp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539750" y="2292350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6600"/>
                </a:solidFill>
              </a:rPr>
              <a:t>T =</a:t>
            </a:r>
            <a:endParaRPr lang="hr-HR" sz="2600" b="0" baseline="30000" dirty="0">
              <a:solidFill>
                <a:srgbClr val="006600"/>
              </a:solidFill>
            </a:endParaRPr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1116013" y="2292350"/>
            <a:ext cx="8270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rgbClr val="006600"/>
                </a:solidFill>
              </a:rPr>
              <a:t>c ∙ d</a:t>
            </a:r>
            <a:endParaRPr lang="hr-HR" sz="2600" b="0" baseline="30000">
              <a:solidFill>
                <a:srgbClr val="006600"/>
              </a:solidFill>
            </a:endParaRPr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auto">
          <a:xfrm>
            <a:off x="3094038" y="2420938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chemeClr val="hlink"/>
                </a:solidFill>
              </a:rPr>
              <a:t>T =</a:t>
            </a:r>
            <a:endParaRPr lang="hr-HR" sz="2600" b="0" baseline="30000" dirty="0">
              <a:solidFill>
                <a:schemeClr val="hlink"/>
              </a:solidFill>
            </a:endParaRPr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3670300" y="2420938"/>
            <a:ext cx="8302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chemeClr val="hlink"/>
                </a:solidFill>
              </a:rPr>
              <a:t>x ∙ y</a:t>
            </a:r>
            <a:endParaRPr lang="hr-HR" sz="2600" b="0" baseline="30000">
              <a:solidFill>
                <a:schemeClr val="hlink"/>
              </a:solidFill>
            </a:endParaRPr>
          </a:p>
        </p:txBody>
      </p:sp>
      <p:grpSp>
        <p:nvGrpSpPr>
          <p:cNvPr id="79920" name="Group 48"/>
          <p:cNvGrpSpPr>
            <a:grpSpLocks/>
          </p:cNvGrpSpPr>
          <p:nvPr/>
        </p:nvGrpSpPr>
        <p:grpSpPr bwMode="auto">
          <a:xfrm>
            <a:off x="2628900" y="947738"/>
            <a:ext cx="2184400" cy="1401762"/>
            <a:chOff x="2880" y="845"/>
            <a:chExt cx="1194" cy="839"/>
          </a:xfrm>
        </p:grpSpPr>
        <p:sp>
          <p:nvSpPr>
            <p:cNvPr id="79913" name="Rectangle 41"/>
            <p:cNvSpPr>
              <a:spLocks noChangeArrowheads="1"/>
            </p:cNvSpPr>
            <p:nvPr/>
          </p:nvSpPr>
          <p:spPr bwMode="auto">
            <a:xfrm>
              <a:off x="3087" y="1071"/>
              <a:ext cx="816" cy="40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4" name="Text Box 42"/>
            <p:cNvSpPr txBox="1">
              <a:spLocks noChangeArrowheads="1"/>
            </p:cNvSpPr>
            <p:nvPr/>
          </p:nvSpPr>
          <p:spPr bwMode="auto">
            <a:xfrm>
              <a:off x="3424" y="1464"/>
              <a:ext cx="17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chemeClr val="hlink"/>
                  </a:solidFill>
                </a:rPr>
                <a:t>x</a:t>
              </a:r>
            </a:p>
          </p:txBody>
        </p:sp>
        <p:sp>
          <p:nvSpPr>
            <p:cNvPr id="79915" name="Text Box 43"/>
            <p:cNvSpPr txBox="1">
              <a:spLocks noChangeArrowheads="1"/>
            </p:cNvSpPr>
            <p:nvPr/>
          </p:nvSpPr>
          <p:spPr bwMode="auto">
            <a:xfrm>
              <a:off x="3904" y="1147"/>
              <a:ext cx="17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chemeClr val="hlink"/>
                  </a:solidFill>
                </a:rPr>
                <a:t>y</a:t>
              </a:r>
            </a:p>
          </p:txBody>
        </p:sp>
        <p:sp>
          <p:nvSpPr>
            <p:cNvPr id="79918" name="Text Box 46"/>
            <p:cNvSpPr txBox="1">
              <a:spLocks noChangeArrowheads="1"/>
            </p:cNvSpPr>
            <p:nvPr/>
          </p:nvSpPr>
          <p:spPr bwMode="auto">
            <a:xfrm>
              <a:off x="3437" y="845"/>
              <a:ext cx="17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chemeClr val="hlink"/>
                  </a:solidFill>
                </a:rPr>
                <a:t>x</a:t>
              </a:r>
            </a:p>
          </p:txBody>
        </p:sp>
        <p:sp>
          <p:nvSpPr>
            <p:cNvPr id="79919" name="Text Box 47"/>
            <p:cNvSpPr txBox="1">
              <a:spLocks noChangeArrowheads="1"/>
            </p:cNvSpPr>
            <p:nvPr/>
          </p:nvSpPr>
          <p:spPr bwMode="auto">
            <a:xfrm>
              <a:off x="2880" y="1162"/>
              <a:ext cx="17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chemeClr val="hlink"/>
                  </a:solidFill>
                </a:rPr>
                <a:t>y</a:t>
              </a:r>
            </a:p>
          </p:txBody>
        </p:sp>
      </p:grpSp>
      <p:sp>
        <p:nvSpPr>
          <p:cNvPr id="79932" name="Text Box 60"/>
          <p:cNvSpPr txBox="1">
            <a:spLocks noChangeArrowheads="1"/>
          </p:cNvSpPr>
          <p:nvPr/>
        </p:nvSpPr>
        <p:spPr bwMode="auto">
          <a:xfrm>
            <a:off x="5493235" y="2435225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66CC"/>
                </a:solidFill>
              </a:rPr>
              <a:t>T =</a:t>
            </a:r>
            <a:endParaRPr lang="hr-HR" sz="2600" b="0" baseline="30000" dirty="0">
              <a:solidFill>
                <a:srgbClr val="0066CC"/>
              </a:solidFill>
            </a:endParaRPr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auto">
          <a:xfrm>
            <a:off x="6069497" y="2435225"/>
            <a:ext cx="8787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66CC"/>
                </a:solidFill>
              </a:rPr>
              <a:t>4 ∙ </a:t>
            </a:r>
            <a:r>
              <a:rPr lang="hr-HR" sz="1000" b="0" dirty="0">
                <a:solidFill>
                  <a:srgbClr val="0066CC"/>
                </a:solidFill>
              </a:rPr>
              <a:t> </a:t>
            </a:r>
            <a:r>
              <a:rPr lang="hr-HR" sz="2600" b="0" dirty="0">
                <a:solidFill>
                  <a:srgbClr val="0066CC"/>
                </a:solidFill>
              </a:rPr>
              <a:t>a</a:t>
            </a:r>
            <a:endParaRPr lang="hr-HR" sz="2600" b="0" baseline="30000" dirty="0">
              <a:solidFill>
                <a:srgbClr val="0066CC"/>
              </a:solidFill>
            </a:endParaRPr>
          </a:p>
        </p:txBody>
      </p:sp>
      <p:sp>
        <p:nvSpPr>
          <p:cNvPr id="79943" name="Text Box 71"/>
          <p:cNvSpPr txBox="1">
            <a:spLocks noChangeArrowheads="1"/>
          </p:cNvSpPr>
          <p:nvPr/>
        </p:nvSpPr>
        <p:spPr bwMode="auto">
          <a:xfrm>
            <a:off x="7596188" y="2435225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3300"/>
                </a:solidFill>
              </a:rPr>
              <a:t>T =</a:t>
            </a:r>
            <a:endParaRPr lang="hr-HR" sz="2600" b="0" baseline="30000" dirty="0">
              <a:solidFill>
                <a:srgbClr val="FF3300"/>
              </a:solidFill>
            </a:endParaRPr>
          </a:p>
        </p:txBody>
      </p:sp>
      <p:sp>
        <p:nvSpPr>
          <p:cNvPr id="79944" name="Text Box 72"/>
          <p:cNvSpPr txBox="1">
            <a:spLocks noChangeArrowheads="1"/>
          </p:cNvSpPr>
          <p:nvPr/>
        </p:nvSpPr>
        <p:spPr bwMode="auto">
          <a:xfrm>
            <a:off x="8172450" y="2435225"/>
            <a:ext cx="809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rgbClr val="FF3300"/>
                </a:solidFill>
              </a:rPr>
              <a:t>n ∙ n</a:t>
            </a:r>
            <a:endParaRPr lang="hr-HR" sz="2600" b="0" baseline="30000">
              <a:solidFill>
                <a:srgbClr val="FF3300"/>
              </a:solidFill>
            </a:endParaRPr>
          </a:p>
        </p:txBody>
      </p:sp>
      <p:grpSp>
        <p:nvGrpSpPr>
          <p:cNvPr id="79956" name="Group 84"/>
          <p:cNvGrpSpPr>
            <a:grpSpLocks/>
          </p:cNvGrpSpPr>
          <p:nvPr/>
        </p:nvGrpSpPr>
        <p:grpSpPr bwMode="auto">
          <a:xfrm>
            <a:off x="684213" y="3213100"/>
            <a:ext cx="1112837" cy="1590675"/>
            <a:chOff x="431" y="2024"/>
            <a:chExt cx="701" cy="1002"/>
          </a:xfrm>
        </p:grpSpPr>
        <p:grpSp>
          <p:nvGrpSpPr>
            <p:cNvPr id="79947" name="Group 75"/>
            <p:cNvGrpSpPr>
              <a:grpSpLocks/>
            </p:cNvGrpSpPr>
            <p:nvPr/>
          </p:nvGrpSpPr>
          <p:grpSpPr bwMode="auto">
            <a:xfrm>
              <a:off x="431" y="2024"/>
              <a:ext cx="453" cy="816"/>
              <a:chOff x="431" y="2024"/>
              <a:chExt cx="544" cy="816"/>
            </a:xfrm>
          </p:grpSpPr>
          <p:sp>
            <p:nvSpPr>
              <p:cNvPr id="79945" name="Rectangle 73"/>
              <p:cNvSpPr>
                <a:spLocks noChangeArrowheads="1"/>
              </p:cNvSpPr>
              <p:nvPr/>
            </p:nvSpPr>
            <p:spPr bwMode="auto">
              <a:xfrm>
                <a:off x="431" y="2024"/>
                <a:ext cx="544" cy="81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46" name="Line 74"/>
              <p:cNvSpPr>
                <a:spLocks noChangeShapeType="1"/>
              </p:cNvSpPr>
              <p:nvPr/>
            </p:nvSpPr>
            <p:spPr bwMode="auto">
              <a:xfrm flipV="1">
                <a:off x="431" y="2024"/>
                <a:ext cx="544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950" name="Text Box 78"/>
            <p:cNvSpPr txBox="1">
              <a:spLocks noChangeArrowheads="1"/>
            </p:cNvSpPr>
            <p:nvPr/>
          </p:nvSpPr>
          <p:spPr bwMode="auto">
            <a:xfrm>
              <a:off x="537" y="2795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333333"/>
                  </a:solidFill>
                </a:rPr>
                <a:t>e</a:t>
              </a:r>
              <a:r>
                <a:rPr lang="hr-HR" sz="1800" baseline="-25000">
                  <a:solidFill>
                    <a:srgbClr val="333333"/>
                  </a:solidFill>
                </a:rPr>
                <a:t>1</a:t>
              </a:r>
            </a:p>
          </p:txBody>
        </p:sp>
        <p:sp>
          <p:nvSpPr>
            <p:cNvPr id="79954" name="Text Box 82"/>
            <p:cNvSpPr txBox="1">
              <a:spLocks noChangeArrowheads="1"/>
            </p:cNvSpPr>
            <p:nvPr/>
          </p:nvSpPr>
          <p:spPr bwMode="auto">
            <a:xfrm>
              <a:off x="884" y="2296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333333"/>
                  </a:solidFill>
                </a:rPr>
                <a:t>f</a:t>
              </a:r>
              <a:r>
                <a:rPr lang="hr-HR" sz="1800" baseline="-25000">
                  <a:solidFill>
                    <a:srgbClr val="333333"/>
                  </a:solidFill>
                </a:rPr>
                <a:t>1</a:t>
              </a:r>
            </a:p>
          </p:txBody>
        </p:sp>
        <p:sp>
          <p:nvSpPr>
            <p:cNvPr id="79955" name="Text Box 83"/>
            <p:cNvSpPr txBox="1">
              <a:spLocks noChangeArrowheads="1"/>
            </p:cNvSpPr>
            <p:nvPr/>
          </p:nvSpPr>
          <p:spPr bwMode="auto">
            <a:xfrm>
              <a:off x="462" y="2205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hr-HR" sz="1800">
                  <a:solidFill>
                    <a:srgbClr val="333333"/>
                  </a:solidFill>
                </a:rPr>
                <a:t>d</a:t>
              </a:r>
              <a:r>
                <a:rPr lang="hr-HR" sz="1800" baseline="-25000">
                  <a:solidFill>
                    <a:srgbClr val="333333"/>
                  </a:solidFill>
                </a:rPr>
                <a:t>1</a:t>
              </a:r>
            </a:p>
          </p:txBody>
        </p:sp>
      </p:grpSp>
      <p:sp>
        <p:nvSpPr>
          <p:cNvPr id="79957" name="Text Box 85"/>
          <p:cNvSpPr txBox="1">
            <a:spLocks noChangeArrowheads="1"/>
          </p:cNvSpPr>
          <p:nvPr/>
        </p:nvSpPr>
        <p:spPr bwMode="auto">
          <a:xfrm>
            <a:off x="323850" y="4811713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333333"/>
                </a:solidFill>
              </a:rPr>
              <a:t>T =</a:t>
            </a:r>
            <a:endParaRPr lang="hr-HR" sz="2600" b="0" baseline="30000" dirty="0">
              <a:solidFill>
                <a:srgbClr val="333333"/>
              </a:solidFill>
            </a:endParaRPr>
          </a:p>
        </p:txBody>
      </p:sp>
      <p:sp>
        <p:nvSpPr>
          <p:cNvPr id="79958" name="Text Box 86"/>
          <p:cNvSpPr txBox="1">
            <a:spLocks noChangeArrowheads="1"/>
          </p:cNvSpPr>
          <p:nvPr/>
        </p:nvSpPr>
        <p:spPr bwMode="auto">
          <a:xfrm>
            <a:off x="900113" y="4811713"/>
            <a:ext cx="100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rgbClr val="333333"/>
                </a:solidFill>
              </a:rPr>
              <a:t>e</a:t>
            </a:r>
            <a:r>
              <a:rPr lang="hr-HR" sz="2600" b="0" baseline="-25000">
                <a:solidFill>
                  <a:srgbClr val="333333"/>
                </a:solidFill>
              </a:rPr>
              <a:t>1</a:t>
            </a:r>
            <a:r>
              <a:rPr lang="hr-HR" sz="2600" b="0">
                <a:solidFill>
                  <a:srgbClr val="333333"/>
                </a:solidFill>
              </a:rPr>
              <a:t> ∙ f</a:t>
            </a:r>
            <a:r>
              <a:rPr lang="hr-HR" sz="26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79972" name="Text Box 100"/>
          <p:cNvSpPr txBox="1">
            <a:spLocks noChangeArrowheads="1"/>
          </p:cNvSpPr>
          <p:nvPr/>
        </p:nvSpPr>
        <p:spPr bwMode="auto">
          <a:xfrm>
            <a:off x="2339975" y="4595813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3300"/>
                </a:solidFill>
              </a:rPr>
              <a:t>T =</a:t>
            </a:r>
            <a:endParaRPr lang="hr-HR" sz="2600" b="0" baseline="30000" dirty="0">
              <a:solidFill>
                <a:srgbClr val="FF3300"/>
              </a:solidFill>
            </a:endParaRPr>
          </a:p>
        </p:txBody>
      </p:sp>
      <p:sp>
        <p:nvSpPr>
          <p:cNvPr id="79973" name="Text Box 101"/>
          <p:cNvSpPr txBox="1">
            <a:spLocks noChangeArrowheads="1"/>
          </p:cNvSpPr>
          <p:nvPr/>
        </p:nvSpPr>
        <p:spPr bwMode="auto">
          <a:xfrm>
            <a:off x="2916238" y="4595813"/>
            <a:ext cx="811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rgbClr val="FF3300"/>
                </a:solidFill>
              </a:rPr>
              <a:t>g ∙ n</a:t>
            </a:r>
            <a:endParaRPr lang="hr-HR" sz="2600" b="0" baseline="30000">
              <a:solidFill>
                <a:srgbClr val="FF3300"/>
              </a:solidFill>
            </a:endParaRPr>
          </a:p>
        </p:txBody>
      </p:sp>
      <p:grpSp>
        <p:nvGrpSpPr>
          <p:cNvPr id="79984" name="Group 112"/>
          <p:cNvGrpSpPr>
            <a:grpSpLocks/>
          </p:cNvGrpSpPr>
          <p:nvPr/>
        </p:nvGrpSpPr>
        <p:grpSpPr bwMode="auto">
          <a:xfrm>
            <a:off x="5508625" y="1412875"/>
            <a:ext cx="1800225" cy="869950"/>
            <a:chOff x="3470" y="890"/>
            <a:chExt cx="1134" cy="548"/>
          </a:xfrm>
        </p:grpSpPr>
        <p:sp>
          <p:nvSpPr>
            <p:cNvPr id="79926" name="Text Box 54"/>
            <p:cNvSpPr txBox="1">
              <a:spLocks noChangeArrowheads="1"/>
            </p:cNvSpPr>
            <p:nvPr/>
          </p:nvSpPr>
          <p:spPr bwMode="auto">
            <a:xfrm>
              <a:off x="3788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0066CC"/>
                  </a:solidFill>
                </a:rPr>
                <a:t>a</a:t>
              </a:r>
            </a:p>
          </p:txBody>
        </p:sp>
        <p:sp>
          <p:nvSpPr>
            <p:cNvPr id="79927" name="Text Box 55"/>
            <p:cNvSpPr txBox="1">
              <a:spLocks noChangeArrowheads="1"/>
            </p:cNvSpPr>
            <p:nvPr/>
          </p:nvSpPr>
          <p:spPr bwMode="auto">
            <a:xfrm>
              <a:off x="4400" y="1113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0066CC"/>
                  </a:solidFill>
                </a:rPr>
                <a:t>4</a:t>
              </a:r>
            </a:p>
          </p:txBody>
        </p:sp>
        <p:grpSp>
          <p:nvGrpSpPr>
            <p:cNvPr id="79983" name="Group 111"/>
            <p:cNvGrpSpPr>
              <a:grpSpLocks/>
            </p:cNvGrpSpPr>
            <p:nvPr/>
          </p:nvGrpSpPr>
          <p:grpSpPr bwMode="auto">
            <a:xfrm rot="900000">
              <a:off x="3470" y="890"/>
              <a:ext cx="952" cy="363"/>
              <a:chOff x="3424" y="845"/>
              <a:chExt cx="952" cy="363"/>
            </a:xfrm>
          </p:grpSpPr>
          <p:sp>
            <p:nvSpPr>
              <p:cNvPr id="79921" name="Rectangle 49"/>
              <p:cNvSpPr>
                <a:spLocks noChangeArrowheads="1"/>
              </p:cNvSpPr>
              <p:nvPr/>
            </p:nvSpPr>
            <p:spPr bwMode="auto">
              <a:xfrm>
                <a:off x="3424" y="845"/>
                <a:ext cx="952" cy="363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9979" name="Group 107"/>
              <p:cNvGrpSpPr>
                <a:grpSpLocks/>
              </p:cNvGrpSpPr>
              <p:nvPr/>
            </p:nvGrpSpPr>
            <p:grpSpPr bwMode="auto">
              <a:xfrm>
                <a:off x="3424" y="1116"/>
                <a:ext cx="91" cy="91"/>
                <a:chOff x="1746" y="3203"/>
                <a:chExt cx="91" cy="91"/>
              </a:xfrm>
            </p:grpSpPr>
            <p:sp>
              <p:nvSpPr>
                <p:cNvPr id="79980" name="Line 108"/>
                <p:cNvSpPr>
                  <a:spLocks noChangeShapeType="1"/>
                </p:cNvSpPr>
                <p:nvPr/>
              </p:nvSpPr>
              <p:spPr bwMode="auto">
                <a:xfrm>
                  <a:off x="1746" y="3203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81" name="Line 109"/>
                <p:cNvSpPr>
                  <a:spLocks noChangeShapeType="1"/>
                </p:cNvSpPr>
                <p:nvPr/>
              </p:nvSpPr>
              <p:spPr bwMode="auto">
                <a:xfrm rot="-5400000">
                  <a:off x="1791" y="324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0000" name="Group 128"/>
          <p:cNvGrpSpPr>
            <a:grpSpLocks/>
          </p:cNvGrpSpPr>
          <p:nvPr/>
        </p:nvGrpSpPr>
        <p:grpSpPr bwMode="auto">
          <a:xfrm>
            <a:off x="4572000" y="3284538"/>
            <a:ext cx="1743075" cy="1223962"/>
            <a:chOff x="2916" y="2069"/>
            <a:chExt cx="1098" cy="965"/>
          </a:xfrm>
        </p:grpSpPr>
        <p:sp>
          <p:nvSpPr>
            <p:cNvPr id="79985" name="Rectangle 113"/>
            <p:cNvSpPr>
              <a:spLocks noChangeArrowheads="1"/>
            </p:cNvSpPr>
            <p:nvPr/>
          </p:nvSpPr>
          <p:spPr bwMode="auto">
            <a:xfrm>
              <a:off x="3107" y="2069"/>
              <a:ext cx="907" cy="68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86" name="Line 114"/>
            <p:cNvSpPr>
              <a:spLocks noChangeShapeType="1"/>
            </p:cNvSpPr>
            <p:nvPr/>
          </p:nvSpPr>
          <p:spPr bwMode="auto">
            <a:xfrm flipV="1">
              <a:off x="3107" y="2750"/>
              <a:ext cx="68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7" name="Line 115"/>
            <p:cNvSpPr>
              <a:spLocks noChangeShapeType="1"/>
            </p:cNvSpPr>
            <p:nvPr/>
          </p:nvSpPr>
          <p:spPr bwMode="auto">
            <a:xfrm>
              <a:off x="3787" y="2750"/>
              <a:ext cx="227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9" name="Text Box 117"/>
            <p:cNvSpPr txBox="1">
              <a:spLocks noChangeArrowheads="1"/>
            </p:cNvSpPr>
            <p:nvPr/>
          </p:nvSpPr>
          <p:spPr bwMode="auto">
            <a:xfrm>
              <a:off x="3319" y="2745"/>
              <a:ext cx="19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800000"/>
                  </a:solidFill>
                </a:rPr>
                <a:t>a</a:t>
              </a:r>
            </a:p>
          </p:txBody>
        </p:sp>
        <p:sp>
          <p:nvSpPr>
            <p:cNvPr id="79997" name="Text Box 125"/>
            <p:cNvSpPr txBox="1">
              <a:spLocks noChangeArrowheads="1"/>
            </p:cNvSpPr>
            <p:nvPr/>
          </p:nvSpPr>
          <p:spPr bwMode="auto">
            <a:xfrm>
              <a:off x="3813" y="2745"/>
              <a:ext cx="20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9998" name="Line 126"/>
            <p:cNvSpPr>
              <a:spLocks noChangeShapeType="1"/>
            </p:cNvSpPr>
            <p:nvPr/>
          </p:nvSpPr>
          <p:spPr bwMode="auto">
            <a:xfrm flipV="1">
              <a:off x="3107" y="2069"/>
              <a:ext cx="0" cy="68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99" name="Text Box 127"/>
            <p:cNvSpPr txBox="1">
              <a:spLocks noChangeArrowheads="1"/>
            </p:cNvSpPr>
            <p:nvPr/>
          </p:nvSpPr>
          <p:spPr bwMode="auto">
            <a:xfrm>
              <a:off x="2916" y="2319"/>
              <a:ext cx="19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chemeClr val="folHlink"/>
                  </a:solidFill>
                </a:rPr>
                <a:t>c</a:t>
              </a:r>
            </a:p>
          </p:txBody>
        </p:sp>
      </p:grpSp>
      <p:sp>
        <p:nvSpPr>
          <p:cNvPr id="80001" name="Text Box 129"/>
          <p:cNvSpPr txBox="1">
            <a:spLocks noChangeArrowheads="1"/>
          </p:cNvSpPr>
          <p:nvPr/>
        </p:nvSpPr>
        <p:spPr bwMode="auto">
          <a:xfrm>
            <a:off x="4735513" y="4595813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chemeClr val="folHlink"/>
                </a:solidFill>
              </a:rPr>
              <a:t>T =</a:t>
            </a:r>
            <a:endParaRPr lang="hr-HR" sz="2600" b="0" baseline="30000" dirty="0">
              <a:solidFill>
                <a:schemeClr val="folHlink"/>
              </a:solidFill>
            </a:endParaRPr>
          </a:p>
        </p:txBody>
      </p:sp>
      <p:sp>
        <p:nvSpPr>
          <p:cNvPr id="80002" name="Text Box 130"/>
          <p:cNvSpPr txBox="1">
            <a:spLocks noChangeArrowheads="1"/>
          </p:cNvSpPr>
          <p:nvPr/>
        </p:nvSpPr>
        <p:spPr bwMode="auto">
          <a:xfrm>
            <a:off x="5311775" y="4595813"/>
            <a:ext cx="12763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chemeClr val="folHlink"/>
                </a:solidFill>
              </a:rPr>
              <a:t>(a+b)</a:t>
            </a:r>
            <a:r>
              <a:rPr lang="hr-HR" sz="1000" b="0">
                <a:solidFill>
                  <a:schemeClr val="folHlink"/>
                </a:solidFill>
              </a:rPr>
              <a:t> </a:t>
            </a:r>
            <a:r>
              <a:rPr lang="hr-HR" sz="2600" b="0">
                <a:solidFill>
                  <a:schemeClr val="folHlink"/>
                </a:solidFill>
              </a:rPr>
              <a:t>∙</a:t>
            </a:r>
            <a:r>
              <a:rPr lang="hr-HR" sz="1000" b="0">
                <a:solidFill>
                  <a:schemeClr val="folHlink"/>
                </a:solidFill>
              </a:rPr>
              <a:t> </a:t>
            </a:r>
            <a:r>
              <a:rPr lang="hr-HR" sz="2600" b="0">
                <a:solidFill>
                  <a:schemeClr val="folHlink"/>
                </a:solidFill>
              </a:rPr>
              <a:t>c</a:t>
            </a:r>
            <a:endParaRPr lang="hr-HR" sz="2600" b="0" baseline="30000">
              <a:solidFill>
                <a:schemeClr val="folHlink"/>
              </a:solidFill>
            </a:endParaRPr>
          </a:p>
        </p:txBody>
      </p:sp>
      <p:grpSp>
        <p:nvGrpSpPr>
          <p:cNvPr id="80017" name="Group 145"/>
          <p:cNvGrpSpPr>
            <a:grpSpLocks/>
          </p:cNvGrpSpPr>
          <p:nvPr/>
        </p:nvGrpSpPr>
        <p:grpSpPr bwMode="auto">
          <a:xfrm>
            <a:off x="7019925" y="3284538"/>
            <a:ext cx="1152525" cy="1663700"/>
            <a:chOff x="4422" y="2069"/>
            <a:chExt cx="726" cy="1048"/>
          </a:xfrm>
        </p:grpSpPr>
        <p:sp>
          <p:nvSpPr>
            <p:cNvPr id="80003" name="Rectangle 131"/>
            <p:cNvSpPr>
              <a:spLocks noChangeArrowheads="1"/>
            </p:cNvSpPr>
            <p:nvPr/>
          </p:nvSpPr>
          <p:spPr bwMode="auto">
            <a:xfrm>
              <a:off x="4649" y="2070"/>
              <a:ext cx="499" cy="816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06" name="Line 134"/>
            <p:cNvSpPr>
              <a:spLocks noChangeShapeType="1"/>
            </p:cNvSpPr>
            <p:nvPr/>
          </p:nvSpPr>
          <p:spPr bwMode="auto">
            <a:xfrm flipV="1">
              <a:off x="4649" y="2886"/>
              <a:ext cx="499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08" name="Text Box 136"/>
            <p:cNvSpPr txBox="1">
              <a:spLocks noChangeArrowheads="1"/>
            </p:cNvSpPr>
            <p:nvPr/>
          </p:nvSpPr>
          <p:spPr bwMode="auto">
            <a:xfrm>
              <a:off x="4830" y="2886"/>
              <a:ext cx="1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CC3300"/>
                  </a:solidFill>
                </a:rPr>
                <a:t>r</a:t>
              </a:r>
            </a:p>
          </p:txBody>
        </p:sp>
        <p:sp>
          <p:nvSpPr>
            <p:cNvPr id="80009" name="Text Box 137"/>
            <p:cNvSpPr txBox="1">
              <a:spLocks noChangeArrowheads="1"/>
            </p:cNvSpPr>
            <p:nvPr/>
          </p:nvSpPr>
          <p:spPr bwMode="auto">
            <a:xfrm>
              <a:off x="4422" y="2523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660066"/>
                  </a:solidFill>
                </a:rPr>
                <a:t>s</a:t>
              </a:r>
            </a:p>
          </p:txBody>
        </p:sp>
        <p:sp>
          <p:nvSpPr>
            <p:cNvPr id="80010" name="Line 138"/>
            <p:cNvSpPr>
              <a:spLocks noChangeShapeType="1"/>
            </p:cNvSpPr>
            <p:nvPr/>
          </p:nvSpPr>
          <p:spPr bwMode="auto">
            <a:xfrm flipV="1">
              <a:off x="4649" y="2432"/>
              <a:ext cx="0" cy="45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11" name="Text Box 139"/>
            <p:cNvSpPr txBox="1">
              <a:spLocks noChangeArrowheads="1"/>
            </p:cNvSpPr>
            <p:nvPr/>
          </p:nvSpPr>
          <p:spPr bwMode="auto">
            <a:xfrm>
              <a:off x="4422" y="2115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FF0066"/>
                  </a:solidFill>
                </a:rPr>
                <a:t>k</a:t>
              </a:r>
            </a:p>
          </p:txBody>
        </p:sp>
        <p:sp>
          <p:nvSpPr>
            <p:cNvPr id="80012" name="Line 140"/>
            <p:cNvSpPr>
              <a:spLocks noChangeShapeType="1"/>
            </p:cNvSpPr>
            <p:nvPr/>
          </p:nvSpPr>
          <p:spPr bwMode="auto">
            <a:xfrm flipV="1">
              <a:off x="4649" y="2069"/>
              <a:ext cx="0" cy="3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013" name="Text Box 141"/>
          <p:cNvSpPr txBox="1">
            <a:spLocks noChangeArrowheads="1"/>
          </p:cNvSpPr>
          <p:nvPr/>
        </p:nvSpPr>
        <p:spPr bwMode="auto">
          <a:xfrm>
            <a:off x="7019925" y="4956175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990000"/>
                </a:solidFill>
              </a:rPr>
              <a:t>T =</a:t>
            </a:r>
            <a:endParaRPr lang="hr-HR" sz="2600" b="0" baseline="30000" dirty="0">
              <a:solidFill>
                <a:srgbClr val="990000"/>
              </a:solidFill>
            </a:endParaRPr>
          </a:p>
        </p:txBody>
      </p:sp>
      <p:sp>
        <p:nvSpPr>
          <p:cNvPr id="80014" name="Text Box 142"/>
          <p:cNvSpPr txBox="1">
            <a:spLocks noChangeArrowheads="1"/>
          </p:cNvSpPr>
          <p:nvPr/>
        </p:nvSpPr>
        <p:spPr bwMode="auto">
          <a:xfrm>
            <a:off x="7596188" y="4956175"/>
            <a:ext cx="1239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rgbClr val="990000"/>
                </a:solidFill>
              </a:rPr>
              <a:t>r</a:t>
            </a:r>
            <a:r>
              <a:rPr lang="hr-HR" sz="1000" b="0">
                <a:solidFill>
                  <a:srgbClr val="990000"/>
                </a:solidFill>
              </a:rPr>
              <a:t> </a:t>
            </a:r>
            <a:r>
              <a:rPr lang="hr-HR" sz="2600" b="0">
                <a:solidFill>
                  <a:srgbClr val="990000"/>
                </a:solidFill>
              </a:rPr>
              <a:t>∙</a:t>
            </a:r>
            <a:r>
              <a:rPr lang="hr-HR" sz="1000" b="0">
                <a:solidFill>
                  <a:srgbClr val="990000"/>
                </a:solidFill>
              </a:rPr>
              <a:t> </a:t>
            </a:r>
            <a:r>
              <a:rPr lang="hr-HR" sz="2600" b="0">
                <a:solidFill>
                  <a:srgbClr val="990000"/>
                </a:solidFill>
              </a:rPr>
              <a:t>(s+k)</a:t>
            </a:r>
            <a:endParaRPr lang="hr-HR" sz="2600" b="0" baseline="30000">
              <a:solidFill>
                <a:srgbClr val="990000"/>
              </a:solidFill>
            </a:endParaRPr>
          </a:p>
        </p:txBody>
      </p:sp>
      <p:grpSp>
        <p:nvGrpSpPr>
          <p:cNvPr id="80032" name="Group 160"/>
          <p:cNvGrpSpPr>
            <a:grpSpLocks/>
          </p:cNvGrpSpPr>
          <p:nvPr/>
        </p:nvGrpSpPr>
        <p:grpSpPr bwMode="auto">
          <a:xfrm>
            <a:off x="2339975" y="5589588"/>
            <a:ext cx="1974850" cy="1092200"/>
            <a:chOff x="1228" y="3521"/>
            <a:chExt cx="1244" cy="688"/>
          </a:xfrm>
        </p:grpSpPr>
        <p:sp>
          <p:nvSpPr>
            <p:cNvPr id="80015" name="Rectangle 143"/>
            <p:cNvSpPr>
              <a:spLocks noChangeArrowheads="1"/>
            </p:cNvSpPr>
            <p:nvPr/>
          </p:nvSpPr>
          <p:spPr bwMode="auto">
            <a:xfrm>
              <a:off x="1429" y="3521"/>
              <a:ext cx="1043" cy="499"/>
            </a:xfrm>
            <a:prstGeom prst="rect">
              <a:avLst/>
            </a:prstGeom>
            <a:solidFill>
              <a:srgbClr val="FF2F2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20" name="Line 148"/>
            <p:cNvSpPr>
              <a:spLocks noChangeShapeType="1"/>
            </p:cNvSpPr>
            <p:nvPr/>
          </p:nvSpPr>
          <p:spPr bwMode="auto">
            <a:xfrm flipV="1">
              <a:off x="1429" y="4020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1" name="Text Box 149"/>
            <p:cNvSpPr txBox="1">
              <a:spLocks noChangeArrowheads="1"/>
            </p:cNvSpPr>
            <p:nvPr/>
          </p:nvSpPr>
          <p:spPr bwMode="auto">
            <a:xfrm>
              <a:off x="1655" y="3974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/>
                <a:t>x</a:t>
              </a:r>
            </a:p>
          </p:txBody>
        </p:sp>
        <p:sp>
          <p:nvSpPr>
            <p:cNvPr id="80026" name="Line 154"/>
            <p:cNvSpPr>
              <a:spLocks noChangeShapeType="1"/>
            </p:cNvSpPr>
            <p:nvPr/>
          </p:nvSpPr>
          <p:spPr bwMode="auto">
            <a:xfrm flipV="1">
              <a:off x="2109" y="4020"/>
              <a:ext cx="363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7" name="Line 155"/>
            <p:cNvSpPr>
              <a:spLocks noChangeShapeType="1"/>
            </p:cNvSpPr>
            <p:nvPr/>
          </p:nvSpPr>
          <p:spPr bwMode="auto">
            <a:xfrm flipV="1">
              <a:off x="1429" y="3748"/>
              <a:ext cx="0" cy="27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8" name="Line 156"/>
            <p:cNvSpPr>
              <a:spLocks noChangeShapeType="1"/>
            </p:cNvSpPr>
            <p:nvPr/>
          </p:nvSpPr>
          <p:spPr bwMode="auto">
            <a:xfrm flipV="1">
              <a:off x="1429" y="3521"/>
              <a:ext cx="0" cy="225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9" name="Text Box 157"/>
            <p:cNvSpPr txBox="1">
              <a:spLocks noChangeArrowheads="1"/>
            </p:cNvSpPr>
            <p:nvPr/>
          </p:nvSpPr>
          <p:spPr bwMode="auto">
            <a:xfrm>
              <a:off x="2180" y="397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CC3300"/>
                  </a:solidFill>
                </a:rPr>
                <a:t>y</a:t>
              </a:r>
            </a:p>
          </p:txBody>
        </p:sp>
        <p:sp>
          <p:nvSpPr>
            <p:cNvPr id="80030" name="Text Box 158"/>
            <p:cNvSpPr txBox="1">
              <a:spLocks noChangeArrowheads="1"/>
            </p:cNvSpPr>
            <p:nvPr/>
          </p:nvSpPr>
          <p:spPr bwMode="auto">
            <a:xfrm>
              <a:off x="1233" y="378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009900"/>
                  </a:solidFill>
                </a:rPr>
                <a:t>a</a:t>
              </a:r>
            </a:p>
          </p:txBody>
        </p:sp>
        <p:sp>
          <p:nvSpPr>
            <p:cNvPr id="80031" name="Text Box 159"/>
            <p:cNvSpPr txBox="1">
              <a:spLocks noChangeArrowheads="1"/>
            </p:cNvSpPr>
            <p:nvPr/>
          </p:nvSpPr>
          <p:spPr bwMode="auto">
            <a:xfrm>
              <a:off x="1228" y="3521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0000FF"/>
                  </a:solidFill>
                </a:rPr>
                <a:t>b</a:t>
              </a:r>
            </a:p>
          </p:txBody>
        </p:sp>
      </p:grpSp>
      <p:sp>
        <p:nvSpPr>
          <p:cNvPr id="80033" name="Text Box 161"/>
          <p:cNvSpPr txBox="1">
            <a:spLocks noChangeArrowheads="1"/>
          </p:cNvSpPr>
          <p:nvPr/>
        </p:nvSpPr>
        <p:spPr bwMode="auto">
          <a:xfrm>
            <a:off x="4421188" y="5805488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0000"/>
                </a:solidFill>
              </a:rPr>
              <a:t>T =</a:t>
            </a:r>
            <a:endParaRPr lang="hr-HR" sz="2600" b="0" baseline="30000" dirty="0">
              <a:solidFill>
                <a:srgbClr val="FF0000"/>
              </a:solidFill>
            </a:endParaRPr>
          </a:p>
        </p:txBody>
      </p:sp>
      <p:sp>
        <p:nvSpPr>
          <p:cNvPr id="80034" name="Text Box 162"/>
          <p:cNvSpPr txBox="1">
            <a:spLocks noChangeArrowheads="1"/>
          </p:cNvSpPr>
          <p:nvPr/>
        </p:nvSpPr>
        <p:spPr bwMode="auto">
          <a:xfrm>
            <a:off x="4997450" y="5805488"/>
            <a:ext cx="1873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rgbClr val="FF0000"/>
                </a:solidFill>
              </a:rPr>
              <a:t>(x+y)</a:t>
            </a:r>
            <a:r>
              <a:rPr lang="hr-HR" sz="1000" b="0">
                <a:solidFill>
                  <a:srgbClr val="FF0000"/>
                </a:solidFill>
              </a:rPr>
              <a:t> </a:t>
            </a:r>
            <a:r>
              <a:rPr lang="hr-HR" sz="2600" b="0">
                <a:solidFill>
                  <a:srgbClr val="FF0000"/>
                </a:solidFill>
              </a:rPr>
              <a:t>∙</a:t>
            </a:r>
            <a:r>
              <a:rPr lang="hr-HR" sz="1000" b="0">
                <a:solidFill>
                  <a:srgbClr val="FF0000"/>
                </a:solidFill>
              </a:rPr>
              <a:t> </a:t>
            </a:r>
            <a:r>
              <a:rPr lang="hr-HR" sz="2600" b="0">
                <a:solidFill>
                  <a:srgbClr val="FF0000"/>
                </a:solidFill>
              </a:rPr>
              <a:t>(a+b)</a:t>
            </a:r>
            <a:endParaRPr lang="hr-HR" sz="2600" b="0" baseline="30000">
              <a:solidFill>
                <a:srgbClr val="FF0000"/>
              </a:solidFill>
            </a:endParaRPr>
          </a:p>
        </p:txBody>
      </p:sp>
      <p:grpSp>
        <p:nvGrpSpPr>
          <p:cNvPr id="80039" name="Group 167"/>
          <p:cNvGrpSpPr>
            <a:grpSpLocks/>
          </p:cNvGrpSpPr>
          <p:nvPr/>
        </p:nvGrpSpPr>
        <p:grpSpPr bwMode="auto">
          <a:xfrm>
            <a:off x="7900988" y="1074738"/>
            <a:ext cx="936625" cy="1293812"/>
            <a:chOff x="5057" y="677"/>
            <a:chExt cx="590" cy="815"/>
          </a:xfrm>
        </p:grpSpPr>
        <p:sp>
          <p:nvSpPr>
            <p:cNvPr id="79934" name="Rectangle 62"/>
            <p:cNvSpPr>
              <a:spLocks noChangeArrowheads="1"/>
            </p:cNvSpPr>
            <p:nvPr/>
          </p:nvSpPr>
          <p:spPr bwMode="auto">
            <a:xfrm>
              <a:off x="5057" y="899"/>
              <a:ext cx="408" cy="40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7" name="Text Box 65"/>
            <p:cNvSpPr txBox="1">
              <a:spLocks noChangeArrowheads="1"/>
            </p:cNvSpPr>
            <p:nvPr/>
          </p:nvSpPr>
          <p:spPr bwMode="auto">
            <a:xfrm>
              <a:off x="5184" y="1261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79941" name="Text Box 69"/>
            <p:cNvSpPr txBox="1">
              <a:spLocks noChangeArrowheads="1"/>
            </p:cNvSpPr>
            <p:nvPr/>
          </p:nvSpPr>
          <p:spPr bwMode="auto">
            <a:xfrm>
              <a:off x="5456" y="98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80037" name="Text Box 165"/>
            <p:cNvSpPr txBox="1">
              <a:spLocks noChangeArrowheads="1"/>
            </p:cNvSpPr>
            <p:nvPr/>
          </p:nvSpPr>
          <p:spPr bwMode="auto">
            <a:xfrm>
              <a:off x="5184" y="677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FF3300"/>
                  </a:solidFill>
                </a:rPr>
                <a:t>n</a:t>
              </a:r>
            </a:p>
          </p:txBody>
        </p:sp>
      </p:grpSp>
      <p:sp>
        <p:nvSpPr>
          <p:cNvPr id="79951" name="Text Box 79"/>
          <p:cNvSpPr txBox="1">
            <a:spLocks noChangeArrowheads="1"/>
          </p:cNvSpPr>
          <p:nvPr/>
        </p:nvSpPr>
        <p:spPr bwMode="auto">
          <a:xfrm>
            <a:off x="3810000" y="3644900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1800">
                <a:solidFill>
                  <a:srgbClr val="FF3300"/>
                </a:solidFill>
              </a:rPr>
              <a:t>n</a:t>
            </a:r>
          </a:p>
        </p:txBody>
      </p:sp>
      <p:grpSp>
        <p:nvGrpSpPr>
          <p:cNvPr id="80043" name="Group 171"/>
          <p:cNvGrpSpPr>
            <a:grpSpLocks/>
          </p:cNvGrpSpPr>
          <p:nvPr/>
        </p:nvGrpSpPr>
        <p:grpSpPr bwMode="auto">
          <a:xfrm>
            <a:off x="2339975" y="3500438"/>
            <a:ext cx="1511300" cy="942975"/>
            <a:chOff x="1474" y="2205"/>
            <a:chExt cx="952" cy="594"/>
          </a:xfrm>
        </p:grpSpPr>
        <p:sp>
          <p:nvSpPr>
            <p:cNvPr id="79953" name="Text Box 81"/>
            <p:cNvSpPr txBox="1">
              <a:spLocks noChangeArrowheads="1"/>
            </p:cNvSpPr>
            <p:nvPr/>
          </p:nvSpPr>
          <p:spPr bwMode="auto">
            <a:xfrm>
              <a:off x="1826" y="256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FF3300"/>
                  </a:solidFill>
                </a:rPr>
                <a:t>g</a:t>
              </a:r>
            </a:p>
          </p:txBody>
        </p:sp>
        <p:grpSp>
          <p:nvGrpSpPr>
            <p:cNvPr id="79969" name="Group 97"/>
            <p:cNvGrpSpPr>
              <a:grpSpLocks/>
            </p:cNvGrpSpPr>
            <p:nvPr/>
          </p:nvGrpSpPr>
          <p:grpSpPr bwMode="auto">
            <a:xfrm>
              <a:off x="1474" y="2205"/>
              <a:ext cx="940" cy="409"/>
              <a:chOff x="1474" y="2205"/>
              <a:chExt cx="940" cy="409"/>
            </a:xfrm>
          </p:grpSpPr>
          <p:sp>
            <p:nvSpPr>
              <p:cNvPr id="79949" name="Rectangle 77"/>
              <p:cNvSpPr>
                <a:spLocks noChangeArrowheads="1"/>
              </p:cNvSpPr>
              <p:nvPr/>
            </p:nvSpPr>
            <p:spPr bwMode="auto">
              <a:xfrm>
                <a:off x="1474" y="2205"/>
                <a:ext cx="940" cy="409"/>
              </a:xfrm>
              <a:prstGeom prst="rect">
                <a:avLst/>
              </a:prstGeom>
              <a:solidFill>
                <a:srgbClr val="FFFF66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59" name="Line 87"/>
              <p:cNvSpPr>
                <a:spLocks noChangeShapeType="1"/>
              </p:cNvSpPr>
              <p:nvPr/>
            </p:nvSpPr>
            <p:spPr bwMode="auto">
              <a:xfrm>
                <a:off x="1655" y="2205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968" name="Group 96"/>
              <p:cNvGrpSpPr>
                <a:grpSpLocks/>
              </p:cNvGrpSpPr>
              <p:nvPr/>
            </p:nvGrpSpPr>
            <p:grpSpPr bwMode="auto">
              <a:xfrm>
                <a:off x="1655" y="2523"/>
                <a:ext cx="91" cy="91"/>
                <a:chOff x="1746" y="3203"/>
                <a:chExt cx="91" cy="91"/>
              </a:xfrm>
            </p:grpSpPr>
            <p:sp>
              <p:nvSpPr>
                <p:cNvPr id="79965" name="Line 93"/>
                <p:cNvSpPr>
                  <a:spLocks noChangeShapeType="1"/>
                </p:cNvSpPr>
                <p:nvPr/>
              </p:nvSpPr>
              <p:spPr bwMode="auto">
                <a:xfrm>
                  <a:off x="1746" y="3203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66" name="Line 94"/>
                <p:cNvSpPr>
                  <a:spLocks noChangeShapeType="1"/>
                </p:cNvSpPr>
                <p:nvPr/>
              </p:nvSpPr>
              <p:spPr bwMode="auto">
                <a:xfrm rot="-5400000">
                  <a:off x="1791" y="324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9970" name="Text Box 98"/>
            <p:cNvSpPr txBox="1">
              <a:spLocks noChangeArrowheads="1"/>
            </p:cNvSpPr>
            <p:nvPr/>
          </p:nvSpPr>
          <p:spPr bwMode="auto">
            <a:xfrm>
              <a:off x="1497" y="2292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80040" name="Line 168"/>
            <p:cNvSpPr>
              <a:spLocks noChangeShapeType="1"/>
            </p:cNvSpPr>
            <p:nvPr/>
          </p:nvSpPr>
          <p:spPr bwMode="auto">
            <a:xfrm>
              <a:off x="1655" y="2205"/>
              <a:ext cx="771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41" name="Text Box 169"/>
            <p:cNvSpPr txBox="1">
              <a:spLocks noChangeArrowheads="1"/>
            </p:cNvSpPr>
            <p:nvPr/>
          </p:nvSpPr>
          <p:spPr bwMode="auto">
            <a:xfrm>
              <a:off x="1865" y="2301"/>
              <a:ext cx="1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FF3300"/>
                  </a:solidFill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7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7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8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7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7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7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8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7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7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8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1000"/>
                                        <p:tgtEl>
                                          <p:spTgt spid="8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8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8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1000"/>
                                        <p:tgtEl>
                                          <p:spTgt spid="8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8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1000"/>
                                        <p:tgtEl>
                                          <p:spTgt spid="8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1000"/>
                                        <p:tgtEl>
                                          <p:spTgt spid="8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1000"/>
                                        <p:tgtEl>
                                          <p:spTgt spid="8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91" grpId="0"/>
      <p:bldP spid="79911" grpId="0"/>
      <p:bldP spid="79916" grpId="0"/>
      <p:bldP spid="79917" grpId="0"/>
      <p:bldP spid="79932" grpId="0"/>
      <p:bldP spid="79933" grpId="0"/>
      <p:bldP spid="79943" grpId="0"/>
      <p:bldP spid="79944" grpId="0"/>
      <p:bldP spid="79957" grpId="0"/>
      <p:bldP spid="79958" grpId="0"/>
      <p:bldP spid="79972" grpId="0"/>
      <p:bldP spid="79973" grpId="0"/>
      <p:bldP spid="80001" grpId="0"/>
      <p:bldP spid="80002" grpId="0"/>
      <p:bldP spid="80013" grpId="0"/>
      <p:bldP spid="80014" grpId="0"/>
      <p:bldP spid="80033" grpId="0"/>
      <p:bldP spid="80034" grpId="0"/>
      <p:bldP spid="799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4395" y="1196975"/>
            <a:ext cx="4249613" cy="2303463"/>
          </a:xfrm>
        </p:spPr>
        <p:txBody>
          <a:bodyPr/>
          <a:lstStyle/>
          <a:p>
            <a:r>
              <a:rPr lang="hu-HU" dirty="0">
                <a:solidFill>
                  <a:srgbClr val="009900"/>
                </a:solidFill>
                <a:latin typeface="Comic Sans MS" pitchFamily="66" charset="0"/>
              </a:rPr>
              <a:t>A paralelogramma területe</a:t>
            </a:r>
            <a:endParaRPr lang="en-US" dirty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24585" name="Picture 9" descr="Слика:Braque.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324802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95736" y="5013325"/>
            <a:ext cx="27350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Latn-CS" sz="1800" b="0" dirty="0">
                <a:solidFill>
                  <a:srgbClr val="008000"/>
                </a:solidFill>
              </a:rPr>
              <a:t>Georges Braque </a:t>
            </a:r>
          </a:p>
          <a:p>
            <a:pPr algn="r">
              <a:spcBef>
                <a:spcPct val="50000"/>
              </a:spcBef>
            </a:pPr>
            <a:r>
              <a:rPr lang="en-US" sz="1800" dirty="0">
                <a:solidFill>
                  <a:srgbClr val="009900"/>
                </a:solidFill>
              </a:rPr>
              <a:t>Woman with a Guitar</a:t>
            </a:r>
          </a:p>
          <a:p>
            <a:pPr algn="r">
              <a:spcBef>
                <a:spcPct val="50000"/>
              </a:spcBef>
            </a:pPr>
            <a:r>
              <a:rPr lang="sr-Latn-CS" sz="1800" b="0" dirty="0">
                <a:solidFill>
                  <a:srgbClr val="008000"/>
                </a:solidFill>
              </a:rPr>
              <a:t>1913.</a:t>
            </a:r>
            <a:endParaRPr lang="en-US" sz="1800" b="0" dirty="0">
              <a:solidFill>
                <a:srgbClr val="008000"/>
              </a:solidFill>
            </a:endParaRPr>
          </a:p>
        </p:txBody>
      </p:sp>
      <p:sp>
        <p:nvSpPr>
          <p:cNvPr id="24588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0312" y="6597650"/>
            <a:ext cx="17524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1200" dirty="0">
                <a:solidFill>
                  <a:srgbClr val="969696"/>
                </a:solidFill>
              </a:rPr>
              <a:t>Vissza a tartalomhoz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122488" y="4484688"/>
            <a:ext cx="2592387" cy="16859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4703763" y="4484688"/>
            <a:ext cx="1439862" cy="1685925"/>
          </a:xfrm>
          <a:prstGeom prst="rtTriangle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 rot="10800000">
            <a:off x="690563" y="4484688"/>
            <a:ext cx="1439862" cy="1685925"/>
          </a:xfrm>
          <a:prstGeom prst="rtTriangle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2124075" y="6169025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2111375" y="448468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Line 7"/>
          <p:cNvSpPr>
            <a:spLocks noChangeAspect="1" noChangeShapeType="1"/>
          </p:cNvSpPr>
          <p:nvPr/>
        </p:nvSpPr>
        <p:spPr bwMode="auto">
          <a:xfrm>
            <a:off x="684213" y="4484688"/>
            <a:ext cx="1450975" cy="169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Line 8"/>
          <p:cNvSpPr>
            <a:spLocks noChangeAspect="1" noChangeShapeType="1"/>
          </p:cNvSpPr>
          <p:nvPr/>
        </p:nvSpPr>
        <p:spPr bwMode="auto">
          <a:xfrm>
            <a:off x="4705350" y="4484688"/>
            <a:ext cx="1450975" cy="169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684213" y="448468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6623050" y="4808538"/>
            <a:ext cx="1765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sz="4000" b="0" dirty="0">
                <a:solidFill>
                  <a:srgbClr val="008000"/>
                </a:solidFill>
              </a:rPr>
              <a:t>  T = ?</a:t>
            </a:r>
            <a:endParaRPr lang="en-US" sz="4000" b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87338" y="0"/>
            <a:ext cx="8748712" cy="3933825"/>
          </a:xfrm>
          <a:noFill/>
          <a:ln/>
        </p:spPr>
        <p:txBody>
          <a:bodyPr/>
          <a:lstStyle/>
          <a:p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Nézzük az </a:t>
            </a:r>
            <a:r>
              <a:rPr lang="sr-Latn-CS" i="1" u="sng" dirty="0">
                <a:solidFill>
                  <a:srgbClr val="008000"/>
                </a:solidFill>
                <a:latin typeface="Comic Sans MS" pitchFamily="66" charset="0"/>
              </a:rPr>
              <a:t>a</a:t>
            </a:r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 oldalt.</a:t>
            </a:r>
          </a:p>
          <a:p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A hozzá tartozó magasság </a:t>
            </a:r>
            <a:r>
              <a:rPr lang="sr-Latn-CS" i="1" u="sng" dirty="0">
                <a:solidFill>
                  <a:srgbClr val="008000"/>
                </a:solidFill>
                <a:latin typeface="Comic Sans MS" pitchFamily="66" charset="0"/>
              </a:rPr>
              <a:t>h</a:t>
            </a:r>
            <a:r>
              <a:rPr lang="sr-Latn-CS" baseline="-25000" dirty="0">
                <a:solidFill>
                  <a:srgbClr val="008000"/>
                </a:solidFill>
                <a:latin typeface="Comic Sans MS" pitchFamily="66" charset="0"/>
              </a:rPr>
              <a:t>a </a:t>
            </a:r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hu-HU" dirty="0">
                <a:solidFill>
                  <a:srgbClr val="008000"/>
                </a:solidFill>
                <a:latin typeface="Comic Sans MS" pitchFamily="66" charset="0"/>
              </a:rPr>
              <a:t>A magasság és az oldal által bezárt szög derékszög</a:t>
            </a:r>
            <a:r>
              <a:rPr lang="hr-HR" dirty="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  <a:p>
            <a:r>
              <a:rPr lang="hr-HR" dirty="0">
                <a:solidFill>
                  <a:srgbClr val="008000"/>
                </a:solidFill>
                <a:latin typeface="Comic Sans MS" pitchFamily="66" charset="0"/>
              </a:rPr>
              <a:t>Milyen alakzatot kapunk?</a:t>
            </a:r>
          </a:p>
          <a:p>
            <a:r>
              <a:rPr lang="hr-HR" dirty="0">
                <a:solidFill>
                  <a:srgbClr val="008000"/>
                </a:solidFill>
                <a:latin typeface="Comic Sans MS" pitchFamily="66" charset="0"/>
              </a:rPr>
              <a:t>Mekkora a területe? </a:t>
            </a:r>
            <a:r>
              <a:rPr lang="hr-HR" sz="2800" dirty="0">
                <a:solidFill>
                  <a:srgbClr val="008000"/>
                </a:solidFill>
                <a:latin typeface="Comic Sans MS" pitchFamily="66" charset="0"/>
              </a:rPr>
              <a:t>(Vigyázz a jelölésekre!)</a:t>
            </a:r>
          </a:p>
          <a:p>
            <a:pPr algn="ctr"/>
            <a:r>
              <a:rPr lang="hr-HR" dirty="0">
                <a:solidFill>
                  <a:srgbClr val="008000"/>
                </a:solidFill>
                <a:latin typeface="Comic Sans MS" pitchFamily="66" charset="0"/>
              </a:rPr>
              <a:t>Mekkora az eredeti paralelogramma területe?</a:t>
            </a:r>
            <a:endParaRPr lang="sr-Latn-CS" dirty="0">
              <a:solidFill>
                <a:srgbClr val="008000"/>
              </a:solidFill>
              <a:latin typeface="Comic Sans MS" pitchFamily="66" charset="0"/>
            </a:endParaRPr>
          </a:p>
        </p:txBody>
      </p:sp>
      <p:grpSp>
        <p:nvGrpSpPr>
          <p:cNvPr id="86028" name="Group 12"/>
          <p:cNvGrpSpPr>
            <a:grpSpLocks/>
          </p:cNvGrpSpPr>
          <p:nvPr/>
        </p:nvGrpSpPr>
        <p:grpSpPr bwMode="auto">
          <a:xfrm>
            <a:off x="2124075" y="6159500"/>
            <a:ext cx="4032250" cy="582613"/>
            <a:chOff x="1338" y="3655"/>
            <a:chExt cx="2540" cy="367"/>
          </a:xfrm>
        </p:grpSpPr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>
              <a:off x="1338" y="3655"/>
              <a:ext cx="2540" cy="0"/>
            </a:xfrm>
            <a:prstGeom prst="line">
              <a:avLst/>
            </a:prstGeom>
            <a:noFill/>
            <a:ln w="666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2426" y="3657"/>
              <a:ext cx="4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hr-HR" sz="3200">
                <a:solidFill>
                  <a:srgbClr val="008000"/>
                </a:solidFill>
              </a:endParaRPr>
            </a:p>
          </p:txBody>
        </p:sp>
      </p:grp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2124075" y="4478338"/>
            <a:ext cx="865188" cy="1684337"/>
            <a:chOff x="1338" y="2596"/>
            <a:chExt cx="545" cy="1061"/>
          </a:xfrm>
        </p:grpSpPr>
        <p:sp>
          <p:nvSpPr>
            <p:cNvPr id="86032" name="Line 16"/>
            <p:cNvSpPr>
              <a:spLocks noChangeShapeType="1"/>
            </p:cNvSpPr>
            <p:nvPr/>
          </p:nvSpPr>
          <p:spPr bwMode="auto">
            <a:xfrm flipH="1">
              <a:off x="1338" y="2596"/>
              <a:ext cx="0" cy="1061"/>
            </a:xfrm>
            <a:prstGeom prst="line">
              <a:avLst/>
            </a:prstGeom>
            <a:noFill/>
            <a:ln w="666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1338" y="2886"/>
              <a:ext cx="5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3200" dirty="0">
                  <a:solidFill>
                    <a:srgbClr val="008000"/>
                  </a:solidFill>
                </a:rPr>
                <a:t>h</a:t>
              </a:r>
              <a:r>
                <a:rPr lang="sr-Latn-CS" sz="3200" baseline="-25000" dirty="0">
                  <a:solidFill>
                    <a:srgbClr val="008000"/>
                  </a:solidFill>
                </a:rPr>
                <a:t>a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2124075" y="5889625"/>
            <a:ext cx="287338" cy="287338"/>
            <a:chOff x="1746" y="3203"/>
            <a:chExt cx="91" cy="91"/>
          </a:xfrm>
        </p:grpSpPr>
        <p:sp>
          <p:nvSpPr>
            <p:cNvPr id="86035" name="Line 19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Line 20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7" name="AutoShape 21"/>
          <p:cNvSpPr>
            <a:spLocks noChangeArrowheads="1"/>
          </p:cNvSpPr>
          <p:nvPr/>
        </p:nvSpPr>
        <p:spPr bwMode="auto">
          <a:xfrm rot="10800000">
            <a:off x="669925" y="4479925"/>
            <a:ext cx="1439863" cy="1685925"/>
          </a:xfrm>
          <a:prstGeom prst="rtTriangle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5507607" y="2206955"/>
            <a:ext cx="37449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sz="3200" b="0" dirty="0">
                <a:solidFill>
                  <a:srgbClr val="008000"/>
                </a:solidFill>
              </a:rPr>
              <a:t>Téglalapot!</a:t>
            </a:r>
            <a:endParaRPr lang="en-US" sz="3200" b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6227763" y="4869160"/>
            <a:ext cx="27003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sz="4000" b="0" dirty="0">
                <a:solidFill>
                  <a:srgbClr val="008000"/>
                </a:solidFill>
              </a:rPr>
              <a:t>  T = a </a:t>
            </a:r>
            <a:r>
              <a:rPr lang="en-US" sz="4000" b="0" dirty="0">
                <a:solidFill>
                  <a:srgbClr val="008000"/>
                </a:solidFill>
              </a:rPr>
              <a:t>·</a:t>
            </a:r>
            <a:r>
              <a:rPr lang="hr-HR" sz="4000" b="0" dirty="0">
                <a:solidFill>
                  <a:srgbClr val="008000"/>
                </a:solidFill>
              </a:rPr>
              <a:t> h</a:t>
            </a:r>
            <a:r>
              <a:rPr lang="hr-HR" sz="4000" b="0" baseline="-25000" dirty="0">
                <a:solidFill>
                  <a:srgbClr val="008000"/>
                </a:solidFill>
              </a:rPr>
              <a:t>a</a:t>
            </a:r>
            <a:endParaRPr lang="en-US" sz="4000" b="0" baseline="-250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6444208" y="4724400"/>
            <a:ext cx="2461667" cy="100965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3779838" y="609282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rgbClr val="008000"/>
                </a:solidFill>
              </a:rPr>
              <a:t>a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2627313" y="39290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rgbClr val="008000"/>
                </a:solidFill>
              </a:rPr>
              <a:t>a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755650" y="514191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rgbClr val="008000"/>
                </a:solidFill>
              </a:rPr>
              <a:t>b</a:t>
            </a:r>
            <a:endParaRPr lang="en-US" sz="3200" baseline="-25000">
              <a:solidFill>
                <a:srgbClr val="008000"/>
              </a:solidFill>
            </a:endParaRPr>
          </a:p>
        </p:txBody>
      </p:sp>
      <p:sp>
        <p:nvSpPr>
          <p:cNvPr id="86048" name="Text Box 32"/>
          <p:cNvSpPr txBox="1">
            <a:spLocks noChangeArrowheads="1"/>
          </p:cNvSpPr>
          <p:nvPr/>
        </p:nvSpPr>
        <p:spPr bwMode="auto">
          <a:xfrm>
            <a:off x="5292725" y="49418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rgbClr val="008000"/>
                </a:solidFill>
              </a:rPr>
              <a:t>b</a:t>
            </a:r>
            <a:endParaRPr lang="en-US" sz="3200" baseline="-250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74 C -0.01389 -0.05803 -0.03368 -0.12323 0.00764 -0.17156 C 0.04913 -0.22011 0.17917 -0.28878 0.25521 -0.28323 C 0.33142 -0.27745 0.43333 -0.18451 0.46424 -0.13664 C 0.49566 -0.08901 0.44531 -0.02011 0.44149 0.00301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14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93 0.00092 C 0.47726 -0.03815 0.51493 -0.07699 0.48194 -0.12601 C 0.44896 -0.17503 0.32656 -0.29017 0.24253 -0.29295 C 0.15851 -0.29572 0.01753 -0.19214 -0.02274 -0.14289 C -0.06267 -0.09364 -0.00226 -0.02127 0.00156 0.00301 " pathEditMode="relative" rAng="0" ptsTypes="aaaaA">
                                      <p:cBhvr>
                                        <p:cTn id="104" dur="2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-14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0" grpId="1" animBg="1"/>
      <p:bldP spid="86023" grpId="0" animBg="1"/>
      <p:bldP spid="86023" grpId="1" animBg="1"/>
      <p:bldP spid="86025" grpId="0" animBg="1"/>
      <p:bldP spid="86025" grpId="1" animBg="1"/>
      <p:bldP spid="86026" grpId="0"/>
      <p:bldP spid="86026" grpId="1"/>
      <p:bldP spid="86037" grpId="0" animBg="1"/>
      <p:bldP spid="86037" grpId="1" animBg="1"/>
      <p:bldP spid="86037" grpId="2" animBg="1"/>
      <p:bldP spid="86037" grpId="3" animBg="1"/>
      <p:bldP spid="86038" grpId="0"/>
      <p:bldP spid="86039" grpId="0"/>
      <p:bldP spid="86039" grpId="1"/>
      <p:bldP spid="86042" grpId="0" animBg="1"/>
      <p:bldP spid="86046" grpId="0"/>
      <p:bldP spid="86046" grpId="1"/>
      <p:bldP spid="86047" grpId="0"/>
      <p:bldP spid="86047" grpId="1"/>
      <p:bldP spid="86048" grpId="0"/>
      <p:bldP spid="8604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87338" y="0"/>
            <a:ext cx="8748712" cy="692150"/>
          </a:xfrm>
          <a:noFill/>
          <a:ln/>
        </p:spPr>
        <p:txBody>
          <a:bodyPr/>
          <a:lstStyle/>
          <a:p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Nézzük most a </a:t>
            </a:r>
            <a:r>
              <a:rPr lang="sr-Latn-CS" i="1" u="sng" dirty="0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 oldalt.</a:t>
            </a:r>
          </a:p>
          <a:p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A b oldalhoz tartozó magasság </a:t>
            </a:r>
            <a:r>
              <a:rPr lang="sr-Latn-CS" i="1" u="sng" dirty="0">
                <a:solidFill>
                  <a:srgbClr val="008000"/>
                </a:solidFill>
                <a:latin typeface="Comic Sans MS" pitchFamily="66" charset="0"/>
              </a:rPr>
              <a:t>h</a:t>
            </a:r>
            <a:r>
              <a:rPr lang="sr-Latn-CS" baseline="-25000" dirty="0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.</a:t>
            </a:r>
          </a:p>
          <a:p>
            <a:r>
              <a:rPr lang="hu-HU" dirty="0">
                <a:solidFill>
                  <a:srgbClr val="008000"/>
                </a:solidFill>
                <a:latin typeface="Comic Sans MS" pitchFamily="66" charset="0"/>
              </a:rPr>
              <a:t>A magasság és az oldal által bezárt szög derékszög</a:t>
            </a:r>
            <a:r>
              <a:rPr lang="hr-HR" dirty="0">
                <a:solidFill>
                  <a:srgbClr val="008000"/>
                </a:solidFill>
                <a:latin typeface="Comic Sans MS" pitchFamily="66" charset="0"/>
              </a:rPr>
              <a:t>!</a:t>
            </a:r>
            <a:endParaRPr lang="sr-Latn-CS" b="1" dirty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hr-HR" dirty="0">
                <a:solidFill>
                  <a:srgbClr val="008000"/>
                </a:solidFill>
                <a:latin typeface="Comic Sans MS" pitchFamily="66" charset="0"/>
              </a:rPr>
              <a:t>Milyen alakzatot kapunk?</a:t>
            </a:r>
          </a:p>
          <a:p>
            <a:r>
              <a:rPr lang="hr-HR" dirty="0">
                <a:solidFill>
                  <a:srgbClr val="008000"/>
                </a:solidFill>
                <a:latin typeface="Comic Sans MS" pitchFamily="66" charset="0"/>
              </a:rPr>
              <a:t>Mekkora a területe? </a:t>
            </a:r>
            <a:r>
              <a:rPr lang="hr-HR" sz="2800" dirty="0">
                <a:solidFill>
                  <a:srgbClr val="008000"/>
                </a:solidFill>
                <a:latin typeface="Comic Sans MS" pitchFamily="66" charset="0"/>
              </a:rPr>
              <a:t>(Vigyázz a jelölésekre!)</a:t>
            </a:r>
            <a:endParaRPr lang="sr-Latn-CS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8143" name="Rectangle 79"/>
          <p:cNvSpPr>
            <a:spLocks noChangeArrowheads="1"/>
          </p:cNvSpPr>
          <p:nvPr/>
        </p:nvSpPr>
        <p:spPr bwMode="auto">
          <a:xfrm rot="3540000">
            <a:off x="2095500" y="3562350"/>
            <a:ext cx="504825" cy="2403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5" name="AutoShape 81"/>
          <p:cNvSpPr>
            <a:spLocks noChangeArrowheads="1"/>
          </p:cNvSpPr>
          <p:nvPr/>
        </p:nvSpPr>
        <p:spPr bwMode="auto">
          <a:xfrm rot="3540000" flipH="1">
            <a:off x="1146175" y="2746375"/>
            <a:ext cx="1439863" cy="2398713"/>
          </a:xfrm>
          <a:prstGeom prst="rtTriangle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8" name="AutoShape 84"/>
          <p:cNvSpPr>
            <a:spLocks noChangeArrowheads="1"/>
          </p:cNvSpPr>
          <p:nvPr/>
        </p:nvSpPr>
        <p:spPr bwMode="auto">
          <a:xfrm rot="14340000" flipH="1">
            <a:off x="2119313" y="4383088"/>
            <a:ext cx="1439862" cy="2398712"/>
          </a:xfrm>
          <a:prstGeom prst="rtTriangle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51" name="Line 87"/>
          <p:cNvSpPr>
            <a:spLocks noChangeShapeType="1"/>
          </p:cNvSpPr>
          <p:nvPr/>
        </p:nvSpPr>
        <p:spPr bwMode="auto">
          <a:xfrm>
            <a:off x="468313" y="3944938"/>
            <a:ext cx="2789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52" name="Line 88"/>
          <p:cNvSpPr>
            <a:spLocks noChangeShapeType="1"/>
          </p:cNvSpPr>
          <p:nvPr/>
        </p:nvSpPr>
        <p:spPr bwMode="auto">
          <a:xfrm>
            <a:off x="1447800" y="5589588"/>
            <a:ext cx="278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53" name="Line 89"/>
          <p:cNvSpPr>
            <a:spLocks noChangeAspect="1" noChangeShapeType="1"/>
          </p:cNvSpPr>
          <p:nvPr/>
        </p:nvSpPr>
        <p:spPr bwMode="auto">
          <a:xfrm>
            <a:off x="3252788" y="3943350"/>
            <a:ext cx="974725" cy="163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55" name="Line 91"/>
          <p:cNvSpPr>
            <a:spLocks noChangeShapeType="1"/>
          </p:cNvSpPr>
          <p:nvPr/>
        </p:nvSpPr>
        <p:spPr bwMode="auto">
          <a:xfrm rot="14340000">
            <a:off x="1075531" y="5380832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56" name="Line 92"/>
          <p:cNvSpPr>
            <a:spLocks noChangeShapeType="1"/>
          </p:cNvSpPr>
          <p:nvPr/>
        </p:nvSpPr>
        <p:spPr bwMode="auto">
          <a:xfrm rot="14340000">
            <a:off x="108743" y="4552157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159" name="Group 95"/>
          <p:cNvGrpSpPr>
            <a:grpSpLocks noChangeAspect="1"/>
          </p:cNvGrpSpPr>
          <p:nvPr/>
        </p:nvGrpSpPr>
        <p:grpSpPr bwMode="auto">
          <a:xfrm>
            <a:off x="3736975" y="3789363"/>
            <a:ext cx="727075" cy="1930400"/>
            <a:chOff x="2372" y="2496"/>
            <a:chExt cx="462" cy="1225"/>
          </a:xfrm>
        </p:grpSpPr>
        <p:sp>
          <p:nvSpPr>
            <p:cNvPr id="88157" name="Line 93"/>
            <p:cNvSpPr>
              <a:spLocks noChangeAspect="1" noChangeShapeType="1"/>
            </p:cNvSpPr>
            <p:nvPr/>
          </p:nvSpPr>
          <p:spPr bwMode="auto">
            <a:xfrm rot="14340000">
              <a:off x="1759" y="3109"/>
              <a:ext cx="1225" cy="0"/>
            </a:xfrm>
            <a:prstGeom prst="line">
              <a:avLst/>
            </a:prstGeom>
            <a:noFill/>
            <a:ln w="666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8" name="Text Box 94"/>
            <p:cNvSpPr txBox="1">
              <a:spLocks noChangeAspect="1" noChangeArrowheads="1"/>
            </p:cNvSpPr>
            <p:nvPr/>
          </p:nvSpPr>
          <p:spPr bwMode="auto">
            <a:xfrm>
              <a:off x="2426" y="2840"/>
              <a:ext cx="408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3200">
                  <a:solidFill>
                    <a:srgbClr val="008000"/>
                  </a:solidFill>
                </a:rPr>
                <a:t>b</a:t>
              </a:r>
              <a:endParaRPr lang="en-US" sz="3200">
                <a:solidFill>
                  <a:srgbClr val="008000"/>
                </a:solidFill>
              </a:endParaRPr>
            </a:p>
          </p:txBody>
        </p:sp>
      </p:grpSp>
      <p:grpSp>
        <p:nvGrpSpPr>
          <p:cNvPr id="88164" name="Group 100"/>
          <p:cNvGrpSpPr>
            <a:grpSpLocks/>
          </p:cNvGrpSpPr>
          <p:nvPr/>
        </p:nvGrpSpPr>
        <p:grpSpPr bwMode="auto">
          <a:xfrm rot="8940000">
            <a:off x="3059113" y="4005263"/>
            <a:ext cx="287337" cy="287337"/>
            <a:chOff x="1746" y="3203"/>
            <a:chExt cx="91" cy="91"/>
          </a:xfrm>
        </p:grpSpPr>
        <p:sp>
          <p:nvSpPr>
            <p:cNvPr id="88165" name="Line 101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6" name="Line 102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68" name="AutoShape 104"/>
          <p:cNvSpPr>
            <a:spLocks noChangeArrowheads="1"/>
          </p:cNvSpPr>
          <p:nvPr/>
        </p:nvSpPr>
        <p:spPr bwMode="auto">
          <a:xfrm rot="3540000" flipH="1">
            <a:off x="1135062" y="2733676"/>
            <a:ext cx="1439863" cy="2398712"/>
          </a:xfrm>
          <a:prstGeom prst="rtTriangle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163" name="Group 99"/>
          <p:cNvGrpSpPr>
            <a:grpSpLocks/>
          </p:cNvGrpSpPr>
          <p:nvPr/>
        </p:nvGrpSpPr>
        <p:grpSpPr bwMode="auto">
          <a:xfrm>
            <a:off x="1028700" y="3986213"/>
            <a:ext cx="2400300" cy="579437"/>
            <a:chOff x="657" y="2611"/>
            <a:chExt cx="1512" cy="365"/>
          </a:xfrm>
        </p:grpSpPr>
        <p:sp>
          <p:nvSpPr>
            <p:cNvPr id="88160" name="Line 96"/>
            <p:cNvSpPr>
              <a:spLocks noChangeShapeType="1"/>
            </p:cNvSpPr>
            <p:nvPr/>
          </p:nvSpPr>
          <p:spPr bwMode="auto">
            <a:xfrm rot="14340000">
              <a:off x="1413" y="2220"/>
              <a:ext cx="0" cy="1512"/>
            </a:xfrm>
            <a:prstGeom prst="line">
              <a:avLst/>
            </a:prstGeom>
            <a:noFill/>
            <a:ln w="666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1" name="Text Box 97"/>
            <p:cNvSpPr txBox="1">
              <a:spLocks noChangeArrowheads="1"/>
            </p:cNvSpPr>
            <p:nvPr/>
          </p:nvSpPr>
          <p:spPr bwMode="auto">
            <a:xfrm>
              <a:off x="1066" y="2611"/>
              <a:ext cx="5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3200" dirty="0">
                  <a:solidFill>
                    <a:srgbClr val="008000"/>
                  </a:solidFill>
                </a:rPr>
                <a:t>h</a:t>
              </a:r>
              <a:r>
                <a:rPr lang="sr-Latn-CS" sz="3200" baseline="-25000" dirty="0">
                  <a:solidFill>
                    <a:srgbClr val="008000"/>
                  </a:solidFill>
                </a:rPr>
                <a:t>b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88167" name="Rectangle 103"/>
          <p:cNvSpPr>
            <a:spLocks noChangeArrowheads="1"/>
          </p:cNvSpPr>
          <p:nvPr/>
        </p:nvSpPr>
        <p:spPr bwMode="auto">
          <a:xfrm>
            <a:off x="6048375" y="5690840"/>
            <a:ext cx="1765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sz="4000" b="0" dirty="0">
                <a:solidFill>
                  <a:srgbClr val="008000"/>
                </a:solidFill>
              </a:rPr>
              <a:t>  T = ?</a:t>
            </a:r>
            <a:endParaRPr lang="en-US" sz="4000" b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69" name="Rectangle 105"/>
          <p:cNvSpPr>
            <a:spLocks noChangeArrowheads="1"/>
          </p:cNvSpPr>
          <p:nvPr/>
        </p:nvSpPr>
        <p:spPr bwMode="auto">
          <a:xfrm>
            <a:off x="5405155" y="2274310"/>
            <a:ext cx="37449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sz="3200" b="0" dirty="0">
                <a:solidFill>
                  <a:srgbClr val="008000"/>
                </a:solidFill>
              </a:rPr>
              <a:t>Téglalapot!</a:t>
            </a:r>
            <a:endParaRPr lang="en-US" sz="3200" b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70" name="Rectangle 106"/>
          <p:cNvSpPr>
            <a:spLocks noChangeArrowheads="1"/>
          </p:cNvSpPr>
          <p:nvPr/>
        </p:nvSpPr>
        <p:spPr bwMode="auto">
          <a:xfrm>
            <a:off x="5688013" y="5732611"/>
            <a:ext cx="27003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sz="4000" b="0" dirty="0">
                <a:solidFill>
                  <a:srgbClr val="008000"/>
                </a:solidFill>
              </a:rPr>
              <a:t>  T = b </a:t>
            </a:r>
            <a:r>
              <a:rPr lang="en-US" sz="4000" b="0" dirty="0">
                <a:solidFill>
                  <a:srgbClr val="008000"/>
                </a:solidFill>
              </a:rPr>
              <a:t>·</a:t>
            </a:r>
            <a:r>
              <a:rPr lang="hr-HR" sz="4000" b="0" dirty="0">
                <a:solidFill>
                  <a:srgbClr val="008000"/>
                </a:solidFill>
              </a:rPr>
              <a:t> h</a:t>
            </a:r>
            <a:r>
              <a:rPr lang="hr-HR" sz="4000" b="0" baseline="-25000" dirty="0">
                <a:solidFill>
                  <a:srgbClr val="008000"/>
                </a:solidFill>
              </a:rPr>
              <a:t>b</a:t>
            </a:r>
            <a:endParaRPr lang="en-US" sz="4000" b="0" baseline="-250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88171" name="Rectangle 107"/>
          <p:cNvSpPr>
            <a:spLocks noChangeArrowheads="1"/>
          </p:cNvSpPr>
          <p:nvPr/>
        </p:nvSpPr>
        <p:spPr bwMode="auto">
          <a:xfrm>
            <a:off x="5003800" y="3498850"/>
            <a:ext cx="3744913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3200" b="0" dirty="0">
                <a:solidFill>
                  <a:srgbClr val="008000"/>
                </a:solidFill>
              </a:rPr>
              <a:t>Mekkora az eredeti paralelogramma területe?</a:t>
            </a:r>
            <a:endParaRPr lang="en-US" sz="3200" b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72" name="Rectangle 108"/>
          <p:cNvSpPr>
            <a:spLocks noChangeArrowheads="1"/>
          </p:cNvSpPr>
          <p:nvPr/>
        </p:nvSpPr>
        <p:spPr bwMode="auto">
          <a:xfrm>
            <a:off x="5883275" y="5589240"/>
            <a:ext cx="2663825" cy="100965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4" name="Text Box 110"/>
          <p:cNvSpPr txBox="1">
            <a:spLocks noChangeArrowheads="1"/>
          </p:cNvSpPr>
          <p:nvPr/>
        </p:nvSpPr>
        <p:spPr bwMode="auto">
          <a:xfrm>
            <a:off x="1619250" y="33543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rgbClr val="008000"/>
                </a:solidFill>
              </a:rPr>
              <a:t>a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88175" name="Text Box 111"/>
          <p:cNvSpPr txBox="1">
            <a:spLocks noChangeArrowheads="1"/>
          </p:cNvSpPr>
          <p:nvPr/>
        </p:nvSpPr>
        <p:spPr bwMode="auto">
          <a:xfrm>
            <a:off x="323850" y="44973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rgbClr val="008000"/>
                </a:solidFill>
              </a:rPr>
              <a:t>b</a:t>
            </a:r>
            <a:endParaRPr lang="en-US" sz="3200" baseline="-25000">
              <a:solidFill>
                <a:srgbClr val="008000"/>
              </a:solidFill>
            </a:endParaRPr>
          </a:p>
        </p:txBody>
      </p:sp>
      <p:sp>
        <p:nvSpPr>
          <p:cNvPr id="88176" name="Text Box 112"/>
          <p:cNvSpPr txBox="1">
            <a:spLocks noChangeArrowheads="1"/>
          </p:cNvSpPr>
          <p:nvPr/>
        </p:nvSpPr>
        <p:spPr bwMode="auto">
          <a:xfrm>
            <a:off x="2555875" y="55133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rgbClr val="008000"/>
                </a:solidFill>
              </a:rPr>
              <a:t>a</a:t>
            </a:r>
            <a:endParaRPr lang="en-US" sz="32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8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8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648 C 1.38889E-6 -0.04417 -0.00295 -0.08185 0.0158 -0.11307 C 0.03455 -0.14428 0.07743 -0.17619 0.1158 -0.1933 C 0.15417 -0.21041 0.20295 -0.22266 0.24583 -0.21596 C 0.28871 -0.20925 0.33871 -0.18359 0.37292 -0.15214 C 0.40712 -0.1207 0.43212 -0.0659 0.45069 -0.02682 C 0.46927 0.01225 0.48194 0.04346 0.48403 0.08185 C 0.48611 0.12046 0.48055 0.16393 0.46337 0.20323 C 0.44618 0.24254 0.42222 0.29549 0.3809 0.31838 C 0.33958 0.34127 0.25764 0.34612 0.2158 0.34081 C 0.17396 0.33572 0.14809 0.30427 0.13003 0.2874 C 0.11198 0.27052 0.11094 0.2474 0.10781 0.24023 " pathEditMode="relative" rAng="0" ptsTypes="aaaaaaaaaaaA">
                                      <p:cBhvr>
                                        <p:cTn id="71" dur="2000" fill="hold"/>
                                        <p:tgtEl>
                                          <p:spTgt spid="88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81 0.24023 C 0.11024 0.25873 0.11285 0.27746 0.12535 0.2948 C 0.13785 0.31237 0.15156 0.33387 0.18246 0.3452 C 0.21337 0.35653 0.26962 0.36879 0.31094 0.36208 C 0.35226 0.35538 0.40069 0.33549 0.42986 0.3052 C 0.45937 0.27491 0.47604 0.22012 0.48715 0.17919 C 0.49809 0.13827 0.50052 0.09965 0.49496 0.05942 C 0.48958 0.01919 0.47344 -0.0252 0.45382 -0.06266 C 0.4342 -0.10012 0.40729 -0.14035 0.37743 -0.16578 C 0.34774 -0.19098 0.31736 -0.20717 0.27448 -0.2141 C 0.2316 -0.22081 0.15833 -0.21873 0.12048 -0.20786 C 0.08264 -0.19699 0.06771 -0.16832 0.04757 -0.1489 C 0.02743 -0.12971 0.00885 -0.11144 -0.00017 -0.09225 C -0.0092 -0.07283 -0.00695 -0.0474 -0.00642 -0.03329 C -0.0059 -0.01919 -0.00139 -0.01364 0.00312 -0.00809 " pathEditMode="relative" rAng="0" ptsTypes="aaaaaaaaaaaaaaA">
                                      <p:cBhvr>
                                        <p:cTn id="111" dur="2000" fill="hold"/>
                                        <p:tgtEl>
                                          <p:spTgt spid="88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16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8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43" grpId="0" animBg="1"/>
      <p:bldP spid="88145" grpId="0" animBg="1"/>
      <p:bldP spid="88145" grpId="1" animBg="1"/>
      <p:bldP spid="88145" grpId="2" animBg="1"/>
      <p:bldP spid="88148" grpId="0" animBg="1"/>
      <p:bldP spid="88151" grpId="0" animBg="1"/>
      <p:bldP spid="88151" grpId="1" animBg="1"/>
      <p:bldP spid="88151" grpId="2" animBg="1"/>
      <p:bldP spid="88152" grpId="0" animBg="1"/>
      <p:bldP spid="88153" grpId="0" animBg="1"/>
      <p:bldP spid="88155" grpId="0" animBg="1"/>
      <p:bldP spid="88156" grpId="0" animBg="1"/>
      <p:bldP spid="88156" grpId="1" animBg="1"/>
      <p:bldP spid="88156" grpId="2" animBg="1"/>
      <p:bldP spid="88168" grpId="0" animBg="1"/>
      <p:bldP spid="88168" grpId="1" animBg="1"/>
      <p:bldP spid="88168" grpId="2" animBg="1"/>
      <p:bldP spid="88168" grpId="3" animBg="1"/>
      <p:bldP spid="88167" grpId="0"/>
      <p:bldP spid="88167" grpId="1"/>
      <p:bldP spid="88169" grpId="0"/>
      <p:bldP spid="88170" grpId="0"/>
      <p:bldP spid="88170" grpId="1"/>
      <p:bldP spid="88171" grpId="0"/>
      <p:bldP spid="88172" grpId="0" animBg="1"/>
      <p:bldP spid="88174" grpId="1"/>
      <p:bldP spid="88175" grpId="1"/>
      <p:bldP spid="8817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8748713" cy="692150"/>
          </a:xfrm>
          <a:noFill/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sr-Latn-CS" u="sng" dirty="0">
                <a:solidFill>
                  <a:srgbClr val="008000"/>
                </a:solidFill>
                <a:latin typeface="Comic Sans MS" pitchFamily="66" charset="0"/>
              </a:rPr>
              <a:t>A paralelogramma</a:t>
            </a:r>
          </a:p>
        </p:txBody>
      </p:sp>
      <p:sp>
        <p:nvSpPr>
          <p:cNvPr id="93210" name="AutoShape 26"/>
          <p:cNvSpPr>
            <a:spLocks noChangeArrowheads="1"/>
          </p:cNvSpPr>
          <p:nvPr/>
        </p:nvSpPr>
        <p:spPr bwMode="auto">
          <a:xfrm flipH="1">
            <a:off x="2862263" y="1341438"/>
            <a:ext cx="3240087" cy="1295400"/>
          </a:xfrm>
          <a:prstGeom prst="parallelogram">
            <a:avLst>
              <a:gd name="adj" fmla="val 62531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>
            <a:off x="3678238" y="2636838"/>
            <a:ext cx="2411412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4500563" y="254952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2800">
                <a:solidFill>
                  <a:srgbClr val="008000"/>
                </a:solidFill>
              </a:rPr>
              <a:t>a</a:t>
            </a:r>
            <a:endParaRPr lang="en-US" sz="2800">
              <a:solidFill>
                <a:srgbClr val="008000"/>
              </a:solidFill>
            </a:endParaRPr>
          </a:p>
        </p:txBody>
      </p:sp>
      <p:sp>
        <p:nvSpPr>
          <p:cNvPr id="93215" name="Line 31"/>
          <p:cNvSpPr>
            <a:spLocks noChangeShapeType="1"/>
          </p:cNvSpPr>
          <p:nvPr/>
        </p:nvSpPr>
        <p:spPr bwMode="auto">
          <a:xfrm flipH="1">
            <a:off x="3679825" y="1341438"/>
            <a:ext cx="0" cy="1323975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3635375" y="1541463"/>
            <a:ext cx="86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 dirty="0">
                <a:solidFill>
                  <a:srgbClr val="008000"/>
                </a:solidFill>
              </a:rPr>
              <a:t>h</a:t>
            </a:r>
            <a:r>
              <a:rPr lang="sr-Latn-CS" sz="2800" baseline="-25000" dirty="0">
                <a:solidFill>
                  <a:srgbClr val="008000"/>
                </a:solidFill>
              </a:rPr>
              <a:t>a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2051050" y="3270250"/>
            <a:ext cx="77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T</a:t>
            </a:r>
            <a:r>
              <a:rPr lang="hr-HR" sz="1800" dirty="0">
                <a:solidFill>
                  <a:srgbClr val="008000"/>
                </a:solidFill>
              </a:rPr>
              <a:t> </a:t>
            </a:r>
            <a:r>
              <a:rPr lang="hr-HR" sz="2800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93220" name="Text Box 36"/>
          <p:cNvSpPr txBox="1">
            <a:spLocks noChangeArrowheads="1"/>
          </p:cNvSpPr>
          <p:nvPr/>
        </p:nvSpPr>
        <p:spPr bwMode="auto">
          <a:xfrm>
            <a:off x="2698750" y="3265488"/>
            <a:ext cx="1208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a</a:t>
            </a:r>
            <a:r>
              <a:rPr lang="en-US" sz="2800" dirty="0">
                <a:solidFill>
                  <a:srgbClr val="008000"/>
                </a:solidFill>
              </a:rPr>
              <a:t>·</a:t>
            </a:r>
            <a:r>
              <a:rPr lang="hr-HR" sz="2800" dirty="0">
                <a:solidFill>
                  <a:srgbClr val="008000"/>
                </a:solidFill>
              </a:rPr>
              <a:t>h</a:t>
            </a:r>
            <a:r>
              <a:rPr lang="hr-HR" sz="2800" baseline="-25000" dirty="0">
                <a:solidFill>
                  <a:srgbClr val="008000"/>
                </a:solidFill>
              </a:rPr>
              <a:t>a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grpSp>
        <p:nvGrpSpPr>
          <p:cNvPr id="93221" name="Group 37"/>
          <p:cNvGrpSpPr>
            <a:grpSpLocks/>
          </p:cNvGrpSpPr>
          <p:nvPr/>
        </p:nvGrpSpPr>
        <p:grpSpPr bwMode="auto">
          <a:xfrm>
            <a:off x="3708400" y="2422525"/>
            <a:ext cx="185738" cy="185738"/>
            <a:chOff x="1746" y="3203"/>
            <a:chExt cx="91" cy="91"/>
          </a:xfrm>
        </p:grpSpPr>
        <p:sp>
          <p:nvSpPr>
            <p:cNvPr id="93222" name="Line 38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3" name="Line 39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26" name="Line 42"/>
          <p:cNvSpPr>
            <a:spLocks noChangeAspect="1" noChangeShapeType="1"/>
          </p:cNvSpPr>
          <p:nvPr/>
        </p:nvSpPr>
        <p:spPr bwMode="auto">
          <a:xfrm rot="14340000">
            <a:off x="4925219" y="1981994"/>
            <a:ext cx="1512888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7" name="Text Box 43"/>
          <p:cNvSpPr txBox="1">
            <a:spLocks noChangeAspect="1" noChangeArrowheads="1"/>
          </p:cNvSpPr>
          <p:nvPr/>
        </p:nvSpPr>
        <p:spPr bwMode="auto">
          <a:xfrm>
            <a:off x="5645150" y="1557338"/>
            <a:ext cx="641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>
                <a:solidFill>
                  <a:srgbClr val="008000"/>
                </a:solidFill>
              </a:rPr>
              <a:t>b</a:t>
            </a:r>
            <a:endParaRPr lang="en-US" sz="2800">
              <a:solidFill>
                <a:srgbClr val="008000"/>
              </a:solidFill>
            </a:endParaRPr>
          </a:p>
        </p:txBody>
      </p:sp>
      <p:sp>
        <p:nvSpPr>
          <p:cNvPr id="93229" name="Line 45"/>
          <p:cNvSpPr>
            <a:spLocks noChangeAspect="1" noChangeShapeType="1"/>
          </p:cNvSpPr>
          <p:nvPr/>
        </p:nvSpPr>
        <p:spPr bwMode="auto">
          <a:xfrm rot="14340000">
            <a:off x="4420394" y="875507"/>
            <a:ext cx="1587" cy="205105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0" name="Text Box 46"/>
          <p:cNvSpPr txBox="1">
            <a:spLocks noChangeArrowheads="1"/>
          </p:cNvSpPr>
          <p:nvPr/>
        </p:nvSpPr>
        <p:spPr bwMode="auto">
          <a:xfrm>
            <a:off x="4565650" y="1628775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 dirty="0">
                <a:solidFill>
                  <a:srgbClr val="008000"/>
                </a:solidFill>
              </a:rPr>
              <a:t>h</a:t>
            </a:r>
            <a:r>
              <a:rPr lang="sr-Latn-CS" sz="2800" baseline="-25000" dirty="0">
                <a:solidFill>
                  <a:srgbClr val="008000"/>
                </a:solidFill>
              </a:rPr>
              <a:t>b</a:t>
            </a:r>
            <a:endParaRPr lang="en-US" sz="2800" dirty="0">
              <a:solidFill>
                <a:srgbClr val="008000"/>
              </a:solidFill>
            </a:endParaRPr>
          </a:p>
        </p:txBody>
      </p:sp>
      <p:grpSp>
        <p:nvGrpSpPr>
          <p:cNvPr id="93231" name="Group 47"/>
          <p:cNvGrpSpPr>
            <a:grpSpLocks/>
          </p:cNvGrpSpPr>
          <p:nvPr/>
        </p:nvGrpSpPr>
        <p:grpSpPr bwMode="auto">
          <a:xfrm rot="8940000">
            <a:off x="5143500" y="1427163"/>
            <a:ext cx="214313" cy="214312"/>
            <a:chOff x="1746" y="3203"/>
            <a:chExt cx="91" cy="91"/>
          </a:xfrm>
        </p:grpSpPr>
        <p:sp>
          <p:nvSpPr>
            <p:cNvPr id="93232" name="Line 48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3" name="Line 49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34" name="Text Box 50"/>
          <p:cNvSpPr txBox="1">
            <a:spLocks noChangeArrowheads="1"/>
          </p:cNvSpPr>
          <p:nvPr/>
        </p:nvSpPr>
        <p:spPr bwMode="auto">
          <a:xfrm>
            <a:off x="5237163" y="3270250"/>
            <a:ext cx="776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T</a:t>
            </a:r>
            <a:r>
              <a:rPr lang="hr-HR" sz="1800" dirty="0">
                <a:solidFill>
                  <a:srgbClr val="008000"/>
                </a:solidFill>
              </a:rPr>
              <a:t> </a:t>
            </a:r>
            <a:r>
              <a:rPr lang="hr-HR" sz="2800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93235" name="Text Box 51"/>
          <p:cNvSpPr txBox="1">
            <a:spLocks noChangeArrowheads="1"/>
          </p:cNvSpPr>
          <p:nvPr/>
        </p:nvSpPr>
        <p:spPr bwMode="auto">
          <a:xfrm>
            <a:off x="5884863" y="3265488"/>
            <a:ext cx="1208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b</a:t>
            </a:r>
            <a:r>
              <a:rPr lang="en-US" sz="2800" dirty="0">
                <a:solidFill>
                  <a:srgbClr val="008000"/>
                </a:solidFill>
              </a:rPr>
              <a:t>·</a:t>
            </a:r>
            <a:r>
              <a:rPr lang="hr-HR" sz="2800" dirty="0">
                <a:solidFill>
                  <a:srgbClr val="008000"/>
                </a:solidFill>
              </a:rPr>
              <a:t>h</a:t>
            </a:r>
            <a:r>
              <a:rPr lang="hr-HR" sz="2800" baseline="-25000" dirty="0">
                <a:solidFill>
                  <a:srgbClr val="008000"/>
                </a:solidFill>
              </a:rPr>
              <a:t>b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93236" name="Text Box 52"/>
          <p:cNvSpPr txBox="1">
            <a:spLocks noChangeArrowheads="1"/>
          </p:cNvSpPr>
          <p:nvPr/>
        </p:nvSpPr>
        <p:spPr bwMode="auto">
          <a:xfrm>
            <a:off x="3906838" y="3270250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vagy</a:t>
            </a:r>
          </a:p>
        </p:txBody>
      </p:sp>
      <p:sp>
        <p:nvSpPr>
          <p:cNvPr id="93237" name="Text Box 53"/>
          <p:cNvSpPr txBox="1">
            <a:spLocks noChangeArrowheads="1"/>
          </p:cNvSpPr>
          <p:nvPr/>
        </p:nvSpPr>
        <p:spPr bwMode="auto">
          <a:xfrm>
            <a:off x="684213" y="4005263"/>
            <a:ext cx="7777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600" dirty="0">
                <a:solidFill>
                  <a:srgbClr val="008000"/>
                </a:solidFill>
              </a:rPr>
              <a:t>Általánosíthatunk: </a:t>
            </a:r>
          </a:p>
        </p:txBody>
      </p:sp>
      <p:grpSp>
        <p:nvGrpSpPr>
          <p:cNvPr id="93240" name="Group 56"/>
          <p:cNvGrpSpPr>
            <a:grpSpLocks/>
          </p:cNvGrpSpPr>
          <p:nvPr/>
        </p:nvGrpSpPr>
        <p:grpSpPr bwMode="auto">
          <a:xfrm>
            <a:off x="682625" y="4724400"/>
            <a:ext cx="7777163" cy="1079500"/>
            <a:chOff x="430" y="2976"/>
            <a:chExt cx="4899" cy="680"/>
          </a:xfrm>
        </p:grpSpPr>
        <p:sp>
          <p:nvSpPr>
            <p:cNvPr id="93238" name="Text Box 54"/>
            <p:cNvSpPr txBox="1">
              <a:spLocks noChangeArrowheads="1"/>
            </p:cNvSpPr>
            <p:nvPr/>
          </p:nvSpPr>
          <p:spPr bwMode="auto">
            <a:xfrm>
              <a:off x="430" y="3130"/>
              <a:ext cx="48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3200" dirty="0">
                  <a:solidFill>
                    <a:srgbClr val="008000"/>
                  </a:solidFill>
                </a:rPr>
                <a:t>T</a:t>
              </a:r>
              <a:r>
                <a:rPr lang="hr-HR" sz="1800" b="0" dirty="0">
                  <a:solidFill>
                    <a:srgbClr val="008000"/>
                  </a:solidFill>
                </a:rPr>
                <a:t> </a:t>
              </a:r>
              <a:r>
                <a:rPr lang="hr-HR" sz="3200" dirty="0">
                  <a:solidFill>
                    <a:srgbClr val="008000"/>
                  </a:solidFill>
                </a:rPr>
                <a:t>=</a:t>
              </a:r>
              <a:r>
                <a:rPr lang="hr-HR" sz="1800" b="0" dirty="0">
                  <a:solidFill>
                    <a:srgbClr val="008000"/>
                  </a:solidFill>
                </a:rPr>
                <a:t> </a:t>
              </a:r>
              <a:r>
                <a:rPr lang="hr-HR" sz="3200" dirty="0">
                  <a:solidFill>
                    <a:srgbClr val="008000"/>
                  </a:solidFill>
                </a:rPr>
                <a:t>oldal</a:t>
              </a:r>
              <a:r>
                <a:rPr lang="hr-HR" sz="1800" b="0" dirty="0">
                  <a:solidFill>
                    <a:srgbClr val="008000"/>
                  </a:solidFill>
                </a:rPr>
                <a:t> </a:t>
              </a:r>
              <a:r>
                <a:rPr lang="hr-HR" sz="3200" dirty="0">
                  <a:solidFill>
                    <a:srgbClr val="008000"/>
                  </a:solidFill>
                </a:rPr>
                <a:t>∙</a:t>
              </a:r>
              <a:r>
                <a:rPr lang="hr-HR" sz="1000" dirty="0">
                  <a:solidFill>
                    <a:srgbClr val="008000"/>
                  </a:solidFill>
                </a:rPr>
                <a:t> </a:t>
              </a:r>
              <a:r>
                <a:rPr lang="hr-HR" sz="3200" dirty="0">
                  <a:solidFill>
                    <a:srgbClr val="008000"/>
                  </a:solidFill>
                </a:rPr>
                <a:t>hozzá tartozó magasság</a:t>
              </a:r>
            </a:p>
          </p:txBody>
        </p:sp>
        <p:sp>
          <p:nvSpPr>
            <p:cNvPr id="93239" name="Rectangle 55"/>
            <p:cNvSpPr>
              <a:spLocks noChangeArrowheads="1"/>
            </p:cNvSpPr>
            <p:nvPr/>
          </p:nvSpPr>
          <p:spPr bwMode="auto">
            <a:xfrm>
              <a:off x="476" y="2976"/>
              <a:ext cx="4808" cy="680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9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9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9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9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0" grpId="0" animBg="1"/>
      <p:bldP spid="93212" grpId="0" animBg="1"/>
      <p:bldP spid="93212" grpId="1" animBg="1"/>
      <p:bldP spid="93212" grpId="2" animBg="1"/>
      <p:bldP spid="93213" grpId="0"/>
      <p:bldP spid="93213" grpId="1"/>
      <p:bldP spid="93213" grpId="2"/>
      <p:bldP spid="93215" grpId="0" animBg="1"/>
      <p:bldP spid="93215" grpId="1" animBg="1"/>
      <p:bldP spid="93215" grpId="2" animBg="1"/>
      <p:bldP spid="93216" grpId="0"/>
      <p:bldP spid="93216" grpId="1"/>
      <p:bldP spid="93216" grpId="2"/>
      <p:bldP spid="93219" grpId="0"/>
      <p:bldP spid="93220" grpId="0"/>
      <p:bldP spid="93226" grpId="0" animBg="1"/>
      <p:bldP spid="93229" grpId="0" animBg="1"/>
      <p:bldP spid="93235" grpId="0"/>
      <p:bldP spid="93236" grpId="0"/>
      <p:bldP spid="93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8748713" cy="692150"/>
          </a:xfrm>
          <a:noFill/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sr-Latn-CS" u="sng" dirty="0">
                <a:solidFill>
                  <a:srgbClr val="008000"/>
                </a:solidFill>
                <a:latin typeface="Comic Sans MS" pitchFamily="66" charset="0"/>
              </a:rPr>
              <a:t>A paralelogramma</a:t>
            </a:r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auto">
          <a:xfrm flipH="1">
            <a:off x="2862263" y="1341438"/>
            <a:ext cx="3240087" cy="1295400"/>
          </a:xfrm>
          <a:prstGeom prst="parallelogram">
            <a:avLst>
              <a:gd name="adj" fmla="val 62531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3678238" y="2636838"/>
            <a:ext cx="2411412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500563" y="254952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2800">
                <a:solidFill>
                  <a:srgbClr val="008000"/>
                </a:solidFill>
              </a:rPr>
              <a:t>a</a:t>
            </a:r>
            <a:endParaRPr lang="en-US" sz="2800">
              <a:solidFill>
                <a:srgbClr val="008000"/>
              </a:solidFill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3679825" y="1341438"/>
            <a:ext cx="0" cy="1323975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635375" y="1541463"/>
            <a:ext cx="86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 dirty="0">
                <a:solidFill>
                  <a:srgbClr val="008000"/>
                </a:solidFill>
              </a:rPr>
              <a:t>h</a:t>
            </a:r>
            <a:r>
              <a:rPr lang="sr-Latn-CS" sz="2800" baseline="-25000" dirty="0">
                <a:solidFill>
                  <a:srgbClr val="008000"/>
                </a:solidFill>
              </a:rPr>
              <a:t>a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051050" y="3270250"/>
            <a:ext cx="77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T</a:t>
            </a:r>
            <a:r>
              <a:rPr lang="hr-HR" sz="1800" dirty="0">
                <a:solidFill>
                  <a:srgbClr val="008000"/>
                </a:solidFill>
              </a:rPr>
              <a:t> </a:t>
            </a:r>
            <a:r>
              <a:rPr lang="hr-HR" sz="2800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2698750" y="3265488"/>
            <a:ext cx="1208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a</a:t>
            </a:r>
            <a:r>
              <a:rPr lang="en-US" sz="2800" dirty="0">
                <a:solidFill>
                  <a:srgbClr val="008000"/>
                </a:solidFill>
              </a:rPr>
              <a:t>·</a:t>
            </a:r>
            <a:r>
              <a:rPr lang="hr-HR" sz="2800" dirty="0">
                <a:solidFill>
                  <a:srgbClr val="008000"/>
                </a:solidFill>
              </a:rPr>
              <a:t>h</a:t>
            </a:r>
            <a:r>
              <a:rPr lang="hr-HR" sz="2800" baseline="-25000" dirty="0">
                <a:solidFill>
                  <a:srgbClr val="008000"/>
                </a:solidFill>
              </a:rPr>
              <a:t>a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94221" name="Line 13"/>
          <p:cNvSpPr>
            <a:spLocks noChangeAspect="1" noChangeShapeType="1"/>
          </p:cNvSpPr>
          <p:nvPr/>
        </p:nvSpPr>
        <p:spPr bwMode="auto">
          <a:xfrm rot="14340000">
            <a:off x="4925219" y="1981994"/>
            <a:ext cx="1512888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2" name="Text Box 14"/>
          <p:cNvSpPr txBox="1">
            <a:spLocks noChangeAspect="1" noChangeArrowheads="1"/>
          </p:cNvSpPr>
          <p:nvPr/>
        </p:nvSpPr>
        <p:spPr bwMode="auto">
          <a:xfrm>
            <a:off x="5645150" y="1557338"/>
            <a:ext cx="641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>
                <a:solidFill>
                  <a:srgbClr val="008000"/>
                </a:solidFill>
              </a:rPr>
              <a:t>b</a:t>
            </a:r>
            <a:endParaRPr lang="en-US" sz="2800">
              <a:solidFill>
                <a:srgbClr val="008000"/>
              </a:solidFill>
            </a:endParaRPr>
          </a:p>
        </p:txBody>
      </p:sp>
      <p:sp>
        <p:nvSpPr>
          <p:cNvPr id="94223" name="Line 15"/>
          <p:cNvSpPr>
            <a:spLocks noChangeAspect="1" noChangeShapeType="1"/>
          </p:cNvSpPr>
          <p:nvPr/>
        </p:nvSpPr>
        <p:spPr bwMode="auto">
          <a:xfrm rot="14340000">
            <a:off x="4420394" y="875507"/>
            <a:ext cx="1587" cy="205105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4565650" y="1628775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 dirty="0">
                <a:solidFill>
                  <a:srgbClr val="008000"/>
                </a:solidFill>
              </a:rPr>
              <a:t>h</a:t>
            </a:r>
            <a:r>
              <a:rPr lang="sr-Latn-CS" sz="2800" baseline="-25000" dirty="0">
                <a:solidFill>
                  <a:srgbClr val="008000"/>
                </a:solidFill>
              </a:rPr>
              <a:t>b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5237163" y="3270250"/>
            <a:ext cx="776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T</a:t>
            </a:r>
            <a:r>
              <a:rPr lang="hr-HR" sz="1800" dirty="0">
                <a:solidFill>
                  <a:srgbClr val="008000"/>
                </a:solidFill>
              </a:rPr>
              <a:t> </a:t>
            </a:r>
            <a:r>
              <a:rPr lang="hr-HR" sz="2800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884863" y="3265488"/>
            <a:ext cx="1208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b</a:t>
            </a:r>
            <a:r>
              <a:rPr lang="en-US" sz="2800" dirty="0">
                <a:solidFill>
                  <a:srgbClr val="008000"/>
                </a:solidFill>
              </a:rPr>
              <a:t>·</a:t>
            </a:r>
            <a:r>
              <a:rPr lang="hr-HR" sz="2800" dirty="0">
                <a:solidFill>
                  <a:srgbClr val="008000"/>
                </a:solidFill>
              </a:rPr>
              <a:t>h</a:t>
            </a:r>
            <a:r>
              <a:rPr lang="hr-HR" sz="2800" baseline="-25000" dirty="0">
                <a:solidFill>
                  <a:srgbClr val="008000"/>
                </a:solidFill>
              </a:rPr>
              <a:t>b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3906838" y="3270250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vagy</a:t>
            </a: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468313" y="3861048"/>
            <a:ext cx="7777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600" dirty="0">
                <a:solidFill>
                  <a:srgbClr val="008000"/>
                </a:solidFill>
              </a:rPr>
              <a:t>Ha ugyanannak a paralelogrammának</a:t>
            </a: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468313" y="4293096"/>
            <a:ext cx="867568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600" dirty="0">
                <a:solidFill>
                  <a:srgbClr val="008000"/>
                </a:solidFill>
              </a:rPr>
              <a:t>a területét számítjuk ki, előbb az egyik, majd a másik képlet segítségével, mit gondolsz,</a:t>
            </a:r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468313" y="5085184"/>
            <a:ext cx="8675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600" dirty="0">
                <a:solidFill>
                  <a:srgbClr val="008000"/>
                </a:solidFill>
              </a:rPr>
              <a:t>milyen eredményeket kapunk?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5615611" y="5081691"/>
            <a:ext cx="26298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600" u="sng" dirty="0">
                <a:solidFill>
                  <a:srgbClr val="008000"/>
                </a:solidFill>
              </a:rPr>
              <a:t>Egyformákat!!!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430684" y="5491163"/>
            <a:ext cx="680561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600" dirty="0">
                <a:solidFill>
                  <a:srgbClr val="008000"/>
                </a:solidFill>
              </a:rPr>
              <a:t>Tehát bármelyik képletet alkalmazzuk, ugyan azt az eredményt kapjuk!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466725" y="6324426"/>
            <a:ext cx="8677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600" dirty="0">
                <a:solidFill>
                  <a:srgbClr val="008000"/>
                </a:solidFill>
              </a:rPr>
              <a:t>Ellenőrizd ezt egy adott feladaton!</a:t>
            </a:r>
          </a:p>
        </p:txBody>
      </p:sp>
      <p:grpSp>
        <p:nvGrpSpPr>
          <p:cNvPr id="94242" name="Group 34"/>
          <p:cNvGrpSpPr>
            <a:grpSpLocks/>
          </p:cNvGrpSpPr>
          <p:nvPr/>
        </p:nvGrpSpPr>
        <p:grpSpPr bwMode="auto">
          <a:xfrm>
            <a:off x="3708400" y="2422525"/>
            <a:ext cx="185738" cy="185738"/>
            <a:chOff x="1746" y="3203"/>
            <a:chExt cx="91" cy="91"/>
          </a:xfrm>
        </p:grpSpPr>
        <p:sp>
          <p:nvSpPr>
            <p:cNvPr id="94243" name="Line 35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Line 36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45" name="Group 37"/>
          <p:cNvGrpSpPr>
            <a:grpSpLocks/>
          </p:cNvGrpSpPr>
          <p:nvPr/>
        </p:nvGrpSpPr>
        <p:grpSpPr bwMode="auto">
          <a:xfrm rot="8940000">
            <a:off x="5143500" y="1427163"/>
            <a:ext cx="214313" cy="214312"/>
            <a:chOff x="1746" y="3203"/>
            <a:chExt cx="91" cy="91"/>
          </a:xfrm>
        </p:grpSpPr>
        <p:sp>
          <p:nvSpPr>
            <p:cNvPr id="94246" name="Line 38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7" name="Line 39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4" grpId="0"/>
      <p:bldP spid="94236" grpId="0"/>
      <p:bldP spid="94237" grpId="0"/>
      <p:bldP spid="94239" grpId="0"/>
      <p:bldP spid="94240" grpId="0"/>
      <p:bldP spid="942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16016" y="404664"/>
            <a:ext cx="4206240" cy="59766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9512" y="404664"/>
            <a:ext cx="4206240" cy="59766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008" y="404664"/>
            <a:ext cx="4248472" cy="60486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RS" sz="2400" b="1" dirty="0"/>
              <a:t>Rađeno</a:t>
            </a:r>
            <a:r>
              <a:rPr lang="vi-VN" sz="2400" b="1" dirty="0"/>
              <a:t> </a:t>
            </a:r>
            <a:endParaRPr lang="hu-HU" sz="2400" b="1" dirty="0"/>
          </a:p>
          <a:p>
            <a:pPr algn="ctr">
              <a:buNone/>
            </a:pPr>
            <a:r>
              <a:rPr lang="sr-Latn-RS" sz="2400" b="1" dirty="0"/>
              <a:t>uz dozvolu i prema Power Point prezentaciji</a:t>
            </a:r>
            <a:r>
              <a:rPr lang="vi-VN" sz="2400" b="1" dirty="0"/>
              <a:t> </a:t>
            </a:r>
            <a:endParaRPr lang="hu-HU" sz="2400" b="1" dirty="0"/>
          </a:p>
          <a:p>
            <a:pPr algn="ctr">
              <a:buNone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Jelene Volarov  i</a:t>
            </a:r>
          </a:p>
          <a:p>
            <a:pPr algn="ctr">
              <a:buNone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Antonije Horvatek</a:t>
            </a:r>
            <a:endParaRPr lang="vi-V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r-Latn-RS" sz="2400" b="1" dirty="0"/>
              <a:t>Matematika na dlanu</a:t>
            </a:r>
            <a:endParaRPr lang="vi-VN" sz="2400" dirty="0"/>
          </a:p>
          <a:p>
            <a:pPr algn="ctr">
              <a:buNone/>
            </a:pPr>
            <a:r>
              <a:rPr lang="vi-VN" sz="2200" b="1" dirty="0">
                <a:hlinkClick r:id="rId2"/>
              </a:rPr>
              <a:t>http://www.antonija-horvatek.from.hr/</a:t>
            </a:r>
            <a:endParaRPr lang="vi-VN" sz="2200" dirty="0"/>
          </a:p>
          <a:p>
            <a:pPr>
              <a:buNone/>
            </a:pPr>
            <a:endParaRPr lang="vi-VN" sz="2200" dirty="0"/>
          </a:p>
          <a:p>
            <a:pPr algn="ctr">
              <a:buNone/>
            </a:pPr>
            <a:r>
              <a:rPr lang="sr-Latn-RS" sz="2400" b="1" dirty="0"/>
              <a:t>Prevela na mađarski i uredila</a:t>
            </a:r>
            <a:r>
              <a:rPr lang="vi-VN" sz="2400" b="1" dirty="0"/>
              <a:t>:</a:t>
            </a:r>
            <a:endParaRPr lang="vi-VN" sz="2400" dirty="0"/>
          </a:p>
          <a:p>
            <a:pPr algn="ctr">
              <a:buNone/>
            </a:pPr>
            <a:r>
              <a:rPr lang="hu-HU" sz="2400" b="1" dirty="0"/>
              <a:t>Irena </a:t>
            </a:r>
            <a:r>
              <a:rPr lang="hu-HU" sz="2400" b="1" kern="0" dirty="0"/>
              <a:t>Mezei-Belovai</a:t>
            </a:r>
            <a:endParaRPr lang="hu-HU" sz="2400" b="1" dirty="0"/>
          </a:p>
          <a:p>
            <a:pPr algn="ctr">
              <a:buNone/>
            </a:pPr>
            <a:r>
              <a:rPr lang="hu-HU" sz="2400" b="1" dirty="0"/>
              <a:t>U Zrenjaninu</a:t>
            </a:r>
            <a:r>
              <a:rPr lang="hu-HU" sz="2400" b="1"/>
              <a:t>, </a:t>
            </a:r>
            <a:r>
              <a:rPr lang="hu-HU" sz="2400" b="1" smtClean="0"/>
              <a:t>16.8.2016.</a:t>
            </a:r>
            <a:endParaRPr lang="hu-HU" sz="2400" b="1" dirty="0"/>
          </a:p>
          <a:p>
            <a:pPr algn="ctr">
              <a:buNone/>
            </a:pPr>
            <a:r>
              <a:rPr lang="hu-HU" sz="2400" b="1" dirty="0"/>
              <a:t>Objavljeno: </a:t>
            </a:r>
          </a:p>
          <a:p>
            <a:pPr algn="ctr">
              <a:buNone/>
            </a:pPr>
            <a:r>
              <a:rPr lang="hu-HU" sz="2400" b="1" dirty="0" err="1"/>
              <a:t>travanj</a:t>
            </a:r>
            <a:r>
              <a:rPr lang="hu-HU" sz="2400" b="1" dirty="0"/>
              <a:t> 2021.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108520" y="476672"/>
            <a:ext cx="46805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Készült</a:t>
            </a:r>
            <a:r>
              <a:rPr kumimoji="0" lang="vi-VN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vi-VN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 </a:t>
            </a:r>
            <a:endParaRPr kumimoji="0" lang="hu-HU" sz="2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hr-HR" altLang="sr-Latn-RS" sz="2800" b="1" dirty="0">
                <a:solidFill>
                  <a:srgbClr val="FFFF00"/>
                </a:solidFill>
                <a:latin typeface="Monotype Corsiva" pitchFamily="66" charset="0"/>
              </a:rPr>
              <a:t>Jelena Volarov és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hr-HR" altLang="sr-Latn-RS" sz="2800" b="1" dirty="0">
                <a:solidFill>
                  <a:srgbClr val="FFFF00"/>
                </a:solidFill>
                <a:latin typeface="Monotype Corsiva" pitchFamily="66" charset="0"/>
              </a:rPr>
              <a:t>Antonija Horvatek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engedélyével,</a:t>
            </a:r>
            <a:r>
              <a:rPr kumimoji="0" lang="hu-HU" sz="21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 Power Point </a:t>
            </a:r>
            <a:r>
              <a:rPr lang="hu-HU" sz="2100" b="1" kern="0" dirty="0">
                <a:solidFill>
                  <a:schemeClr val="tx1"/>
                </a:solidFill>
                <a:effectLst/>
                <a:latin typeface="+mn-lt"/>
              </a:rPr>
              <a:t>prezentációja alapján</a:t>
            </a:r>
            <a:r>
              <a:rPr lang="hu-HU" sz="2100" b="1" kern="0" dirty="0">
                <a:effectLst/>
                <a:latin typeface="+mn-lt"/>
              </a:rPr>
              <a:t>.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Matematika na dlanu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vi-VN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2"/>
              </a:rPr>
              <a:t>http://www.antonija-horvatek.from.hr/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Magyarra</a:t>
            </a:r>
            <a:r>
              <a:rPr kumimoji="0" lang="hu-HU" sz="21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fordította és szerkesztette</a:t>
            </a:r>
            <a:r>
              <a:rPr kumimoji="0" lang="vi-VN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Mezei-Belovai Irén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Nagybecskerek, 2016.08.16.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Közzétéve: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2021</a:t>
            </a:r>
            <a:r>
              <a:rPr lang="hu-HU" sz="2100" b="1" kern="0" dirty="0">
                <a:effectLst/>
                <a:latin typeface="+mn-lt"/>
              </a:rPr>
              <a:t> </a:t>
            </a:r>
            <a:r>
              <a:rPr lang="hu-HU" sz="2100" b="1" kern="0" dirty="0">
                <a:solidFill>
                  <a:schemeClr val="tx1"/>
                </a:solidFill>
                <a:effectLst/>
                <a:latin typeface="+mn-lt"/>
              </a:rPr>
              <a:t>áprilisában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5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8748713" cy="692150"/>
          </a:xfrm>
          <a:noFill/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sr-Latn-CS" u="sng" dirty="0">
                <a:solidFill>
                  <a:srgbClr val="008000"/>
                </a:solidFill>
                <a:latin typeface="Comic Sans MS" pitchFamily="66" charset="0"/>
              </a:rPr>
              <a:t>A paralelogramma</a:t>
            </a:r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auto">
          <a:xfrm flipH="1">
            <a:off x="2862263" y="1341438"/>
            <a:ext cx="3240087" cy="1295400"/>
          </a:xfrm>
          <a:prstGeom prst="parallelogram">
            <a:avLst>
              <a:gd name="adj" fmla="val 62531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3678238" y="2636838"/>
            <a:ext cx="2411412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500563" y="254952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2800">
                <a:solidFill>
                  <a:srgbClr val="008000"/>
                </a:solidFill>
              </a:rPr>
              <a:t>a</a:t>
            </a:r>
            <a:endParaRPr lang="en-US" sz="2800">
              <a:solidFill>
                <a:srgbClr val="008000"/>
              </a:solidFill>
            </a:endParaRP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3679825" y="1341438"/>
            <a:ext cx="0" cy="1323975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635375" y="1541463"/>
            <a:ext cx="86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 dirty="0">
                <a:solidFill>
                  <a:srgbClr val="008000"/>
                </a:solidFill>
              </a:rPr>
              <a:t>h</a:t>
            </a:r>
            <a:r>
              <a:rPr lang="sr-Latn-CS" sz="2800" baseline="-25000" dirty="0">
                <a:solidFill>
                  <a:srgbClr val="008000"/>
                </a:solidFill>
              </a:rPr>
              <a:t>a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051050" y="3270250"/>
            <a:ext cx="77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T</a:t>
            </a:r>
            <a:r>
              <a:rPr lang="hr-HR" sz="1800" dirty="0">
                <a:solidFill>
                  <a:srgbClr val="008000"/>
                </a:solidFill>
              </a:rPr>
              <a:t> </a:t>
            </a:r>
            <a:r>
              <a:rPr lang="hr-HR" sz="2800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698750" y="3265488"/>
            <a:ext cx="1208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a</a:t>
            </a:r>
            <a:r>
              <a:rPr lang="en-US" sz="2800" dirty="0">
                <a:solidFill>
                  <a:srgbClr val="008000"/>
                </a:solidFill>
              </a:rPr>
              <a:t>·</a:t>
            </a:r>
            <a:r>
              <a:rPr lang="hr-HR" sz="2800" dirty="0">
                <a:solidFill>
                  <a:srgbClr val="008000"/>
                </a:solidFill>
              </a:rPr>
              <a:t>h</a:t>
            </a:r>
            <a:r>
              <a:rPr lang="hr-HR" sz="2800" baseline="-25000" dirty="0">
                <a:solidFill>
                  <a:srgbClr val="008000"/>
                </a:solidFill>
              </a:rPr>
              <a:t>a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96269" name="Line 13"/>
          <p:cNvSpPr>
            <a:spLocks noChangeAspect="1" noChangeShapeType="1"/>
          </p:cNvSpPr>
          <p:nvPr/>
        </p:nvSpPr>
        <p:spPr bwMode="auto">
          <a:xfrm rot="14340000">
            <a:off x="4925219" y="1981994"/>
            <a:ext cx="1512888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Text Box 14"/>
          <p:cNvSpPr txBox="1">
            <a:spLocks noChangeAspect="1" noChangeArrowheads="1"/>
          </p:cNvSpPr>
          <p:nvPr/>
        </p:nvSpPr>
        <p:spPr bwMode="auto">
          <a:xfrm>
            <a:off x="5645150" y="1557338"/>
            <a:ext cx="641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>
                <a:solidFill>
                  <a:srgbClr val="008000"/>
                </a:solidFill>
              </a:rPr>
              <a:t>b</a:t>
            </a:r>
            <a:endParaRPr lang="en-US" sz="2800">
              <a:solidFill>
                <a:srgbClr val="008000"/>
              </a:solidFill>
            </a:endParaRPr>
          </a:p>
        </p:txBody>
      </p:sp>
      <p:sp>
        <p:nvSpPr>
          <p:cNvPr id="96271" name="Line 15"/>
          <p:cNvSpPr>
            <a:spLocks noChangeAspect="1" noChangeShapeType="1"/>
          </p:cNvSpPr>
          <p:nvPr/>
        </p:nvSpPr>
        <p:spPr bwMode="auto">
          <a:xfrm rot="14340000">
            <a:off x="4420394" y="875507"/>
            <a:ext cx="1587" cy="205105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4565650" y="1628775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 dirty="0">
                <a:solidFill>
                  <a:srgbClr val="008000"/>
                </a:solidFill>
              </a:rPr>
              <a:t>h</a:t>
            </a:r>
            <a:r>
              <a:rPr lang="sr-Latn-CS" sz="2800" baseline="-25000" dirty="0">
                <a:solidFill>
                  <a:srgbClr val="008000"/>
                </a:solidFill>
              </a:rPr>
              <a:t>b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5237163" y="3270250"/>
            <a:ext cx="776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T</a:t>
            </a:r>
            <a:r>
              <a:rPr lang="hr-HR" sz="1800" dirty="0">
                <a:solidFill>
                  <a:srgbClr val="008000"/>
                </a:solidFill>
              </a:rPr>
              <a:t> </a:t>
            </a:r>
            <a:r>
              <a:rPr lang="hr-HR" sz="2800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5884863" y="3265488"/>
            <a:ext cx="1208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b</a:t>
            </a:r>
            <a:r>
              <a:rPr lang="en-US" sz="2800" dirty="0">
                <a:solidFill>
                  <a:srgbClr val="008000"/>
                </a:solidFill>
              </a:rPr>
              <a:t>·</a:t>
            </a:r>
            <a:r>
              <a:rPr lang="hr-HR" sz="2800" dirty="0">
                <a:solidFill>
                  <a:srgbClr val="008000"/>
                </a:solidFill>
              </a:rPr>
              <a:t>h</a:t>
            </a:r>
            <a:r>
              <a:rPr lang="hr-HR" sz="2800" baseline="-25000" dirty="0">
                <a:solidFill>
                  <a:srgbClr val="008000"/>
                </a:solidFill>
              </a:rPr>
              <a:t>b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3906838" y="3270250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rgbClr val="008000"/>
                </a:solidFill>
              </a:rPr>
              <a:t>vagy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323850" y="4267200"/>
            <a:ext cx="8820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600" dirty="0">
                <a:solidFill>
                  <a:srgbClr val="008000"/>
                </a:solidFill>
              </a:rPr>
              <a:t>Főleg az első képletet használjuk, T=a∙h</a:t>
            </a:r>
            <a:r>
              <a:rPr lang="hr-HR" sz="2600" baseline="-25000" dirty="0">
                <a:solidFill>
                  <a:srgbClr val="008000"/>
                </a:solidFill>
              </a:rPr>
              <a:t>a</a:t>
            </a:r>
            <a:r>
              <a:rPr lang="hr-HR" sz="1000" baseline="-25000" dirty="0">
                <a:solidFill>
                  <a:srgbClr val="008000"/>
                </a:solidFill>
              </a:rPr>
              <a:t> </a:t>
            </a:r>
            <a:r>
              <a:rPr lang="hr-HR" sz="26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323850" y="4941888"/>
            <a:ext cx="8424863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hr-HR" sz="2600" dirty="0">
                <a:solidFill>
                  <a:srgbClr val="008000"/>
                </a:solidFill>
              </a:rPr>
              <a:t>Hiszen a második képlet is ugyan azt jelenti</a:t>
            </a:r>
          </a:p>
          <a:p>
            <a:pPr>
              <a:spcBef>
                <a:spcPct val="10000"/>
              </a:spcBef>
            </a:pPr>
            <a:r>
              <a:rPr lang="hr-HR" sz="2600" dirty="0">
                <a:solidFill>
                  <a:srgbClr val="008000"/>
                </a:solidFill>
              </a:rPr>
              <a:t>(csak mások a jelölések).</a:t>
            </a:r>
          </a:p>
        </p:txBody>
      </p:sp>
      <p:grpSp>
        <p:nvGrpSpPr>
          <p:cNvPr id="96287" name="Group 31"/>
          <p:cNvGrpSpPr>
            <a:grpSpLocks/>
          </p:cNvGrpSpPr>
          <p:nvPr/>
        </p:nvGrpSpPr>
        <p:grpSpPr bwMode="auto">
          <a:xfrm>
            <a:off x="3708400" y="2422525"/>
            <a:ext cx="185738" cy="185738"/>
            <a:chOff x="1746" y="3203"/>
            <a:chExt cx="91" cy="91"/>
          </a:xfrm>
        </p:grpSpPr>
        <p:sp>
          <p:nvSpPr>
            <p:cNvPr id="96288" name="Line 32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9" name="Line 33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90" name="Group 34"/>
          <p:cNvGrpSpPr>
            <a:grpSpLocks/>
          </p:cNvGrpSpPr>
          <p:nvPr/>
        </p:nvGrpSpPr>
        <p:grpSpPr bwMode="auto">
          <a:xfrm rot="8940000">
            <a:off x="5143500" y="1427163"/>
            <a:ext cx="214313" cy="214312"/>
            <a:chOff x="1746" y="3203"/>
            <a:chExt cx="91" cy="91"/>
          </a:xfrm>
        </p:grpSpPr>
        <p:sp>
          <p:nvSpPr>
            <p:cNvPr id="96291" name="Line 35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2" name="Line 36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9" grpId="0"/>
      <p:bldP spid="962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229600" cy="2879725"/>
          </a:xfrm>
        </p:spPr>
        <p:txBody>
          <a:bodyPr/>
          <a:lstStyle/>
          <a:p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A rombusz...</a:t>
            </a:r>
          </a:p>
          <a:p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Meg tudnád-e határozni a rombusz területének a képletét?</a:t>
            </a:r>
          </a:p>
          <a:p>
            <a:r>
              <a:rPr lang="sr-Latn-CS" dirty="0">
                <a:solidFill>
                  <a:srgbClr val="008000"/>
                </a:solidFill>
                <a:latin typeface="Comic Sans MS" pitchFamily="66" charset="0"/>
              </a:rPr>
              <a:t>A rombusz is paralelogramma, tehát érvényes, hogy...</a:t>
            </a:r>
            <a:endParaRPr lang="en-US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827088" y="3933825"/>
            <a:ext cx="2376487" cy="1655763"/>
          </a:xfrm>
          <a:prstGeom prst="parallelogram">
            <a:avLst>
              <a:gd name="adj" fmla="val 35882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1431925" y="3933825"/>
            <a:ext cx="0" cy="16557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431925" y="4365625"/>
            <a:ext cx="865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200" dirty="0">
                <a:solidFill>
                  <a:srgbClr val="008000"/>
                </a:solidFill>
              </a:rPr>
              <a:t>h</a:t>
            </a:r>
            <a:r>
              <a:rPr lang="hr-HR" sz="3200" baseline="-25000" dirty="0">
                <a:solidFill>
                  <a:srgbClr val="008000"/>
                </a:solidFill>
              </a:rPr>
              <a:t>a</a:t>
            </a:r>
            <a:endParaRPr lang="en-US" sz="3200" baseline="-25000" dirty="0">
              <a:solidFill>
                <a:srgbClr val="008000"/>
              </a:solidFill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619250" y="55165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3200">
                <a:solidFill>
                  <a:srgbClr val="008000"/>
                </a:solidFill>
              </a:rPr>
              <a:t>a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356100" y="4649788"/>
            <a:ext cx="2592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3200" b="0" dirty="0">
                <a:solidFill>
                  <a:srgbClr val="008000"/>
                </a:solidFill>
              </a:rPr>
              <a:t>T =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11188" y="44370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3200">
                <a:solidFill>
                  <a:srgbClr val="008000"/>
                </a:solidFill>
              </a:rPr>
              <a:t>a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5148263" y="4652963"/>
            <a:ext cx="1223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3200" b="0" dirty="0">
                <a:solidFill>
                  <a:srgbClr val="008000"/>
                </a:solidFill>
              </a:rPr>
              <a:t>a ∙ h</a:t>
            </a:r>
            <a:r>
              <a:rPr lang="sr-Latn-CS" sz="3200" b="0" baseline="-25000" dirty="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4211638" y="4508500"/>
            <a:ext cx="2232025" cy="9366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5" name="Group 17"/>
          <p:cNvGrpSpPr>
            <a:grpSpLocks/>
          </p:cNvGrpSpPr>
          <p:nvPr/>
        </p:nvGrpSpPr>
        <p:grpSpPr bwMode="auto">
          <a:xfrm>
            <a:off x="1431925" y="5300663"/>
            <a:ext cx="287338" cy="287337"/>
            <a:chOff x="1746" y="3203"/>
            <a:chExt cx="91" cy="91"/>
          </a:xfrm>
        </p:grpSpPr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  <p:bldP spid="63497" grpId="0" animBg="1"/>
      <p:bldP spid="63498" grpId="0"/>
      <p:bldP spid="63499" grpId="0"/>
      <p:bldP spid="63501" grpId="0"/>
      <p:bldP spid="63502" grpId="0"/>
      <p:bldP spid="63503" grpId="0"/>
      <p:bldP spid="635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5775" y="433388"/>
            <a:ext cx="8748713" cy="692150"/>
          </a:xfrm>
          <a:noFill/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sr-Latn-CS" sz="2400" b="1" dirty="0">
                <a:solidFill>
                  <a:srgbClr val="008000"/>
                </a:solidFill>
                <a:latin typeface="Comic Sans MS" pitchFamily="66" charset="0"/>
              </a:rPr>
              <a:t>Figyeld meg, és jegyezd meg: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15775" y="1008063"/>
            <a:ext cx="874871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800" dirty="0">
                <a:solidFill>
                  <a:srgbClr val="008000"/>
                </a:solidFill>
              </a:rPr>
              <a:t>Amikor valaminek a területet kell kiszámolni,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15775" y="1584325"/>
            <a:ext cx="874871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800" dirty="0">
                <a:solidFill>
                  <a:srgbClr val="008000"/>
                </a:solidFill>
              </a:rPr>
              <a:t>a </a:t>
            </a:r>
            <a:r>
              <a:rPr lang="sr-Latn-CS" sz="2800" u="sng" dirty="0">
                <a:solidFill>
                  <a:srgbClr val="008000"/>
                </a:solidFill>
              </a:rPr>
              <a:t>merőleges szakaszok</a:t>
            </a:r>
            <a:r>
              <a:rPr lang="sr-Latn-CS" sz="2800" dirty="0">
                <a:solidFill>
                  <a:srgbClr val="008000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sr-Latn-CS" sz="2800" dirty="0">
                <a:solidFill>
                  <a:srgbClr val="008000"/>
                </a:solidFill>
              </a:rPr>
              <a:t>hosszának mértékszámait szorozzuk!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66570" y="188912"/>
            <a:ext cx="7847123" cy="244799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07950" y="2808288"/>
            <a:ext cx="874871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dirty="0">
                <a:solidFill>
                  <a:srgbClr val="008000"/>
                </a:solidFill>
              </a:rPr>
              <a:t>Pl. az előző esetekben: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107950" y="3530600"/>
            <a:ext cx="2016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u="sng" dirty="0">
                <a:solidFill>
                  <a:srgbClr val="FF0000"/>
                </a:solidFill>
              </a:rPr>
              <a:t>téglalap</a:t>
            </a:r>
          </a:p>
        </p:txBody>
      </p:sp>
      <p:grpSp>
        <p:nvGrpSpPr>
          <p:cNvPr id="95243" name="Group 11"/>
          <p:cNvGrpSpPr>
            <a:grpSpLocks/>
          </p:cNvGrpSpPr>
          <p:nvPr/>
        </p:nvGrpSpPr>
        <p:grpSpPr bwMode="auto">
          <a:xfrm>
            <a:off x="436563" y="4237038"/>
            <a:ext cx="1616075" cy="990600"/>
            <a:chOff x="431" y="890"/>
            <a:chExt cx="1018" cy="624"/>
          </a:xfrm>
        </p:grpSpPr>
        <p:sp>
          <p:nvSpPr>
            <p:cNvPr id="95244" name="Rectangle 12"/>
            <p:cNvSpPr>
              <a:spLocks noChangeArrowheads="1"/>
            </p:cNvSpPr>
            <p:nvPr/>
          </p:nvSpPr>
          <p:spPr bwMode="auto">
            <a:xfrm>
              <a:off x="431" y="890"/>
              <a:ext cx="816" cy="4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5" name="Text Box 13"/>
            <p:cNvSpPr txBox="1">
              <a:spLocks noChangeArrowheads="1"/>
            </p:cNvSpPr>
            <p:nvPr/>
          </p:nvSpPr>
          <p:spPr bwMode="auto">
            <a:xfrm>
              <a:off x="757" y="128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5246" name="Text Box 14"/>
            <p:cNvSpPr txBox="1">
              <a:spLocks noChangeArrowheads="1"/>
            </p:cNvSpPr>
            <p:nvPr/>
          </p:nvSpPr>
          <p:spPr bwMode="auto">
            <a:xfrm>
              <a:off x="1248" y="966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 sz="180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422275" y="5245100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0000"/>
                </a:solidFill>
              </a:rPr>
              <a:t>T =</a:t>
            </a:r>
            <a:endParaRPr lang="hr-HR" sz="2600" b="0" baseline="30000" dirty="0">
              <a:solidFill>
                <a:srgbClr val="FF0000"/>
              </a:solidFill>
            </a:endParaRP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998538" y="5245100"/>
            <a:ext cx="8270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rgbClr val="FF0000"/>
                </a:solidFill>
              </a:rPr>
              <a:t>a ∙ b</a:t>
            </a:r>
            <a:endParaRPr lang="hr-HR" sz="2600" b="0" baseline="30000">
              <a:solidFill>
                <a:srgbClr val="FF0000"/>
              </a:solidFill>
            </a:endParaRPr>
          </a:p>
        </p:txBody>
      </p:sp>
      <p:grpSp>
        <p:nvGrpSpPr>
          <p:cNvPr id="95249" name="Group 17"/>
          <p:cNvGrpSpPr>
            <a:grpSpLocks/>
          </p:cNvGrpSpPr>
          <p:nvPr/>
        </p:nvGrpSpPr>
        <p:grpSpPr bwMode="auto">
          <a:xfrm rot="16200000">
            <a:off x="1547813" y="4697413"/>
            <a:ext cx="185737" cy="185737"/>
            <a:chOff x="1746" y="3203"/>
            <a:chExt cx="91" cy="91"/>
          </a:xfrm>
        </p:grpSpPr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1" name="Line 19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2555875" y="5221288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00CC"/>
                </a:solidFill>
              </a:rPr>
              <a:t>T =</a:t>
            </a:r>
            <a:endParaRPr lang="hr-HR" sz="2600" b="0" baseline="30000" dirty="0">
              <a:solidFill>
                <a:srgbClr val="0000CC"/>
              </a:solidFill>
            </a:endParaRP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3132138" y="5221288"/>
            <a:ext cx="8001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>
                <a:solidFill>
                  <a:srgbClr val="0000CC"/>
                </a:solidFill>
              </a:rPr>
              <a:t>a ∙ a</a:t>
            </a:r>
            <a:endParaRPr lang="hr-HR" sz="2600" b="0" baseline="30000">
              <a:solidFill>
                <a:srgbClr val="0000CC"/>
              </a:solidFill>
            </a:endParaRPr>
          </a:p>
        </p:txBody>
      </p:sp>
      <p:grpSp>
        <p:nvGrpSpPr>
          <p:cNvPr id="95254" name="Group 22"/>
          <p:cNvGrpSpPr>
            <a:grpSpLocks/>
          </p:cNvGrpSpPr>
          <p:nvPr/>
        </p:nvGrpSpPr>
        <p:grpSpPr bwMode="auto">
          <a:xfrm>
            <a:off x="2860675" y="3860800"/>
            <a:ext cx="939800" cy="1293813"/>
            <a:chOff x="5057" y="677"/>
            <a:chExt cx="592" cy="815"/>
          </a:xfrm>
        </p:grpSpPr>
        <p:sp>
          <p:nvSpPr>
            <p:cNvPr id="95255" name="Rectangle 23"/>
            <p:cNvSpPr>
              <a:spLocks noChangeArrowheads="1"/>
            </p:cNvSpPr>
            <p:nvPr/>
          </p:nvSpPr>
          <p:spPr bwMode="auto">
            <a:xfrm>
              <a:off x="5057" y="899"/>
              <a:ext cx="408" cy="40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6" name="Text Box 24"/>
            <p:cNvSpPr txBox="1">
              <a:spLocks noChangeArrowheads="1"/>
            </p:cNvSpPr>
            <p:nvPr/>
          </p:nvSpPr>
          <p:spPr bwMode="auto">
            <a:xfrm>
              <a:off x="5181" y="126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95257" name="Text Box 25"/>
            <p:cNvSpPr txBox="1">
              <a:spLocks noChangeArrowheads="1"/>
            </p:cNvSpPr>
            <p:nvPr/>
          </p:nvSpPr>
          <p:spPr bwMode="auto">
            <a:xfrm>
              <a:off x="5453" y="98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95258" name="Text Box 26"/>
            <p:cNvSpPr txBox="1">
              <a:spLocks noChangeArrowheads="1"/>
            </p:cNvSpPr>
            <p:nvPr/>
          </p:nvSpPr>
          <p:spPr bwMode="auto">
            <a:xfrm>
              <a:off x="5221" y="677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hr-HR" sz="1800">
                <a:solidFill>
                  <a:srgbClr val="0000CC"/>
                </a:solidFill>
              </a:endParaRPr>
            </a:p>
          </p:txBody>
        </p:sp>
      </p:grp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2195513" y="3530600"/>
            <a:ext cx="2016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u="sng" dirty="0">
                <a:solidFill>
                  <a:srgbClr val="3333CC"/>
                </a:solidFill>
              </a:rPr>
              <a:t>négyzet</a:t>
            </a:r>
          </a:p>
        </p:txBody>
      </p:sp>
      <p:sp>
        <p:nvSpPr>
          <p:cNvPr id="95260" name="AutoShape 28"/>
          <p:cNvSpPr>
            <a:spLocks noChangeArrowheads="1"/>
          </p:cNvSpPr>
          <p:nvPr/>
        </p:nvSpPr>
        <p:spPr bwMode="auto">
          <a:xfrm flipH="1">
            <a:off x="4487863" y="4214813"/>
            <a:ext cx="1577975" cy="719137"/>
          </a:xfrm>
          <a:prstGeom prst="parallelogram">
            <a:avLst>
              <a:gd name="adj" fmla="val 54857"/>
            </a:avLst>
          </a:prstGeom>
          <a:solidFill>
            <a:srgbClr val="FFCC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5219700" y="4868863"/>
            <a:ext cx="38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800">
                <a:solidFill>
                  <a:srgbClr val="FF3300"/>
                </a:solidFill>
              </a:rPr>
              <a:t>a</a:t>
            </a:r>
            <a:endParaRPr lang="en-US" sz="1800">
              <a:solidFill>
                <a:srgbClr val="FF3300"/>
              </a:solidFill>
            </a:endParaRPr>
          </a:p>
        </p:txBody>
      </p:sp>
      <p:sp>
        <p:nvSpPr>
          <p:cNvPr id="95263" name="Line 31"/>
          <p:cNvSpPr>
            <a:spLocks noChangeShapeType="1"/>
          </p:cNvSpPr>
          <p:nvPr/>
        </p:nvSpPr>
        <p:spPr bwMode="auto">
          <a:xfrm flipH="1">
            <a:off x="4886325" y="4214813"/>
            <a:ext cx="0" cy="7191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4816475" y="4186238"/>
            <a:ext cx="427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dirty="0">
                <a:solidFill>
                  <a:srgbClr val="FF3300"/>
                </a:solidFill>
              </a:rPr>
              <a:t>h</a:t>
            </a:r>
            <a:r>
              <a:rPr lang="sr-Latn-CS" sz="1800" baseline="-25000" dirty="0">
                <a:solidFill>
                  <a:srgbClr val="FF3300"/>
                </a:solidFill>
              </a:rPr>
              <a:t>a</a:t>
            </a:r>
            <a:endParaRPr lang="en-US" sz="1800" dirty="0">
              <a:solidFill>
                <a:srgbClr val="FF3300"/>
              </a:solidFill>
            </a:endParaRPr>
          </a:p>
        </p:txBody>
      </p:sp>
      <p:grpSp>
        <p:nvGrpSpPr>
          <p:cNvPr id="95265" name="Group 33"/>
          <p:cNvGrpSpPr>
            <a:grpSpLocks noChangeAspect="1"/>
          </p:cNvGrpSpPr>
          <p:nvPr/>
        </p:nvGrpSpPr>
        <p:grpSpPr bwMode="auto">
          <a:xfrm>
            <a:off x="4894263" y="4767263"/>
            <a:ext cx="161925" cy="161925"/>
            <a:chOff x="1746" y="3203"/>
            <a:chExt cx="91" cy="91"/>
          </a:xfrm>
        </p:grpSpPr>
        <p:sp>
          <p:nvSpPr>
            <p:cNvPr id="95266" name="Line 34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7" name="Line 35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69" name="Text Box 37"/>
          <p:cNvSpPr txBox="1">
            <a:spLocks noChangeAspect="1" noChangeArrowheads="1"/>
          </p:cNvSpPr>
          <p:nvPr/>
        </p:nvSpPr>
        <p:spPr bwMode="auto">
          <a:xfrm>
            <a:off x="5845175" y="43338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>
                <a:solidFill>
                  <a:srgbClr val="FF3300"/>
                </a:solidFill>
              </a:rPr>
              <a:t>b</a:t>
            </a:r>
            <a:endParaRPr lang="en-US" sz="1800">
              <a:solidFill>
                <a:srgbClr val="FF3300"/>
              </a:solidFill>
            </a:endParaRPr>
          </a:p>
        </p:txBody>
      </p:sp>
      <p:sp>
        <p:nvSpPr>
          <p:cNvPr id="95270" name="Line 38"/>
          <p:cNvSpPr>
            <a:spLocks noChangeAspect="1" noChangeShapeType="1"/>
          </p:cNvSpPr>
          <p:nvPr/>
        </p:nvSpPr>
        <p:spPr bwMode="auto">
          <a:xfrm rot="14340000">
            <a:off x="5222875" y="3967163"/>
            <a:ext cx="1587" cy="10429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1" name="Text Box 39"/>
          <p:cNvSpPr txBox="1">
            <a:spLocks noChangeArrowheads="1"/>
          </p:cNvSpPr>
          <p:nvPr/>
        </p:nvSpPr>
        <p:spPr bwMode="auto">
          <a:xfrm>
            <a:off x="5148263" y="4357688"/>
            <a:ext cx="420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dirty="0">
                <a:solidFill>
                  <a:srgbClr val="FF3300"/>
                </a:solidFill>
              </a:rPr>
              <a:t>h</a:t>
            </a:r>
            <a:r>
              <a:rPr lang="sr-Latn-CS" sz="1800" baseline="-25000" dirty="0">
                <a:solidFill>
                  <a:srgbClr val="FF3300"/>
                </a:solidFill>
              </a:rPr>
              <a:t>b</a:t>
            </a:r>
            <a:endParaRPr lang="en-US" sz="1800" dirty="0">
              <a:solidFill>
                <a:srgbClr val="FF3300"/>
              </a:solidFill>
            </a:endParaRPr>
          </a:p>
        </p:txBody>
      </p:sp>
      <p:grpSp>
        <p:nvGrpSpPr>
          <p:cNvPr id="95272" name="Group 40"/>
          <p:cNvGrpSpPr>
            <a:grpSpLocks noChangeAspect="1"/>
          </p:cNvGrpSpPr>
          <p:nvPr/>
        </p:nvGrpSpPr>
        <p:grpSpPr bwMode="auto">
          <a:xfrm rot="8940000">
            <a:off x="5561013" y="4246563"/>
            <a:ext cx="161925" cy="161925"/>
            <a:chOff x="1746" y="3203"/>
            <a:chExt cx="91" cy="91"/>
          </a:xfrm>
        </p:grpSpPr>
        <p:sp>
          <p:nvSpPr>
            <p:cNvPr id="95273" name="Line 41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4" name="Line 42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75" name="Group 43"/>
          <p:cNvGrpSpPr>
            <a:grpSpLocks/>
          </p:cNvGrpSpPr>
          <p:nvPr/>
        </p:nvGrpSpPr>
        <p:grpSpPr bwMode="auto">
          <a:xfrm rot="16200000">
            <a:off x="3321050" y="4667250"/>
            <a:ext cx="185738" cy="185738"/>
            <a:chOff x="1746" y="3203"/>
            <a:chExt cx="91" cy="91"/>
          </a:xfrm>
        </p:grpSpPr>
        <p:sp>
          <p:nvSpPr>
            <p:cNvPr id="95276" name="Line 44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7" name="Line 45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4067944" y="3530600"/>
            <a:ext cx="252018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u="sng" dirty="0">
                <a:solidFill>
                  <a:srgbClr val="FF3300"/>
                </a:solidFill>
              </a:rPr>
              <a:t>paralelogramma</a:t>
            </a:r>
          </a:p>
        </p:txBody>
      </p:sp>
      <p:sp>
        <p:nvSpPr>
          <p:cNvPr id="95280" name="Text Box 48"/>
          <p:cNvSpPr txBox="1">
            <a:spLocks noChangeArrowheads="1"/>
          </p:cNvSpPr>
          <p:nvPr/>
        </p:nvSpPr>
        <p:spPr bwMode="auto">
          <a:xfrm>
            <a:off x="4706938" y="5229225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3300"/>
                </a:solidFill>
              </a:rPr>
              <a:t>T =</a:t>
            </a:r>
            <a:endParaRPr lang="hr-HR" sz="2600" b="0" baseline="30000" dirty="0">
              <a:solidFill>
                <a:srgbClr val="FF3300"/>
              </a:solidFill>
            </a:endParaRPr>
          </a:p>
        </p:txBody>
      </p:sp>
      <p:sp>
        <p:nvSpPr>
          <p:cNvPr id="95281" name="Text Box 49"/>
          <p:cNvSpPr txBox="1">
            <a:spLocks noChangeArrowheads="1"/>
          </p:cNvSpPr>
          <p:nvPr/>
        </p:nvSpPr>
        <p:spPr bwMode="auto">
          <a:xfrm>
            <a:off x="5283200" y="5229225"/>
            <a:ext cx="9428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3300"/>
                </a:solidFill>
              </a:rPr>
              <a:t>a ∙ h</a:t>
            </a:r>
            <a:r>
              <a:rPr lang="hr-HR" sz="2600" b="0" baseline="-250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95282" name="Text Box 50"/>
          <p:cNvSpPr txBox="1">
            <a:spLocks noChangeArrowheads="1"/>
          </p:cNvSpPr>
          <p:nvPr/>
        </p:nvSpPr>
        <p:spPr bwMode="auto">
          <a:xfrm>
            <a:off x="4714875" y="5748338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3300"/>
                </a:solidFill>
              </a:rPr>
              <a:t>T =</a:t>
            </a:r>
            <a:endParaRPr lang="hr-HR" sz="2600" b="0" baseline="30000" dirty="0">
              <a:solidFill>
                <a:srgbClr val="FF3300"/>
              </a:solidFill>
            </a:endParaRPr>
          </a:p>
        </p:txBody>
      </p:sp>
      <p:sp>
        <p:nvSpPr>
          <p:cNvPr id="95283" name="Text Box 51"/>
          <p:cNvSpPr txBox="1">
            <a:spLocks noChangeArrowheads="1"/>
          </p:cNvSpPr>
          <p:nvPr/>
        </p:nvSpPr>
        <p:spPr bwMode="auto">
          <a:xfrm>
            <a:off x="5291138" y="5748338"/>
            <a:ext cx="9877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FF3300"/>
                </a:solidFill>
              </a:rPr>
              <a:t>b ∙ h</a:t>
            </a:r>
            <a:r>
              <a:rPr lang="hr-HR" sz="2600" b="0" baseline="-25000" dirty="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95284" name="AutoShape 52"/>
          <p:cNvSpPr>
            <a:spLocks noChangeArrowheads="1"/>
          </p:cNvSpPr>
          <p:nvPr/>
        </p:nvSpPr>
        <p:spPr bwMode="auto">
          <a:xfrm>
            <a:off x="7029450" y="4214813"/>
            <a:ext cx="1090613" cy="719137"/>
          </a:xfrm>
          <a:prstGeom prst="parallelogram">
            <a:avLst>
              <a:gd name="adj" fmla="val 37914"/>
            </a:avLst>
          </a:prstGeom>
          <a:solidFill>
            <a:srgbClr val="99FF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5" name="Text Box 53"/>
          <p:cNvSpPr txBox="1">
            <a:spLocks noChangeArrowheads="1"/>
          </p:cNvSpPr>
          <p:nvPr/>
        </p:nvSpPr>
        <p:spPr bwMode="auto">
          <a:xfrm>
            <a:off x="7283450" y="4868863"/>
            <a:ext cx="38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800">
                <a:solidFill>
                  <a:srgbClr val="008000"/>
                </a:solidFill>
              </a:rPr>
              <a:t>a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95286" name="Line 54"/>
          <p:cNvSpPr>
            <a:spLocks noChangeShapeType="1"/>
          </p:cNvSpPr>
          <p:nvPr/>
        </p:nvSpPr>
        <p:spPr bwMode="auto">
          <a:xfrm flipH="1">
            <a:off x="7308850" y="4214813"/>
            <a:ext cx="0" cy="71913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7" name="Text Box 55"/>
          <p:cNvSpPr txBox="1">
            <a:spLocks noChangeArrowheads="1"/>
          </p:cNvSpPr>
          <p:nvPr/>
        </p:nvSpPr>
        <p:spPr bwMode="auto">
          <a:xfrm>
            <a:off x="7239000" y="4286250"/>
            <a:ext cx="427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dirty="0">
                <a:solidFill>
                  <a:srgbClr val="008000"/>
                </a:solidFill>
              </a:rPr>
              <a:t>h</a:t>
            </a:r>
            <a:r>
              <a:rPr lang="sr-Latn-CS" sz="1800" baseline="-25000" dirty="0">
                <a:solidFill>
                  <a:srgbClr val="008000"/>
                </a:solidFill>
              </a:rPr>
              <a:t>a</a:t>
            </a:r>
            <a:endParaRPr lang="en-US" sz="1800" dirty="0">
              <a:solidFill>
                <a:srgbClr val="008000"/>
              </a:solidFill>
            </a:endParaRPr>
          </a:p>
        </p:txBody>
      </p:sp>
      <p:grpSp>
        <p:nvGrpSpPr>
          <p:cNvPr id="95288" name="Group 56"/>
          <p:cNvGrpSpPr>
            <a:grpSpLocks noChangeAspect="1"/>
          </p:cNvGrpSpPr>
          <p:nvPr/>
        </p:nvGrpSpPr>
        <p:grpSpPr bwMode="auto">
          <a:xfrm>
            <a:off x="7316788" y="4767263"/>
            <a:ext cx="161925" cy="161925"/>
            <a:chOff x="1746" y="3203"/>
            <a:chExt cx="91" cy="91"/>
          </a:xfrm>
        </p:grpSpPr>
        <p:sp>
          <p:nvSpPr>
            <p:cNvPr id="95289" name="Line 57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0" name="Line 58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97" name="Rectangle 65"/>
          <p:cNvSpPr>
            <a:spLocks noChangeArrowheads="1"/>
          </p:cNvSpPr>
          <p:nvPr/>
        </p:nvSpPr>
        <p:spPr bwMode="auto">
          <a:xfrm>
            <a:off x="6588125" y="3530600"/>
            <a:ext cx="2016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u="sng" dirty="0">
                <a:solidFill>
                  <a:srgbClr val="008000"/>
                </a:solidFill>
              </a:rPr>
              <a:t>rombusz</a:t>
            </a:r>
          </a:p>
        </p:txBody>
      </p:sp>
      <p:sp>
        <p:nvSpPr>
          <p:cNvPr id="95298" name="Text Box 66"/>
          <p:cNvSpPr txBox="1">
            <a:spLocks noChangeArrowheads="1"/>
          </p:cNvSpPr>
          <p:nvPr/>
        </p:nvSpPr>
        <p:spPr bwMode="auto">
          <a:xfrm>
            <a:off x="6867525" y="5229225"/>
            <a:ext cx="6799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8000"/>
                </a:solidFill>
              </a:rPr>
              <a:t>T =</a:t>
            </a:r>
            <a:endParaRPr lang="hr-HR" sz="2600" b="0" baseline="30000" dirty="0">
              <a:solidFill>
                <a:srgbClr val="008000"/>
              </a:solidFill>
            </a:endParaRPr>
          </a:p>
        </p:txBody>
      </p:sp>
      <p:sp>
        <p:nvSpPr>
          <p:cNvPr id="95299" name="Text Box 67"/>
          <p:cNvSpPr txBox="1">
            <a:spLocks noChangeArrowheads="1"/>
          </p:cNvSpPr>
          <p:nvPr/>
        </p:nvSpPr>
        <p:spPr bwMode="auto">
          <a:xfrm>
            <a:off x="7443788" y="5229225"/>
            <a:ext cx="9428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600" b="0" dirty="0">
                <a:solidFill>
                  <a:srgbClr val="008000"/>
                </a:solidFill>
              </a:rPr>
              <a:t>a ∙ h</a:t>
            </a:r>
            <a:r>
              <a:rPr lang="hr-HR" sz="2600" b="0" baseline="-25000" dirty="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95302" name="Text Box 70"/>
          <p:cNvSpPr txBox="1">
            <a:spLocks noChangeArrowheads="1"/>
          </p:cNvSpPr>
          <p:nvPr/>
        </p:nvSpPr>
        <p:spPr bwMode="auto">
          <a:xfrm>
            <a:off x="7931150" y="4357688"/>
            <a:ext cx="38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800">
                <a:solidFill>
                  <a:srgbClr val="008000"/>
                </a:solidFill>
              </a:rPr>
              <a:t>a</a:t>
            </a:r>
            <a:endParaRPr lang="en-US" sz="18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000" fill="hold"/>
                                        <p:tgtEl>
                                          <p:spTgt spid="95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0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1000" fill="hold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1000" fill="hold"/>
                                        <p:tgtEl>
                                          <p:spTgt spid="95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p"/>
      <p:bldP spid="95238" grpId="0"/>
      <p:bldP spid="95239" grpId="0"/>
      <p:bldP spid="95240" grpId="0" animBg="1"/>
      <p:bldP spid="95241" grpId="0" build="p"/>
      <p:bldP spid="95242" grpId="0" build="p"/>
      <p:bldP spid="95247" grpId="0"/>
      <p:bldP spid="95248" grpId="0"/>
      <p:bldP spid="95252" grpId="0"/>
      <p:bldP spid="95253" grpId="0"/>
      <p:bldP spid="95259" grpId="0" build="p"/>
      <p:bldP spid="95260" grpId="0" animBg="1"/>
      <p:bldP spid="95262" grpId="0"/>
      <p:bldP spid="95263" grpId="0" animBg="1"/>
      <p:bldP spid="95264" grpId="0"/>
      <p:bldP spid="95269" grpId="0"/>
      <p:bldP spid="95270" grpId="0" animBg="1"/>
      <p:bldP spid="95271" grpId="0"/>
      <p:bldP spid="95278" grpId="0" build="p"/>
      <p:bldP spid="95280" grpId="0"/>
      <p:bldP spid="95281" grpId="0"/>
      <p:bldP spid="95282" grpId="0"/>
      <p:bldP spid="95283" grpId="0"/>
      <p:bldP spid="95284" grpId="0" animBg="1"/>
      <p:bldP spid="95285" grpId="0"/>
      <p:bldP spid="95286" grpId="0" animBg="1"/>
      <p:bldP spid="95287" grpId="0"/>
      <p:bldP spid="95297" grpId="0" build="p"/>
      <p:bldP spid="95298" grpId="0"/>
      <p:bldP spid="95299" grpId="0"/>
      <p:bldP spid="953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476250"/>
            <a:ext cx="3816350" cy="3024188"/>
          </a:xfrm>
        </p:spPr>
        <p:txBody>
          <a:bodyPr/>
          <a:lstStyle/>
          <a:p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 trapéz területe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5607" name="Picture 7" descr="Leger_beer_m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6099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995738" y="5108991"/>
            <a:ext cx="35285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Fernand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Léger</a:t>
            </a:r>
            <a:endParaRPr lang="sr-Latn-C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Still Life with a Beer Mug</a:t>
            </a:r>
            <a:endParaRPr lang="hu-HU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chemeClr val="accent2">
                    <a:lumMod val="75000"/>
                  </a:schemeClr>
                </a:solidFill>
              </a:rPr>
              <a:t>1921.</a:t>
            </a: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1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0312" y="6597650"/>
            <a:ext cx="17524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1200" dirty="0">
                <a:solidFill>
                  <a:srgbClr val="969696"/>
                </a:solidFill>
              </a:rPr>
              <a:t>Vissza a tartalomhoz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03" name="Group 23"/>
          <p:cNvGrpSpPr>
            <a:grpSpLocks/>
          </p:cNvGrpSpPr>
          <p:nvPr/>
        </p:nvGrpSpPr>
        <p:grpSpPr bwMode="auto">
          <a:xfrm>
            <a:off x="568325" y="3492500"/>
            <a:ext cx="3494088" cy="915988"/>
            <a:chOff x="431" y="1434"/>
            <a:chExt cx="2201" cy="577"/>
          </a:xfrm>
        </p:grpSpPr>
        <p:grpSp>
          <p:nvGrpSpPr>
            <p:cNvPr id="46104" name="Group 24"/>
            <p:cNvGrpSpPr>
              <a:grpSpLocks/>
            </p:cNvGrpSpPr>
            <p:nvPr/>
          </p:nvGrpSpPr>
          <p:grpSpPr bwMode="auto">
            <a:xfrm>
              <a:off x="431" y="1434"/>
              <a:ext cx="1249" cy="577"/>
              <a:chOff x="792" y="1773"/>
              <a:chExt cx="1249" cy="577"/>
            </a:xfrm>
          </p:grpSpPr>
          <p:sp>
            <p:nvSpPr>
              <p:cNvPr id="46105" name="Freeform 25"/>
              <p:cNvSpPr>
                <a:spLocks/>
              </p:cNvSpPr>
              <p:nvPr/>
            </p:nvSpPr>
            <p:spPr bwMode="auto">
              <a:xfrm>
                <a:off x="792" y="1773"/>
                <a:ext cx="1249" cy="577"/>
              </a:xfrm>
              <a:custGeom>
                <a:avLst/>
                <a:gdLst>
                  <a:gd name="T0" fmla="*/ 0 w 1249"/>
                  <a:gd name="T1" fmla="*/ 576 h 577"/>
                  <a:gd name="T2" fmla="*/ 1248 w 1249"/>
                  <a:gd name="T3" fmla="*/ 576 h 577"/>
                  <a:gd name="T4" fmla="*/ 960 w 1249"/>
                  <a:gd name="T5" fmla="*/ 0 h 577"/>
                  <a:gd name="T6" fmla="*/ 192 w 1249"/>
                  <a:gd name="T7" fmla="*/ 0 h 577"/>
                  <a:gd name="T8" fmla="*/ 0 w 1249"/>
                  <a:gd name="T9" fmla="*/ 57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9" h="577">
                    <a:moveTo>
                      <a:pt x="0" y="576"/>
                    </a:moveTo>
                    <a:lnTo>
                      <a:pt x="1248" y="576"/>
                    </a:lnTo>
                    <a:lnTo>
                      <a:pt x="960" y="0"/>
                    </a:lnTo>
                    <a:lnTo>
                      <a:pt x="192" y="0"/>
                    </a:lnTo>
                    <a:lnTo>
                      <a:pt x="0" y="576"/>
                    </a:lnTo>
                  </a:path>
                </a:pathLst>
              </a:custGeom>
              <a:solidFill>
                <a:srgbClr val="6699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>
                <a:off x="1352" y="2349"/>
                <a:ext cx="9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7" name="Line 27"/>
              <p:cNvSpPr>
                <a:spLocks noChangeShapeType="1"/>
              </p:cNvSpPr>
              <p:nvPr/>
            </p:nvSpPr>
            <p:spPr bwMode="auto">
              <a:xfrm>
                <a:off x="1352" y="1773"/>
                <a:ext cx="9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08" name="Group 28"/>
            <p:cNvGrpSpPr>
              <a:grpSpLocks/>
            </p:cNvGrpSpPr>
            <p:nvPr/>
          </p:nvGrpSpPr>
          <p:grpSpPr bwMode="auto">
            <a:xfrm rot="10800000">
              <a:off x="1383" y="1434"/>
              <a:ext cx="1249" cy="577"/>
              <a:chOff x="792" y="1773"/>
              <a:chExt cx="1249" cy="577"/>
            </a:xfrm>
          </p:grpSpPr>
          <p:sp>
            <p:nvSpPr>
              <p:cNvPr id="46109" name="Freeform 29"/>
              <p:cNvSpPr>
                <a:spLocks/>
              </p:cNvSpPr>
              <p:nvPr/>
            </p:nvSpPr>
            <p:spPr bwMode="auto">
              <a:xfrm>
                <a:off x="792" y="1773"/>
                <a:ext cx="1249" cy="577"/>
              </a:xfrm>
              <a:custGeom>
                <a:avLst/>
                <a:gdLst>
                  <a:gd name="T0" fmla="*/ 0 w 1249"/>
                  <a:gd name="T1" fmla="*/ 576 h 577"/>
                  <a:gd name="T2" fmla="*/ 1248 w 1249"/>
                  <a:gd name="T3" fmla="*/ 576 h 577"/>
                  <a:gd name="T4" fmla="*/ 960 w 1249"/>
                  <a:gd name="T5" fmla="*/ 0 h 577"/>
                  <a:gd name="T6" fmla="*/ 192 w 1249"/>
                  <a:gd name="T7" fmla="*/ 0 h 577"/>
                  <a:gd name="T8" fmla="*/ 0 w 1249"/>
                  <a:gd name="T9" fmla="*/ 57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9" h="577">
                    <a:moveTo>
                      <a:pt x="0" y="576"/>
                    </a:moveTo>
                    <a:lnTo>
                      <a:pt x="1248" y="576"/>
                    </a:lnTo>
                    <a:lnTo>
                      <a:pt x="960" y="0"/>
                    </a:lnTo>
                    <a:lnTo>
                      <a:pt x="192" y="0"/>
                    </a:lnTo>
                    <a:lnTo>
                      <a:pt x="0" y="576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Line 30"/>
              <p:cNvSpPr>
                <a:spLocks noChangeShapeType="1"/>
              </p:cNvSpPr>
              <p:nvPr/>
            </p:nvSpPr>
            <p:spPr bwMode="auto">
              <a:xfrm>
                <a:off x="1352" y="2349"/>
                <a:ext cx="9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1" name="Line 31"/>
              <p:cNvSpPr>
                <a:spLocks noChangeShapeType="1"/>
              </p:cNvSpPr>
              <p:nvPr/>
            </p:nvSpPr>
            <p:spPr bwMode="auto">
              <a:xfrm>
                <a:off x="1352" y="1773"/>
                <a:ext cx="9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572988" y="3500438"/>
            <a:ext cx="1982788" cy="915987"/>
            <a:chOff x="792" y="1773"/>
            <a:chExt cx="1249" cy="577"/>
          </a:xfrm>
        </p:grpSpPr>
        <p:sp>
          <p:nvSpPr>
            <p:cNvPr id="46084" name="Freeform 4"/>
            <p:cNvSpPr>
              <a:spLocks/>
            </p:cNvSpPr>
            <p:nvPr/>
          </p:nvSpPr>
          <p:spPr bwMode="auto">
            <a:xfrm>
              <a:off x="792" y="1773"/>
              <a:ext cx="1249" cy="577"/>
            </a:xfrm>
            <a:custGeom>
              <a:avLst/>
              <a:gdLst>
                <a:gd name="T0" fmla="*/ 0 w 1249"/>
                <a:gd name="T1" fmla="*/ 576 h 577"/>
                <a:gd name="T2" fmla="*/ 1248 w 1249"/>
                <a:gd name="T3" fmla="*/ 576 h 577"/>
                <a:gd name="T4" fmla="*/ 960 w 1249"/>
                <a:gd name="T5" fmla="*/ 0 h 577"/>
                <a:gd name="T6" fmla="*/ 192 w 1249"/>
                <a:gd name="T7" fmla="*/ 0 h 577"/>
                <a:gd name="T8" fmla="*/ 0 w 1249"/>
                <a:gd name="T9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9" h="577">
                  <a:moveTo>
                    <a:pt x="0" y="576"/>
                  </a:moveTo>
                  <a:lnTo>
                    <a:pt x="1248" y="576"/>
                  </a:lnTo>
                  <a:lnTo>
                    <a:pt x="960" y="0"/>
                  </a:lnTo>
                  <a:lnTo>
                    <a:pt x="192" y="0"/>
                  </a:lnTo>
                  <a:lnTo>
                    <a:pt x="0" y="576"/>
                  </a:lnTo>
                </a:path>
              </a:pathLst>
            </a:custGeom>
            <a:solidFill>
              <a:srgbClr val="3399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1352" y="2349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1352" y="1773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7175" y="1196752"/>
            <a:ext cx="5076825" cy="4321175"/>
          </a:xfrm>
        </p:spPr>
        <p:txBody>
          <a:bodyPr/>
          <a:lstStyle/>
          <a:p>
            <a:r>
              <a:rPr lang="sr-Latn-CS" sz="2800" b="1" dirty="0">
                <a:solidFill>
                  <a:srgbClr val="800080"/>
                </a:solidFill>
                <a:latin typeface="Comic Sans MS" pitchFamily="66" charset="0"/>
                <a:cs typeface="Times New Roman" pitchFamily="18" charset="0"/>
              </a:rPr>
              <a:t>Ennek a paralelogrammának a területe:</a:t>
            </a:r>
            <a:endParaRPr lang="sr-Latn-CS" sz="2800" b="1" dirty="0">
              <a:solidFill>
                <a:srgbClr val="80008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sr-Latn-CS" sz="1800" b="1" dirty="0">
                <a:solidFill>
                  <a:srgbClr val="800080"/>
                </a:solidFill>
                <a:latin typeface="Comic Sans MS" pitchFamily="66" charset="0"/>
                <a:cs typeface="Times New Roman" pitchFamily="18" charset="0"/>
              </a:rPr>
              <a:t>	(ügyelj a jelölésekre)</a:t>
            </a:r>
          </a:p>
          <a:p>
            <a:pPr>
              <a:buFontTx/>
              <a:buNone/>
            </a:pPr>
            <a:r>
              <a:rPr lang="sr-Latn-CS" sz="2800" b="1" dirty="0">
                <a:solidFill>
                  <a:srgbClr val="800080"/>
                </a:solidFill>
                <a:latin typeface="Comic Sans MS" pitchFamily="66" charset="0"/>
              </a:rPr>
              <a:t>  T</a:t>
            </a:r>
            <a:r>
              <a:rPr lang="sr-Latn-CS" sz="2800" b="1" baseline="-25000" dirty="0">
                <a:solidFill>
                  <a:srgbClr val="800080"/>
                </a:solidFill>
                <a:latin typeface="Comic Sans MS" pitchFamily="66" charset="0"/>
              </a:rPr>
              <a:t>paral.</a:t>
            </a:r>
            <a:r>
              <a:rPr lang="sr-Latn-CS" sz="1600" b="1" dirty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sr-Latn-CS" sz="2800" b="1" dirty="0">
                <a:solidFill>
                  <a:srgbClr val="800080"/>
                </a:solidFill>
                <a:latin typeface="Comic Sans MS" pitchFamily="66" charset="0"/>
              </a:rPr>
              <a:t>=</a:t>
            </a:r>
            <a:r>
              <a:rPr lang="sr-Latn-CS" sz="1600" b="1" dirty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sr-Latn-CS" sz="2800" b="1" dirty="0">
                <a:solidFill>
                  <a:srgbClr val="800080"/>
                </a:solidFill>
                <a:latin typeface="Comic Sans MS" pitchFamily="66" charset="0"/>
              </a:rPr>
              <a:t>(a+b)</a:t>
            </a:r>
            <a:r>
              <a:rPr lang="en-US" sz="2800" b="1" dirty="0">
                <a:solidFill>
                  <a:srgbClr val="800080"/>
                </a:solidFill>
                <a:latin typeface="Comic Sans MS" pitchFamily="66" charset="0"/>
                <a:cs typeface="Times New Roman" pitchFamily="18" charset="0"/>
              </a:rPr>
              <a:t>·</a:t>
            </a:r>
            <a:r>
              <a:rPr lang="hr-HR" sz="2800" b="1" dirty="0">
                <a:solidFill>
                  <a:srgbClr val="800080"/>
                </a:solidFill>
                <a:latin typeface="Comic Sans MS" pitchFamily="66" charset="0"/>
                <a:cs typeface="Times New Roman" pitchFamily="18" charset="0"/>
              </a:rPr>
              <a:t>h</a:t>
            </a:r>
            <a:endParaRPr lang="sr-Latn-CS" sz="2800" b="1" dirty="0">
              <a:solidFill>
                <a:srgbClr val="80008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hu-HU" sz="2800" b="1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Mekkora az eredeti trapéz területe, ehhez a paralelogrammához viszonyítva</a:t>
            </a:r>
            <a:r>
              <a:rPr lang="sr-Latn-CS" sz="2800" b="1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?</a:t>
            </a:r>
          </a:p>
          <a:p>
            <a:r>
              <a:rPr lang="sr-Latn-CS" sz="2800" b="1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Feleakkora!</a:t>
            </a:r>
          </a:p>
          <a:p>
            <a:r>
              <a:rPr lang="sr-Latn-CS" sz="2800" b="1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Hogy szól a képlet?</a:t>
            </a:r>
          </a:p>
          <a:p>
            <a:pPr>
              <a:buFontTx/>
              <a:buNone/>
            </a:pPr>
            <a:endParaRPr lang="sr-Latn-CS" sz="2800" b="1" dirty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189038" y="4411663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chemeClr val="accent2"/>
                </a:solidFill>
              </a:rPr>
              <a:t>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403350" y="30686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987675" y="441166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090" name="AutoShape 10"/>
          <p:cNvSpPr>
            <a:spLocks/>
          </p:cNvSpPr>
          <p:nvPr/>
        </p:nvSpPr>
        <p:spPr bwMode="auto">
          <a:xfrm rot="5400000">
            <a:off x="1943100" y="3349625"/>
            <a:ext cx="431800" cy="3238500"/>
          </a:xfrm>
          <a:prstGeom prst="rightBrace">
            <a:avLst>
              <a:gd name="adj1" fmla="val 62500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835696" y="5084763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rgbClr val="FF0000"/>
                </a:solidFill>
              </a:rPr>
              <a:t>a+b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148" name="Group 68"/>
          <p:cNvGrpSpPr>
            <a:grpSpLocks/>
          </p:cNvGrpSpPr>
          <p:nvPr/>
        </p:nvGrpSpPr>
        <p:grpSpPr bwMode="auto">
          <a:xfrm>
            <a:off x="452438" y="5172075"/>
            <a:ext cx="2662237" cy="1227138"/>
            <a:chOff x="2110" y="3521"/>
            <a:chExt cx="1677" cy="773"/>
          </a:xfrm>
        </p:grpSpPr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2599" y="3929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Text Box 15"/>
            <p:cNvSpPr txBox="1">
              <a:spLocks noChangeArrowheads="1"/>
            </p:cNvSpPr>
            <p:nvPr/>
          </p:nvSpPr>
          <p:spPr bwMode="auto">
            <a:xfrm>
              <a:off x="2110" y="3745"/>
              <a:ext cx="5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3200" b="0" dirty="0">
                  <a:solidFill>
                    <a:srgbClr val="FF0000"/>
                  </a:solidFill>
                </a:rPr>
                <a:t>T =</a:t>
              </a:r>
              <a:endParaRPr lang="en-US" sz="3200" b="0" dirty="0">
                <a:solidFill>
                  <a:srgbClr val="FF0000"/>
                </a:solidFill>
              </a:endParaRPr>
            </a:p>
          </p:txBody>
        </p:sp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2563" y="3521"/>
              <a:ext cx="12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3200" b="0" dirty="0">
                  <a:solidFill>
                    <a:srgbClr val="FF0000"/>
                  </a:solidFill>
                </a:rPr>
                <a:t>(a</a:t>
              </a:r>
              <a:r>
                <a:rPr lang="sr-Latn-CS" sz="1800" b="0" dirty="0">
                  <a:solidFill>
                    <a:srgbClr val="FF0000"/>
                  </a:solidFill>
                </a:rPr>
                <a:t> </a:t>
              </a:r>
              <a:r>
                <a:rPr lang="sr-Latn-CS" sz="3200" b="0" dirty="0">
                  <a:solidFill>
                    <a:srgbClr val="FF0000"/>
                  </a:solidFill>
                </a:rPr>
                <a:t>+ b)</a:t>
              </a:r>
              <a:r>
                <a:rPr lang="sr-Latn-CS" sz="1000" b="0" dirty="0">
                  <a:solidFill>
                    <a:srgbClr val="FF0000"/>
                  </a:solidFill>
                </a:rPr>
                <a:t> </a:t>
              </a:r>
              <a:r>
                <a:rPr lang="en-US" sz="3200" b="0" dirty="0">
                  <a:solidFill>
                    <a:srgbClr val="FF0000"/>
                  </a:solidFill>
                </a:rPr>
                <a:t>·</a:t>
              </a:r>
              <a:r>
                <a:rPr lang="hr-HR" sz="1000" b="0" dirty="0">
                  <a:solidFill>
                    <a:srgbClr val="FF0000"/>
                  </a:solidFill>
                </a:rPr>
                <a:t> </a:t>
              </a:r>
              <a:r>
                <a:rPr lang="sr-Latn-CS" sz="3200" b="0" dirty="0">
                  <a:solidFill>
                    <a:srgbClr val="FF0000"/>
                  </a:solidFill>
                </a:rPr>
                <a:t>h</a:t>
              </a:r>
              <a:endParaRPr lang="en-US" sz="3200" b="0" dirty="0">
                <a:solidFill>
                  <a:srgbClr val="FF0000"/>
                </a:solidFill>
              </a:endParaRPr>
            </a:p>
          </p:txBody>
        </p:sp>
        <p:sp>
          <p:nvSpPr>
            <p:cNvPr id="46097" name="Text Box 17"/>
            <p:cNvSpPr txBox="1">
              <a:spLocks noChangeArrowheads="1"/>
            </p:cNvSpPr>
            <p:nvPr/>
          </p:nvSpPr>
          <p:spPr bwMode="auto">
            <a:xfrm>
              <a:off x="3016" y="3929"/>
              <a:ext cx="36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3200" b="0">
                  <a:solidFill>
                    <a:srgbClr val="FF0000"/>
                  </a:solidFill>
                </a:rPr>
                <a:t>2</a:t>
              </a:r>
              <a:endParaRPr lang="en-US" sz="3200" b="0">
                <a:solidFill>
                  <a:srgbClr val="FF0000"/>
                </a:solidFill>
              </a:endParaRPr>
            </a:p>
          </p:txBody>
        </p:sp>
      </p:grp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23850" y="188640"/>
            <a:ext cx="37433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3200" b="0" dirty="0">
                <a:solidFill>
                  <a:schemeClr val="accent2"/>
                </a:solidFill>
              </a:rPr>
              <a:t>Nézzük a trapéz alapjait, az</a:t>
            </a:r>
            <a:r>
              <a:rPr lang="sr-Latn-CS" sz="3200" b="0" dirty="0">
                <a:solidFill>
                  <a:schemeClr val="accent2"/>
                </a:solidFill>
              </a:rPr>
              <a:t> </a:t>
            </a:r>
            <a:r>
              <a:rPr lang="sr-Latn-CS" sz="3200" b="0" i="1" u="sng" dirty="0">
                <a:solidFill>
                  <a:schemeClr val="accent2"/>
                </a:solidFill>
              </a:rPr>
              <a:t>a</a:t>
            </a:r>
            <a:r>
              <a:rPr lang="sr-Latn-CS" sz="3200" b="0" dirty="0">
                <a:solidFill>
                  <a:schemeClr val="accent2"/>
                </a:solidFill>
              </a:rPr>
              <a:t> és </a:t>
            </a:r>
          </a:p>
          <a:p>
            <a:r>
              <a:rPr lang="sr-Latn-CS" sz="3200" b="0" dirty="0">
                <a:solidFill>
                  <a:schemeClr val="accent2"/>
                </a:solidFill>
              </a:rPr>
              <a:t>a </a:t>
            </a:r>
            <a:r>
              <a:rPr lang="sr-Latn-CS" sz="3200" b="0" i="1" u="sng" dirty="0">
                <a:solidFill>
                  <a:schemeClr val="accent2"/>
                </a:solidFill>
              </a:rPr>
              <a:t>b</a:t>
            </a:r>
            <a:r>
              <a:rPr lang="sr-Latn-CS" sz="3200" b="0" dirty="0">
                <a:solidFill>
                  <a:schemeClr val="accent2"/>
                </a:solidFill>
              </a:rPr>
              <a:t> oldalakat,</a:t>
            </a:r>
            <a:endParaRPr lang="sr-Latn-CS" sz="3200" b="0" i="1" dirty="0">
              <a:solidFill>
                <a:schemeClr val="accent2"/>
              </a:solidFill>
            </a:endParaRP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2857500" y="465296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>
                <a:solidFill>
                  <a:schemeClr val="accent2"/>
                </a:solidFill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1879600" y="513204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101" name="AutoShape 21"/>
          <p:cNvSpPr>
            <a:spLocks/>
          </p:cNvSpPr>
          <p:nvPr/>
        </p:nvSpPr>
        <p:spPr bwMode="auto">
          <a:xfrm rot="5400000">
            <a:off x="3050381" y="3991769"/>
            <a:ext cx="179388" cy="1187450"/>
          </a:xfrm>
          <a:prstGeom prst="rightBrace">
            <a:avLst>
              <a:gd name="adj1" fmla="val 55162"/>
              <a:gd name="adj2" fmla="val 50000"/>
            </a:avLst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4027489" y="116632"/>
            <a:ext cx="51165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800" dirty="0">
                <a:solidFill>
                  <a:srgbClr val="800080"/>
                </a:solidFill>
                <a:cs typeface="Times New Roman" pitchFamily="18" charset="0"/>
              </a:rPr>
              <a:t>Milyen alakzatot kaptunk?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800" dirty="0">
                <a:solidFill>
                  <a:srgbClr val="800080"/>
                </a:solidFill>
                <a:cs typeface="Times New Roman" pitchFamily="18" charset="0"/>
              </a:rPr>
              <a:t>Paralelogrammát!</a:t>
            </a:r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2124075" y="3740150"/>
            <a:ext cx="719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600" dirty="0">
                <a:solidFill>
                  <a:schemeClr val="accent2"/>
                </a:solidFill>
              </a:rPr>
              <a:t>c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179388" y="3740150"/>
            <a:ext cx="719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600" dirty="0">
                <a:solidFill>
                  <a:schemeClr val="accent2"/>
                </a:solidFill>
              </a:rPr>
              <a:t>d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827088" y="5805488"/>
            <a:ext cx="1765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sz="3200" b="0" dirty="0">
                <a:solidFill>
                  <a:schemeClr val="accent2"/>
                </a:solidFill>
              </a:rPr>
              <a:t>  T = ?</a:t>
            </a:r>
            <a:endParaRPr lang="en-US" sz="32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22" name="Text Box 42"/>
          <p:cNvSpPr txBox="1">
            <a:spLocks noChangeArrowheads="1"/>
          </p:cNvSpPr>
          <p:nvPr/>
        </p:nvSpPr>
        <p:spPr bwMode="auto">
          <a:xfrm>
            <a:off x="2916238" y="30432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accent2"/>
                </a:solidFill>
              </a:rPr>
              <a:t>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6123" name="Text Box 43"/>
          <p:cNvSpPr txBox="1">
            <a:spLocks noChangeArrowheads="1"/>
          </p:cNvSpPr>
          <p:nvPr/>
        </p:nvSpPr>
        <p:spPr bwMode="auto">
          <a:xfrm>
            <a:off x="2800350" y="28527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chemeClr val="accent2"/>
                </a:solidFill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6124" name="AutoShape 44"/>
          <p:cNvSpPr>
            <a:spLocks/>
          </p:cNvSpPr>
          <p:nvPr/>
        </p:nvSpPr>
        <p:spPr bwMode="auto">
          <a:xfrm rot="16200000">
            <a:off x="2987676" y="2420937"/>
            <a:ext cx="144462" cy="1871663"/>
          </a:xfrm>
          <a:prstGeom prst="rightBrace">
            <a:avLst>
              <a:gd name="adj1" fmla="val 107967"/>
              <a:gd name="adj2" fmla="val 50000"/>
            </a:avLst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568225" y="3492884"/>
            <a:ext cx="3513136" cy="925129"/>
            <a:chOff x="431" y="1434"/>
            <a:chExt cx="2201" cy="577"/>
          </a:xfrm>
        </p:grpSpPr>
        <p:grpSp>
          <p:nvGrpSpPr>
            <p:cNvPr id="46127" name="Group 47"/>
            <p:cNvGrpSpPr>
              <a:grpSpLocks/>
            </p:cNvGrpSpPr>
            <p:nvPr/>
          </p:nvGrpSpPr>
          <p:grpSpPr bwMode="auto">
            <a:xfrm>
              <a:off x="431" y="1434"/>
              <a:ext cx="1249" cy="577"/>
              <a:chOff x="792" y="1773"/>
              <a:chExt cx="1249" cy="577"/>
            </a:xfrm>
          </p:grpSpPr>
          <p:sp>
            <p:nvSpPr>
              <p:cNvPr id="46128" name="Freeform 48"/>
              <p:cNvSpPr>
                <a:spLocks/>
              </p:cNvSpPr>
              <p:nvPr/>
            </p:nvSpPr>
            <p:spPr bwMode="auto">
              <a:xfrm>
                <a:off x="792" y="1773"/>
                <a:ext cx="1249" cy="577"/>
              </a:xfrm>
              <a:custGeom>
                <a:avLst/>
                <a:gdLst>
                  <a:gd name="T0" fmla="*/ 0 w 1249"/>
                  <a:gd name="T1" fmla="*/ 576 h 577"/>
                  <a:gd name="T2" fmla="*/ 1248 w 1249"/>
                  <a:gd name="T3" fmla="*/ 576 h 577"/>
                  <a:gd name="T4" fmla="*/ 960 w 1249"/>
                  <a:gd name="T5" fmla="*/ 0 h 577"/>
                  <a:gd name="T6" fmla="*/ 192 w 1249"/>
                  <a:gd name="T7" fmla="*/ 0 h 577"/>
                  <a:gd name="T8" fmla="*/ 0 w 1249"/>
                  <a:gd name="T9" fmla="*/ 57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9" h="577">
                    <a:moveTo>
                      <a:pt x="0" y="576"/>
                    </a:moveTo>
                    <a:lnTo>
                      <a:pt x="1248" y="576"/>
                    </a:lnTo>
                    <a:lnTo>
                      <a:pt x="960" y="0"/>
                    </a:lnTo>
                    <a:lnTo>
                      <a:pt x="192" y="0"/>
                    </a:lnTo>
                    <a:lnTo>
                      <a:pt x="0" y="576"/>
                    </a:lnTo>
                  </a:path>
                </a:pathLst>
              </a:custGeom>
              <a:solidFill>
                <a:srgbClr val="99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990099">
                        <a:alpha val="50000"/>
                      </a:srgbClr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9" name="Line 49"/>
              <p:cNvSpPr>
                <a:spLocks noChangeShapeType="1"/>
              </p:cNvSpPr>
              <p:nvPr/>
            </p:nvSpPr>
            <p:spPr bwMode="auto">
              <a:xfrm>
                <a:off x="1352" y="2349"/>
                <a:ext cx="9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990099">
                        <a:alpha val="50000"/>
                      </a:srgbClr>
                    </a:solidFill>
                    <a:round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0" name="Line 50"/>
              <p:cNvSpPr>
                <a:spLocks noChangeShapeType="1"/>
              </p:cNvSpPr>
              <p:nvPr/>
            </p:nvSpPr>
            <p:spPr bwMode="auto">
              <a:xfrm>
                <a:off x="1352" y="1773"/>
                <a:ext cx="9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990099">
                        <a:alpha val="50000"/>
                      </a:srgbClr>
                    </a:solidFill>
                    <a:round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31" name="Group 51"/>
            <p:cNvGrpSpPr>
              <a:grpSpLocks/>
            </p:cNvGrpSpPr>
            <p:nvPr/>
          </p:nvGrpSpPr>
          <p:grpSpPr bwMode="auto">
            <a:xfrm rot="10800000">
              <a:off x="1383" y="1434"/>
              <a:ext cx="1249" cy="577"/>
              <a:chOff x="792" y="1773"/>
              <a:chExt cx="1249" cy="577"/>
            </a:xfrm>
          </p:grpSpPr>
          <p:sp>
            <p:nvSpPr>
              <p:cNvPr id="46132" name="Freeform 52"/>
              <p:cNvSpPr>
                <a:spLocks/>
              </p:cNvSpPr>
              <p:nvPr/>
            </p:nvSpPr>
            <p:spPr bwMode="auto">
              <a:xfrm>
                <a:off x="792" y="1773"/>
                <a:ext cx="1249" cy="577"/>
              </a:xfrm>
              <a:custGeom>
                <a:avLst/>
                <a:gdLst>
                  <a:gd name="T0" fmla="*/ 0 w 1249"/>
                  <a:gd name="T1" fmla="*/ 576 h 577"/>
                  <a:gd name="T2" fmla="*/ 1248 w 1249"/>
                  <a:gd name="T3" fmla="*/ 576 h 577"/>
                  <a:gd name="T4" fmla="*/ 960 w 1249"/>
                  <a:gd name="T5" fmla="*/ 0 h 577"/>
                  <a:gd name="T6" fmla="*/ 192 w 1249"/>
                  <a:gd name="T7" fmla="*/ 0 h 577"/>
                  <a:gd name="T8" fmla="*/ 0 w 1249"/>
                  <a:gd name="T9" fmla="*/ 57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9" h="577">
                    <a:moveTo>
                      <a:pt x="0" y="576"/>
                    </a:moveTo>
                    <a:lnTo>
                      <a:pt x="1248" y="576"/>
                    </a:lnTo>
                    <a:lnTo>
                      <a:pt x="960" y="0"/>
                    </a:lnTo>
                    <a:lnTo>
                      <a:pt x="192" y="0"/>
                    </a:lnTo>
                    <a:lnTo>
                      <a:pt x="0" y="576"/>
                    </a:lnTo>
                  </a:path>
                </a:pathLst>
              </a:custGeom>
              <a:solidFill>
                <a:srgbClr val="99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990099">
                        <a:alpha val="75000"/>
                      </a:srgbClr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3" name="Line 53"/>
              <p:cNvSpPr>
                <a:spLocks noChangeShapeType="1"/>
              </p:cNvSpPr>
              <p:nvPr/>
            </p:nvSpPr>
            <p:spPr bwMode="auto">
              <a:xfrm>
                <a:off x="1352" y="2349"/>
                <a:ext cx="9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990099">
                        <a:alpha val="50000"/>
                      </a:srgbClr>
                    </a:solidFill>
                    <a:round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4" name="Line 54"/>
              <p:cNvSpPr>
                <a:spLocks noChangeShapeType="1"/>
              </p:cNvSpPr>
              <p:nvPr/>
            </p:nvSpPr>
            <p:spPr bwMode="auto">
              <a:xfrm>
                <a:off x="1352" y="1773"/>
                <a:ext cx="9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990099">
                        <a:alpha val="50000"/>
                      </a:srgbClr>
                    </a:solidFill>
                    <a:round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136" name="Text Box 56"/>
          <p:cNvSpPr txBox="1">
            <a:spLocks noChangeArrowheads="1"/>
          </p:cNvSpPr>
          <p:nvPr/>
        </p:nvSpPr>
        <p:spPr bwMode="auto">
          <a:xfrm>
            <a:off x="3851275" y="3817938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dirty="0">
                <a:solidFill>
                  <a:schemeClr val="accent2"/>
                </a:solidFill>
              </a:rPr>
              <a:t>d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6137" name="Text Box 57"/>
          <p:cNvSpPr txBox="1">
            <a:spLocks noChangeArrowheads="1"/>
          </p:cNvSpPr>
          <p:nvPr/>
        </p:nvSpPr>
        <p:spPr bwMode="auto">
          <a:xfrm>
            <a:off x="3995738" y="38608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chemeClr val="accent2"/>
                </a:solidFill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6138" name="AutoShape 58"/>
          <p:cNvSpPr>
            <a:spLocks/>
          </p:cNvSpPr>
          <p:nvPr/>
        </p:nvSpPr>
        <p:spPr bwMode="auto">
          <a:xfrm rot="1140000">
            <a:off x="3981450" y="3565525"/>
            <a:ext cx="144463" cy="900113"/>
          </a:xfrm>
          <a:prstGeom prst="rightBrace">
            <a:avLst>
              <a:gd name="adj1" fmla="val 51923"/>
              <a:gd name="adj2" fmla="val 50000"/>
            </a:avLst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9" name="Text Box 59"/>
          <p:cNvSpPr txBox="1">
            <a:spLocks noChangeArrowheads="1"/>
          </p:cNvSpPr>
          <p:nvPr/>
        </p:nvSpPr>
        <p:spPr bwMode="auto">
          <a:xfrm>
            <a:off x="323850" y="1700808"/>
            <a:ext cx="37433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3200" b="0" dirty="0">
                <a:solidFill>
                  <a:schemeClr val="accent2"/>
                </a:solidFill>
              </a:rPr>
              <a:t>valamint a </a:t>
            </a:r>
            <a:r>
              <a:rPr lang="sr-Latn-CS" sz="3200" b="0" i="1" u="sng" dirty="0">
                <a:solidFill>
                  <a:schemeClr val="accent2"/>
                </a:solidFill>
              </a:rPr>
              <a:t>h</a:t>
            </a:r>
            <a:r>
              <a:rPr lang="sr-Latn-CS" sz="3200" b="0" dirty="0">
                <a:solidFill>
                  <a:schemeClr val="accent2"/>
                </a:solidFill>
              </a:rPr>
              <a:t> magasságot</a:t>
            </a:r>
            <a:r>
              <a:rPr lang="sr-Latn-CS" sz="3200" b="0" i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6145" name="Oval 65"/>
          <p:cNvSpPr>
            <a:spLocks noChangeArrowheads="1"/>
          </p:cNvSpPr>
          <p:nvPr/>
        </p:nvSpPr>
        <p:spPr bwMode="auto">
          <a:xfrm>
            <a:off x="1346200" y="3104133"/>
            <a:ext cx="431800" cy="3587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6" name="Oval 66"/>
          <p:cNvSpPr>
            <a:spLocks noChangeArrowheads="1"/>
          </p:cNvSpPr>
          <p:nvPr/>
        </p:nvSpPr>
        <p:spPr bwMode="auto">
          <a:xfrm>
            <a:off x="1331913" y="4495800"/>
            <a:ext cx="431800" cy="3587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7" name="Line 67"/>
          <p:cNvSpPr>
            <a:spLocks noChangeShapeType="1"/>
          </p:cNvSpPr>
          <p:nvPr/>
        </p:nvSpPr>
        <p:spPr bwMode="auto">
          <a:xfrm flipV="1">
            <a:off x="557213" y="4417268"/>
            <a:ext cx="3218063" cy="23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9" name="Rectangle 69"/>
          <p:cNvSpPr>
            <a:spLocks noChangeArrowheads="1"/>
          </p:cNvSpPr>
          <p:nvPr/>
        </p:nvSpPr>
        <p:spPr bwMode="auto">
          <a:xfrm>
            <a:off x="250825" y="5157788"/>
            <a:ext cx="3095625" cy="127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0" name="Text Box 70"/>
          <p:cNvSpPr txBox="1">
            <a:spLocks noChangeArrowheads="1"/>
          </p:cNvSpPr>
          <p:nvPr/>
        </p:nvSpPr>
        <p:spPr bwMode="auto">
          <a:xfrm>
            <a:off x="3348038" y="4652963"/>
            <a:ext cx="532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dirty="0">
                <a:solidFill>
                  <a:schemeClr val="accent2"/>
                </a:solidFill>
              </a:rPr>
              <a:t>Mit tettünk?...</a:t>
            </a:r>
            <a:endParaRPr lang="sr-Latn-CS" i="1" dirty="0">
              <a:solidFill>
                <a:schemeClr val="accent2"/>
              </a:solidFill>
            </a:endParaRPr>
          </a:p>
        </p:txBody>
      </p:sp>
      <p:grpSp>
        <p:nvGrpSpPr>
          <p:cNvPr id="46151" name="Group 71"/>
          <p:cNvGrpSpPr>
            <a:grpSpLocks/>
          </p:cNvGrpSpPr>
          <p:nvPr/>
        </p:nvGrpSpPr>
        <p:grpSpPr bwMode="auto">
          <a:xfrm>
            <a:off x="896838" y="3500438"/>
            <a:ext cx="469900" cy="917575"/>
            <a:chOff x="544" y="2205"/>
            <a:chExt cx="296" cy="578"/>
          </a:xfrm>
        </p:grpSpPr>
        <p:sp>
          <p:nvSpPr>
            <p:cNvPr id="46140" name="Line 60"/>
            <p:cNvSpPr>
              <a:spLocks noChangeShapeType="1"/>
            </p:cNvSpPr>
            <p:nvPr/>
          </p:nvSpPr>
          <p:spPr bwMode="auto">
            <a:xfrm>
              <a:off x="544" y="2205"/>
              <a:ext cx="1" cy="57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42" name="Group 62"/>
            <p:cNvGrpSpPr>
              <a:grpSpLocks noChangeAspect="1"/>
            </p:cNvGrpSpPr>
            <p:nvPr/>
          </p:nvGrpSpPr>
          <p:grpSpPr bwMode="auto">
            <a:xfrm>
              <a:off x="554" y="2646"/>
              <a:ext cx="136" cy="136"/>
              <a:chOff x="1746" y="3203"/>
              <a:chExt cx="91" cy="91"/>
            </a:xfrm>
          </p:grpSpPr>
          <p:sp>
            <p:nvSpPr>
              <p:cNvPr id="46144" name="Line 64"/>
              <p:cNvSpPr>
                <a:spLocks noChangeAspect="1" noChangeShapeType="1"/>
              </p:cNvSpPr>
              <p:nvPr/>
            </p:nvSpPr>
            <p:spPr bwMode="auto">
              <a:xfrm rot="-5400000">
                <a:off x="1791" y="3249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3" name="Line 63"/>
              <p:cNvSpPr>
                <a:spLocks noChangeAspect="1" noChangeShapeType="1"/>
              </p:cNvSpPr>
              <p:nvPr/>
            </p:nvSpPr>
            <p:spPr bwMode="auto">
              <a:xfrm>
                <a:off x="1746" y="3203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41" name="Text Box 61"/>
            <p:cNvSpPr txBox="1">
              <a:spLocks noChangeArrowheads="1"/>
            </p:cNvSpPr>
            <p:nvPr/>
          </p:nvSpPr>
          <p:spPr bwMode="auto">
            <a:xfrm>
              <a:off x="567" y="2341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dirty="0">
                  <a:solidFill>
                    <a:schemeClr val="accent2"/>
                  </a:solidFill>
                </a:rPr>
                <a:t>h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10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0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5" dur="1000"/>
                                        <p:tgtEl>
                                          <p:spTgt spid="4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  <p:bldP spid="46089" grpId="1"/>
      <p:bldP spid="46090" grpId="0" animBg="1"/>
      <p:bldP spid="46090" grpId="1" animBg="1"/>
      <p:bldP spid="46091" grpId="0"/>
      <p:bldP spid="46091" grpId="1"/>
      <p:bldP spid="46098" grpId="0" uiExpand="1"/>
      <p:bldP spid="46099" grpId="0"/>
      <p:bldP spid="46100" grpId="0"/>
      <p:bldP spid="46101" grpId="0" animBg="1"/>
      <p:bldP spid="46115" grpId="0"/>
      <p:bldP spid="46115" grpId="1"/>
      <p:bldP spid="46116" grpId="0"/>
      <p:bldP spid="46116" grpId="1"/>
      <p:bldP spid="46120" grpId="0"/>
      <p:bldP spid="46120" grpId="1"/>
      <p:bldP spid="46122" grpId="0"/>
      <p:bldP spid="46122" grpId="1"/>
      <p:bldP spid="46123" grpId="0"/>
      <p:bldP spid="46124" grpId="0" animBg="1"/>
      <p:bldP spid="46136" grpId="0"/>
      <p:bldP spid="46136" grpId="1"/>
      <p:bldP spid="46137" grpId="0"/>
      <p:bldP spid="46138" grpId="0" animBg="1"/>
      <p:bldP spid="46139" grpId="0"/>
      <p:bldP spid="46145" grpId="0" animBg="1"/>
      <p:bldP spid="46146" grpId="0" animBg="1"/>
      <p:bldP spid="46147" grpId="0" animBg="1"/>
      <p:bldP spid="46147" grpId="1" animBg="1"/>
      <p:bldP spid="46149" grpId="0" animBg="1"/>
      <p:bldP spid="461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1" name="AutoShape 19"/>
          <p:cNvSpPr>
            <a:spLocks noChangeArrowheads="1"/>
          </p:cNvSpPr>
          <p:nvPr/>
        </p:nvSpPr>
        <p:spPr bwMode="auto">
          <a:xfrm rot="10800000">
            <a:off x="5796137" y="3431654"/>
            <a:ext cx="2376487" cy="933450"/>
          </a:xfrm>
          <a:custGeom>
            <a:avLst/>
            <a:gdLst>
              <a:gd name="G0" fmla="+- 3484 0 0"/>
              <a:gd name="G1" fmla="+- 21600 0 3484"/>
              <a:gd name="G2" fmla="*/ 3484 1 2"/>
              <a:gd name="G3" fmla="+- 21600 0 G2"/>
              <a:gd name="G4" fmla="+/ 3484 21600 2"/>
              <a:gd name="G5" fmla="+/ G1 0 2"/>
              <a:gd name="G6" fmla="*/ 21600 21600 3484"/>
              <a:gd name="G7" fmla="*/ G6 1 2"/>
              <a:gd name="G8" fmla="+- 21600 0 G7"/>
              <a:gd name="G9" fmla="*/ 21600 1 2"/>
              <a:gd name="G10" fmla="+- 3484 0 G9"/>
              <a:gd name="G11" fmla="?: G10 G8 0"/>
              <a:gd name="G12" fmla="?: G10 G7 21600"/>
              <a:gd name="T0" fmla="*/ 19858 w 21600"/>
              <a:gd name="T1" fmla="*/ 10800 h 21600"/>
              <a:gd name="T2" fmla="*/ 10800 w 21600"/>
              <a:gd name="T3" fmla="*/ 21600 h 21600"/>
              <a:gd name="T4" fmla="*/ 1742 w 21600"/>
              <a:gd name="T5" fmla="*/ 10800 h 21600"/>
              <a:gd name="T6" fmla="*/ 10800 w 21600"/>
              <a:gd name="T7" fmla="*/ 0 h 21600"/>
              <a:gd name="T8" fmla="*/ 3542 w 21600"/>
              <a:gd name="T9" fmla="*/ 3542 h 21600"/>
              <a:gd name="T10" fmla="*/ 18058 w 21600"/>
              <a:gd name="T11" fmla="*/ 1805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84" y="21600"/>
                </a:lnTo>
                <a:lnTo>
                  <a:pt x="1811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99FF">
              <a:alpha val="20000"/>
            </a:srgbClr>
          </a:solidFill>
          <a:ln w="9525">
            <a:solidFill>
              <a:srgbClr val="000000">
                <a:alpha val="2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4991" y="115888"/>
            <a:ext cx="8567489" cy="854075"/>
          </a:xfrm>
        </p:spPr>
        <p:txBody>
          <a:bodyPr/>
          <a:lstStyle/>
          <a:p>
            <a:pPr algn="l"/>
            <a:r>
              <a:rPr lang="sr-Latn-CS" sz="2800" b="1" dirty="0">
                <a:solidFill>
                  <a:schemeClr val="accent2"/>
                </a:solidFill>
                <a:latin typeface="Comic Sans MS" pitchFamily="66" charset="0"/>
              </a:rPr>
              <a:t>A képletet megkaphatjuk másképp is.</a:t>
            </a: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2232025"/>
          </a:xfrm>
        </p:spPr>
        <p:txBody>
          <a:bodyPr/>
          <a:lstStyle/>
          <a:p>
            <a:r>
              <a:rPr lang="sr-Latn-CS" sz="2800" b="1" dirty="0">
                <a:solidFill>
                  <a:schemeClr val="accent2"/>
                </a:solidFill>
                <a:latin typeface="Comic Sans MS" pitchFamily="66" charset="0"/>
              </a:rPr>
              <a:t>Vágjuk ketté a trapézt, a magasság felénél...</a:t>
            </a:r>
          </a:p>
          <a:p>
            <a:r>
              <a:rPr lang="sr-Latn-CS" sz="2800" b="1" dirty="0">
                <a:solidFill>
                  <a:srgbClr val="FF3300"/>
                </a:solidFill>
                <a:latin typeface="Comic Sans MS" pitchFamily="66" charset="0"/>
              </a:rPr>
              <a:t>Milyen alakzatot kaptunk?</a:t>
            </a:r>
          </a:p>
          <a:p>
            <a:r>
              <a:rPr lang="sr-Latn-CS" sz="2800" b="1" dirty="0">
                <a:solidFill>
                  <a:srgbClr val="FF3300"/>
                </a:solidFill>
                <a:latin typeface="Comic Sans MS" pitchFamily="66" charset="0"/>
              </a:rPr>
              <a:t>Mekkora ennek a paralelogrammának a területe? </a:t>
            </a:r>
            <a:r>
              <a:rPr lang="sr-Latn-CS" sz="2000" dirty="0">
                <a:solidFill>
                  <a:srgbClr val="FF3300"/>
                </a:solidFill>
                <a:latin typeface="Comic Sans MS" pitchFamily="66" charset="0"/>
              </a:rPr>
              <a:t>(Vigyázz a jelölésekre!)</a:t>
            </a:r>
          </a:p>
          <a:p>
            <a:r>
              <a:rPr lang="sr-Latn-CS" sz="2800" b="1" dirty="0">
                <a:solidFill>
                  <a:schemeClr val="accent2"/>
                </a:solidFill>
                <a:latin typeface="Comic Sans MS" pitchFamily="66" charset="0"/>
              </a:rPr>
              <a:t>Mekkora a trapéz területe?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 rot="10800000">
            <a:off x="5364163" y="4365625"/>
            <a:ext cx="3240087" cy="936625"/>
          </a:xfrm>
          <a:custGeom>
            <a:avLst/>
            <a:gdLst>
              <a:gd name="G0" fmla="+- 2804 0 0"/>
              <a:gd name="G1" fmla="+- 21600 0 2804"/>
              <a:gd name="G2" fmla="*/ 2804 1 2"/>
              <a:gd name="G3" fmla="+- 21600 0 G2"/>
              <a:gd name="G4" fmla="+/ 2804 21600 2"/>
              <a:gd name="G5" fmla="+/ G1 0 2"/>
              <a:gd name="G6" fmla="*/ 21600 21600 2804"/>
              <a:gd name="G7" fmla="*/ G6 1 2"/>
              <a:gd name="G8" fmla="+- 21600 0 G7"/>
              <a:gd name="G9" fmla="*/ 21600 1 2"/>
              <a:gd name="G10" fmla="+- 2804 0 G9"/>
              <a:gd name="G11" fmla="?: G10 G8 0"/>
              <a:gd name="G12" fmla="?: G10 G7 21600"/>
              <a:gd name="T0" fmla="*/ 20198 w 21600"/>
              <a:gd name="T1" fmla="*/ 10800 h 21600"/>
              <a:gd name="T2" fmla="*/ 10800 w 21600"/>
              <a:gd name="T3" fmla="*/ 21600 h 21600"/>
              <a:gd name="T4" fmla="*/ 1402 w 21600"/>
              <a:gd name="T5" fmla="*/ 10800 h 21600"/>
              <a:gd name="T6" fmla="*/ 10800 w 21600"/>
              <a:gd name="T7" fmla="*/ 0 h 21600"/>
              <a:gd name="T8" fmla="*/ 3202 w 21600"/>
              <a:gd name="T9" fmla="*/ 3202 h 21600"/>
              <a:gd name="T10" fmla="*/ 18398 w 21600"/>
              <a:gd name="T11" fmla="*/ 1839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804" y="21600"/>
                </a:lnTo>
                <a:lnTo>
                  <a:pt x="1879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6659563" y="53736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accent2"/>
                </a:solidFill>
              </a:rPr>
              <a:t>a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05478" name="Group 6"/>
          <p:cNvGrpSpPr>
            <a:grpSpLocks/>
          </p:cNvGrpSpPr>
          <p:nvPr/>
        </p:nvGrpSpPr>
        <p:grpSpPr bwMode="auto">
          <a:xfrm>
            <a:off x="3390900" y="3433762"/>
            <a:ext cx="4791075" cy="1866900"/>
            <a:chOff x="2136" y="2163"/>
            <a:chExt cx="3018" cy="1176"/>
          </a:xfrm>
        </p:grpSpPr>
        <p:sp>
          <p:nvSpPr>
            <p:cNvPr id="105479" name="AutoShape 7"/>
            <p:cNvSpPr>
              <a:spLocks noChangeArrowheads="1"/>
            </p:cNvSpPr>
            <p:nvPr/>
          </p:nvSpPr>
          <p:spPr bwMode="auto">
            <a:xfrm rot="10800000">
              <a:off x="3645" y="2163"/>
              <a:ext cx="1509" cy="588"/>
            </a:xfrm>
            <a:custGeom>
              <a:avLst/>
              <a:gdLst>
                <a:gd name="G0" fmla="+- 3484 0 0"/>
                <a:gd name="G1" fmla="+- 21600 0 3484"/>
                <a:gd name="G2" fmla="*/ 3484 1 2"/>
                <a:gd name="G3" fmla="+- 21600 0 G2"/>
                <a:gd name="G4" fmla="+/ 3484 21600 2"/>
                <a:gd name="G5" fmla="+/ G1 0 2"/>
                <a:gd name="G6" fmla="*/ 21600 21600 3484"/>
                <a:gd name="G7" fmla="*/ G6 1 2"/>
                <a:gd name="G8" fmla="+- 21600 0 G7"/>
                <a:gd name="G9" fmla="*/ 21600 1 2"/>
                <a:gd name="G10" fmla="+- 3484 0 G9"/>
                <a:gd name="G11" fmla="?: G10 G8 0"/>
                <a:gd name="G12" fmla="?: G10 G7 21600"/>
                <a:gd name="T0" fmla="*/ 19858 w 21600"/>
                <a:gd name="T1" fmla="*/ 10800 h 21600"/>
                <a:gd name="T2" fmla="*/ 10800 w 21600"/>
                <a:gd name="T3" fmla="*/ 21600 h 21600"/>
                <a:gd name="T4" fmla="*/ 1742 w 21600"/>
                <a:gd name="T5" fmla="*/ 10800 h 21600"/>
                <a:gd name="T6" fmla="*/ 10800 w 21600"/>
                <a:gd name="T7" fmla="*/ 0 h 21600"/>
                <a:gd name="T8" fmla="*/ 3542 w 21600"/>
                <a:gd name="T9" fmla="*/ 3542 h 21600"/>
                <a:gd name="T10" fmla="*/ 18058 w 21600"/>
                <a:gd name="T11" fmla="*/ 1805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84" y="21600"/>
                  </a:lnTo>
                  <a:lnTo>
                    <a:pt x="1811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0" name="AutoShape 8"/>
            <p:cNvSpPr>
              <a:spLocks noChangeArrowheads="1"/>
            </p:cNvSpPr>
            <p:nvPr/>
          </p:nvSpPr>
          <p:spPr bwMode="auto">
            <a:xfrm>
              <a:off x="2136" y="2750"/>
              <a:ext cx="1542" cy="589"/>
            </a:xfrm>
            <a:custGeom>
              <a:avLst/>
              <a:gdLst>
                <a:gd name="G0" fmla="+- 4121 0 0"/>
                <a:gd name="G1" fmla="+- 21600 0 4121"/>
                <a:gd name="G2" fmla="*/ 4121 1 2"/>
                <a:gd name="G3" fmla="+- 21600 0 G2"/>
                <a:gd name="G4" fmla="+/ 4121 21600 2"/>
                <a:gd name="G5" fmla="+/ G1 0 2"/>
                <a:gd name="G6" fmla="*/ 21600 21600 4121"/>
                <a:gd name="G7" fmla="*/ G6 1 2"/>
                <a:gd name="G8" fmla="+- 21600 0 G7"/>
                <a:gd name="G9" fmla="*/ 21600 1 2"/>
                <a:gd name="G10" fmla="+- 4121 0 G9"/>
                <a:gd name="G11" fmla="?: G10 G8 0"/>
                <a:gd name="G12" fmla="?: G10 G7 21600"/>
                <a:gd name="T0" fmla="*/ 19539 w 21600"/>
                <a:gd name="T1" fmla="*/ 10800 h 21600"/>
                <a:gd name="T2" fmla="*/ 10800 w 21600"/>
                <a:gd name="T3" fmla="*/ 21600 h 21600"/>
                <a:gd name="T4" fmla="*/ 2061 w 21600"/>
                <a:gd name="T5" fmla="*/ 10800 h 21600"/>
                <a:gd name="T6" fmla="*/ 10800 w 21600"/>
                <a:gd name="T7" fmla="*/ 0 h 21600"/>
                <a:gd name="T8" fmla="*/ 3861 w 21600"/>
                <a:gd name="T9" fmla="*/ 3861 h 21600"/>
                <a:gd name="T10" fmla="*/ 17739 w 21600"/>
                <a:gd name="T11" fmla="*/ 177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121" y="21600"/>
                  </a:lnTo>
                  <a:lnTo>
                    <a:pt x="17479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81" name="Group 9"/>
          <p:cNvGrpSpPr>
            <a:grpSpLocks/>
          </p:cNvGrpSpPr>
          <p:nvPr/>
        </p:nvGrpSpPr>
        <p:grpSpPr bwMode="auto">
          <a:xfrm>
            <a:off x="539750" y="4221163"/>
            <a:ext cx="2533650" cy="1011237"/>
            <a:chOff x="340" y="3521"/>
            <a:chExt cx="1451" cy="637"/>
          </a:xfrm>
        </p:grpSpPr>
        <p:sp>
          <p:nvSpPr>
            <p:cNvPr id="105482" name="Text Box 10"/>
            <p:cNvSpPr txBox="1">
              <a:spLocks noChangeArrowheads="1"/>
            </p:cNvSpPr>
            <p:nvPr/>
          </p:nvSpPr>
          <p:spPr bwMode="auto">
            <a:xfrm>
              <a:off x="340" y="3648"/>
              <a:ext cx="117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3200" b="0" dirty="0">
                  <a:solidFill>
                    <a:srgbClr val="FF0000"/>
                  </a:solidFill>
                </a:rPr>
                <a:t>T</a:t>
              </a:r>
              <a:r>
                <a:rPr lang="sr-Latn-CS" sz="500" b="0" dirty="0">
                  <a:solidFill>
                    <a:srgbClr val="FF0000"/>
                  </a:solidFill>
                </a:rPr>
                <a:t> </a:t>
              </a:r>
              <a:r>
                <a:rPr lang="sr-Latn-CS" sz="3200" b="0" dirty="0">
                  <a:solidFill>
                    <a:srgbClr val="FF0000"/>
                  </a:solidFill>
                </a:rPr>
                <a:t>=</a:t>
              </a:r>
              <a:r>
                <a:rPr lang="sr-Latn-CS" sz="1800" b="0" dirty="0">
                  <a:solidFill>
                    <a:srgbClr val="FF0000"/>
                  </a:solidFill>
                </a:rPr>
                <a:t> </a:t>
              </a:r>
              <a:r>
                <a:rPr lang="sr-Latn-CS" sz="3200" b="0" dirty="0">
                  <a:solidFill>
                    <a:srgbClr val="FF0000"/>
                  </a:solidFill>
                </a:rPr>
                <a:t>(a+b)•</a:t>
              </a:r>
            </a:p>
          </p:txBody>
        </p:sp>
        <p:sp>
          <p:nvSpPr>
            <p:cNvPr id="105483" name="Text Box 11"/>
            <p:cNvSpPr txBox="1">
              <a:spLocks noChangeArrowheads="1"/>
            </p:cNvSpPr>
            <p:nvPr/>
          </p:nvSpPr>
          <p:spPr bwMode="auto">
            <a:xfrm>
              <a:off x="1429" y="3521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3200" b="0" dirty="0">
                  <a:solidFill>
                    <a:srgbClr val="FF0000"/>
                  </a:solidFill>
                </a:rPr>
                <a:t>h</a:t>
              </a:r>
              <a:endParaRPr lang="en-US" sz="3200" b="0" dirty="0">
                <a:solidFill>
                  <a:srgbClr val="FF0000"/>
                </a:solidFill>
              </a:endParaRPr>
            </a:p>
          </p:txBody>
        </p:sp>
        <p:sp>
          <p:nvSpPr>
            <p:cNvPr id="105484" name="Text Box 12"/>
            <p:cNvSpPr txBox="1">
              <a:spLocks noChangeArrowheads="1"/>
            </p:cNvSpPr>
            <p:nvPr/>
          </p:nvSpPr>
          <p:spPr bwMode="auto">
            <a:xfrm>
              <a:off x="1429" y="3793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3200" b="0">
                  <a:solidFill>
                    <a:srgbClr val="FF0000"/>
                  </a:solidFill>
                </a:rPr>
                <a:t>2</a:t>
              </a:r>
              <a:endParaRPr lang="en-US" sz="3200" b="0">
                <a:solidFill>
                  <a:srgbClr val="FF0000"/>
                </a:solidFill>
              </a:endParaRPr>
            </a:p>
          </p:txBody>
        </p:sp>
        <p:sp>
          <p:nvSpPr>
            <p:cNvPr id="105485" name="Line 13"/>
            <p:cNvSpPr>
              <a:spLocks noChangeShapeType="1"/>
            </p:cNvSpPr>
            <p:nvPr/>
          </p:nvSpPr>
          <p:spPr bwMode="auto">
            <a:xfrm>
              <a:off x="1383" y="3838"/>
              <a:ext cx="40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6" name="AutoShape 14"/>
          <p:cNvSpPr>
            <a:spLocks/>
          </p:cNvSpPr>
          <p:nvPr/>
        </p:nvSpPr>
        <p:spPr bwMode="auto">
          <a:xfrm rot="16200000">
            <a:off x="6011862" y="3429001"/>
            <a:ext cx="360363" cy="4824412"/>
          </a:xfrm>
          <a:prstGeom prst="leftBrace">
            <a:avLst>
              <a:gd name="adj1" fmla="val 11156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5478463" y="6021388"/>
            <a:ext cx="142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0">
                <a:solidFill>
                  <a:srgbClr val="FF0000"/>
                </a:solidFill>
              </a:rPr>
              <a:t>?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V="1">
            <a:off x="3800475" y="5302251"/>
            <a:ext cx="4807305" cy="1746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6199188" y="3429000"/>
            <a:ext cx="0" cy="1871663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755650" y="4437063"/>
            <a:ext cx="1765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sz="3200" b="0" dirty="0">
                <a:solidFill>
                  <a:schemeClr val="accent2"/>
                </a:solidFill>
              </a:rPr>
              <a:t>  T = ?</a:t>
            </a:r>
            <a:endParaRPr lang="en-US" sz="32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93" name="Rectangle 21"/>
          <p:cNvSpPr>
            <a:spLocks noChangeArrowheads="1"/>
          </p:cNvSpPr>
          <p:nvPr/>
        </p:nvSpPr>
        <p:spPr bwMode="auto">
          <a:xfrm>
            <a:off x="5003552" y="1341438"/>
            <a:ext cx="37449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sz="2800" dirty="0">
                <a:solidFill>
                  <a:srgbClr val="FF3300"/>
                </a:solidFill>
              </a:rPr>
              <a:t>Paralelogrammát!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4284663" y="55499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chemeClr val="accent2"/>
                </a:solidFill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5495" name="AutoShape 23"/>
          <p:cNvSpPr>
            <a:spLocks/>
          </p:cNvSpPr>
          <p:nvPr/>
        </p:nvSpPr>
        <p:spPr bwMode="auto">
          <a:xfrm rot="5400000">
            <a:off x="4471988" y="4725987"/>
            <a:ext cx="179388" cy="1547813"/>
          </a:xfrm>
          <a:prstGeom prst="rightBrace">
            <a:avLst>
              <a:gd name="adj1" fmla="val 71902"/>
              <a:gd name="adj2" fmla="val 50000"/>
            </a:avLst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6732588" y="285273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accent2"/>
                </a:solidFill>
                <a:latin typeface="Arial" charset="0"/>
              </a:rPr>
              <a:t>b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5508625" y="5995988"/>
            <a:ext cx="142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sz="1800" dirty="0"/>
              <a:t> </a:t>
            </a:r>
            <a:r>
              <a:rPr lang="hr-HR" dirty="0">
                <a:solidFill>
                  <a:srgbClr val="FF0000"/>
                </a:solidFill>
              </a:rPr>
              <a:t>+</a:t>
            </a:r>
            <a:r>
              <a:rPr lang="hr-HR" sz="1000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4932486" y="6092651"/>
            <a:ext cx="2879874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dirty="0">
                <a:solidFill>
                  <a:schemeClr val="accent2"/>
                </a:solidFill>
              </a:rPr>
              <a:t>Mit tettünk?...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466998" y="4148138"/>
            <a:ext cx="2736850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5148263" y="4076700"/>
            <a:ext cx="7191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2200">
                <a:solidFill>
                  <a:schemeClr val="accent2"/>
                </a:solidFill>
              </a:rPr>
              <a:t>d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8243888" y="4125913"/>
            <a:ext cx="576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200" dirty="0">
                <a:solidFill>
                  <a:schemeClr val="accent2"/>
                </a:solidFill>
              </a:rPr>
              <a:t>c</a:t>
            </a:r>
            <a:endParaRPr lang="en-US" sz="2200" dirty="0">
              <a:solidFill>
                <a:schemeClr val="accent2"/>
              </a:solidFill>
            </a:endParaRPr>
          </a:p>
        </p:txBody>
      </p:sp>
      <p:grpSp>
        <p:nvGrpSpPr>
          <p:cNvPr id="105502" name="Group 30"/>
          <p:cNvGrpSpPr>
            <a:grpSpLocks/>
          </p:cNvGrpSpPr>
          <p:nvPr/>
        </p:nvGrpSpPr>
        <p:grpSpPr bwMode="auto">
          <a:xfrm>
            <a:off x="3419873" y="4364832"/>
            <a:ext cx="5184377" cy="944836"/>
            <a:chOff x="2145" y="2748"/>
            <a:chExt cx="3275" cy="591"/>
          </a:xfrm>
        </p:grpSpPr>
        <p:sp>
          <p:nvSpPr>
            <p:cNvPr id="105503" name="AutoShape 31"/>
            <p:cNvSpPr>
              <a:spLocks noChangeArrowheads="1"/>
            </p:cNvSpPr>
            <p:nvPr/>
          </p:nvSpPr>
          <p:spPr bwMode="auto">
            <a:xfrm rot="10800000">
              <a:off x="3379" y="2748"/>
              <a:ext cx="2041" cy="590"/>
            </a:xfrm>
            <a:custGeom>
              <a:avLst/>
              <a:gdLst>
                <a:gd name="G0" fmla="+- 2804 0 0"/>
                <a:gd name="G1" fmla="+- 21600 0 2804"/>
                <a:gd name="G2" fmla="*/ 2804 1 2"/>
                <a:gd name="G3" fmla="+- 21600 0 G2"/>
                <a:gd name="G4" fmla="+/ 2804 21600 2"/>
                <a:gd name="G5" fmla="+/ G1 0 2"/>
                <a:gd name="G6" fmla="*/ 21600 21600 2804"/>
                <a:gd name="G7" fmla="*/ G6 1 2"/>
                <a:gd name="G8" fmla="+- 21600 0 G7"/>
                <a:gd name="G9" fmla="*/ 21600 1 2"/>
                <a:gd name="G10" fmla="+- 2804 0 G9"/>
                <a:gd name="G11" fmla="?: G10 G8 0"/>
                <a:gd name="G12" fmla="?: G10 G7 21600"/>
                <a:gd name="T0" fmla="*/ 20198 w 21600"/>
                <a:gd name="T1" fmla="*/ 10800 h 21600"/>
                <a:gd name="T2" fmla="*/ 10800 w 21600"/>
                <a:gd name="T3" fmla="*/ 21600 h 21600"/>
                <a:gd name="T4" fmla="*/ 1402 w 21600"/>
                <a:gd name="T5" fmla="*/ 10800 h 21600"/>
                <a:gd name="T6" fmla="*/ 10800 w 21600"/>
                <a:gd name="T7" fmla="*/ 0 h 21600"/>
                <a:gd name="T8" fmla="*/ 3202 w 21600"/>
                <a:gd name="T9" fmla="*/ 3202 h 21600"/>
                <a:gd name="T10" fmla="*/ 18398 w 21600"/>
                <a:gd name="T11" fmla="*/ 183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04" y="21600"/>
                  </a:lnTo>
                  <a:lnTo>
                    <a:pt x="18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4" name="AutoShape 32"/>
            <p:cNvSpPr>
              <a:spLocks noChangeArrowheads="1"/>
            </p:cNvSpPr>
            <p:nvPr/>
          </p:nvSpPr>
          <p:spPr bwMode="auto">
            <a:xfrm>
              <a:off x="2145" y="2751"/>
              <a:ext cx="1497" cy="588"/>
            </a:xfrm>
            <a:custGeom>
              <a:avLst/>
              <a:gdLst>
                <a:gd name="G0" fmla="+- 3484 0 0"/>
                <a:gd name="G1" fmla="+- 21600 0 3484"/>
                <a:gd name="G2" fmla="*/ 3484 1 2"/>
                <a:gd name="G3" fmla="+- 21600 0 G2"/>
                <a:gd name="G4" fmla="+/ 3484 21600 2"/>
                <a:gd name="G5" fmla="+/ G1 0 2"/>
                <a:gd name="G6" fmla="*/ 21600 21600 3484"/>
                <a:gd name="G7" fmla="*/ G6 1 2"/>
                <a:gd name="G8" fmla="+- 21600 0 G7"/>
                <a:gd name="G9" fmla="*/ 21600 1 2"/>
                <a:gd name="G10" fmla="+- 3484 0 G9"/>
                <a:gd name="G11" fmla="?: G10 G8 0"/>
                <a:gd name="G12" fmla="?: G10 G7 21600"/>
                <a:gd name="T0" fmla="*/ 19858 w 21600"/>
                <a:gd name="T1" fmla="*/ 10800 h 21600"/>
                <a:gd name="T2" fmla="*/ 10800 w 21600"/>
                <a:gd name="T3" fmla="*/ 21600 h 21600"/>
                <a:gd name="T4" fmla="*/ 1742 w 21600"/>
                <a:gd name="T5" fmla="*/ 10800 h 21600"/>
                <a:gd name="T6" fmla="*/ 10800 w 21600"/>
                <a:gd name="T7" fmla="*/ 0 h 21600"/>
                <a:gd name="T8" fmla="*/ 3542 w 21600"/>
                <a:gd name="T9" fmla="*/ 3542 h 21600"/>
                <a:gd name="T10" fmla="*/ 18058 w 21600"/>
                <a:gd name="T11" fmla="*/ 1805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84" y="21600"/>
                  </a:lnTo>
                  <a:lnTo>
                    <a:pt x="1811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>
                  <a:alpha val="20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5812146" y="4367212"/>
            <a:ext cx="1367" cy="95726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6156325" y="405192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rgbClr val="0000CC"/>
                </a:solidFill>
                <a:latin typeface="Arial" charset="0"/>
              </a:rPr>
              <a:t>h</a:t>
            </a:r>
            <a:endParaRPr lang="en-US" dirty="0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105506" name="Group 34"/>
          <p:cNvGrpSpPr>
            <a:grpSpLocks/>
          </p:cNvGrpSpPr>
          <p:nvPr/>
        </p:nvGrpSpPr>
        <p:grpSpPr bwMode="auto">
          <a:xfrm>
            <a:off x="5770660" y="4437063"/>
            <a:ext cx="793751" cy="792162"/>
            <a:chOff x="3832" y="2750"/>
            <a:chExt cx="500" cy="499"/>
          </a:xfrm>
        </p:grpSpPr>
        <p:sp>
          <p:nvSpPr>
            <p:cNvPr id="105507" name="Text Box 35"/>
            <p:cNvSpPr txBox="1">
              <a:spLocks noChangeArrowheads="1"/>
            </p:cNvSpPr>
            <p:nvPr/>
          </p:nvSpPr>
          <p:spPr bwMode="auto">
            <a:xfrm>
              <a:off x="3878" y="2750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dirty="0">
                  <a:solidFill>
                    <a:schemeClr val="accent2"/>
                  </a:solidFill>
                  <a:latin typeface="Arial" charset="0"/>
                </a:rPr>
                <a:t>h</a:t>
              </a:r>
              <a:endParaRPr lang="en-US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5508" name="Text Box 36"/>
            <p:cNvSpPr txBox="1">
              <a:spLocks noChangeArrowheads="1"/>
            </p:cNvSpPr>
            <p:nvPr/>
          </p:nvSpPr>
          <p:spPr bwMode="auto">
            <a:xfrm>
              <a:off x="3878" y="2961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5509" name="Text Box 37"/>
            <p:cNvSpPr txBox="1">
              <a:spLocks noChangeArrowheads="1"/>
            </p:cNvSpPr>
            <p:nvPr/>
          </p:nvSpPr>
          <p:spPr bwMode="auto">
            <a:xfrm>
              <a:off x="3832" y="2759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dirty="0">
                  <a:solidFill>
                    <a:schemeClr val="accent2"/>
                  </a:solidFill>
                  <a:latin typeface="Arial" charset="0"/>
                </a:rPr>
                <a:t>__</a:t>
              </a:r>
              <a:endParaRPr lang="en-US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4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3" dur="2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87283E-6 C -0.02275 0.003 -0.04237 0.01341 -0.06441 0.01965 C -0.06789 0.02057 -0.09514 0.02335 -0.09671 0.02358 C -0.11615 0.03583 -0.13646 0.04092 -0.15747 0.04971 C -0.17101 0.05526 -0.18334 0.0578 -0.19514 0.06774 C -0.21042 0.08092 -0.22171 0.09248 -0.23264 0.10982 C -0.23664 0.11607 -0.24341 0.12994 -0.24341 0.13017 C -0.24601 0.1445 -0.2533 0.17063 -0.26129 0.18404 C -0.26771 0.243 -0.26546 0.21595 -0.26129 0.33803 C -0.26025 0.36531 -0.25226 0.34728 -0.25226 0.36 " pathEditMode="relative" rAng="0" ptsTypes="fffffffffA">
                                      <p:cBhvr>
                                        <p:cTn id="80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8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5" dur="10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7" dur="2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25 0.36 C -0.25972 0.34289 -0.26718 0.32601 -0.27135 0.29457 C -0.27552 0.26312 -0.27812 0.20995 -0.2776 0.17179 C -0.27708 0.13364 -0.27361 0.10104 -0.26805 0.06613 C -0.2625 0.03122 -0.25277 -0.01248 -0.24427 -0.03745 C -0.23576 -0.06242 -0.22864 -0.07167 -0.21736 -0.08393 C -0.20607 -0.09618 -0.19323 -0.1052 -0.17604 -0.11144 C -0.15885 -0.11768 -0.13454 -0.12323 -0.11423 -0.12185 C -0.09392 -0.12046 -0.07013 -0.11167 -0.05382 -0.10289 C -0.0375 -0.0941 -0.02552 -0.08185 -0.01579 -0.06913 C -0.00607 -0.05641 0.00087 -0.04046 0.00487 -0.02682 C 0.00886 -0.01318 0.00834 -3.06358E-6 0.00799 0.01341 " pathEditMode="relative" rAng="0" ptsTypes="aaaaaaaaaaaA">
                                      <p:cBhvr>
                                        <p:cTn id="149" dur="3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24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1" grpId="0" animBg="1"/>
      <p:bldP spid="105474" grpId="0"/>
      <p:bldP spid="105476" grpId="0" animBg="1"/>
      <p:bldP spid="105486" grpId="0" animBg="1"/>
      <p:bldP spid="105486" grpId="1" animBg="1"/>
      <p:bldP spid="105487" grpId="0"/>
      <p:bldP spid="105488" grpId="0" animBg="1"/>
      <p:bldP spid="105488" grpId="1" animBg="1"/>
      <p:bldP spid="105489" grpId="0" animBg="1"/>
      <p:bldP spid="105489" grpId="1" animBg="1"/>
      <p:bldP spid="105489" grpId="2" animBg="1"/>
      <p:bldP spid="105492" grpId="0"/>
      <p:bldP spid="105492" grpId="1"/>
      <p:bldP spid="105493" grpId="0"/>
      <p:bldP spid="105494" grpId="0"/>
      <p:bldP spid="105495" grpId="0" animBg="1"/>
      <p:bldP spid="105496" grpId="0"/>
      <p:bldP spid="105496" grpId="1"/>
      <p:bldP spid="105496" grpId="2"/>
      <p:bldP spid="105497" grpId="0"/>
      <p:bldP spid="105497" grpId="1"/>
      <p:bldP spid="105498" grpId="0"/>
      <p:bldP spid="105499" grpId="0" animBg="1"/>
      <p:bldP spid="105500" grpId="0"/>
      <p:bldP spid="105501" grpId="0"/>
      <p:bldP spid="105505" grpId="0" animBg="1"/>
      <p:bldP spid="105505" grpId="1" animBg="1"/>
      <p:bldP spid="105490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859"/>
            <a:ext cx="1871663" cy="854075"/>
          </a:xfrm>
        </p:spPr>
        <p:txBody>
          <a:bodyPr/>
          <a:lstStyle/>
          <a:p>
            <a:r>
              <a:rPr lang="sr-Latn-CS" sz="2800" b="1" u="sng" dirty="0">
                <a:solidFill>
                  <a:schemeClr val="accent2"/>
                </a:solidFill>
                <a:latin typeface="Comic Sans MS" pitchFamily="66" charset="0"/>
              </a:rPr>
              <a:t>A trapéz</a:t>
            </a:r>
            <a:endParaRPr lang="en-US" sz="2800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3275013" y="552053"/>
            <a:ext cx="43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200">
                <a:solidFill>
                  <a:schemeClr val="accent2"/>
                </a:solidFill>
              </a:rPr>
              <a:t>d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5219700" y="547291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200" dirty="0">
                <a:solidFill>
                  <a:schemeClr val="accent2"/>
                </a:solidFill>
              </a:rPr>
              <a:t>c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108584" name="Freeform 40"/>
          <p:cNvSpPr>
            <a:spLocks/>
          </p:cNvSpPr>
          <p:nvPr/>
        </p:nvSpPr>
        <p:spPr bwMode="auto">
          <a:xfrm>
            <a:off x="3490913" y="404416"/>
            <a:ext cx="1982787" cy="915987"/>
          </a:xfrm>
          <a:custGeom>
            <a:avLst/>
            <a:gdLst>
              <a:gd name="T0" fmla="*/ 0 w 1249"/>
              <a:gd name="T1" fmla="*/ 576 h 577"/>
              <a:gd name="T2" fmla="*/ 1248 w 1249"/>
              <a:gd name="T3" fmla="*/ 576 h 577"/>
              <a:gd name="T4" fmla="*/ 960 w 1249"/>
              <a:gd name="T5" fmla="*/ 0 h 577"/>
              <a:gd name="T6" fmla="*/ 192 w 1249"/>
              <a:gd name="T7" fmla="*/ 0 h 577"/>
              <a:gd name="T8" fmla="*/ 0 w 1249"/>
              <a:gd name="T9" fmla="*/ 576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9" h="577">
                <a:moveTo>
                  <a:pt x="0" y="576"/>
                </a:moveTo>
                <a:lnTo>
                  <a:pt x="1248" y="576"/>
                </a:lnTo>
                <a:lnTo>
                  <a:pt x="960" y="0"/>
                </a:lnTo>
                <a:lnTo>
                  <a:pt x="192" y="0"/>
                </a:lnTo>
                <a:lnTo>
                  <a:pt x="0" y="576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7" name="Text Box 43"/>
          <p:cNvSpPr txBox="1">
            <a:spLocks noChangeArrowheads="1"/>
          </p:cNvSpPr>
          <p:nvPr/>
        </p:nvSpPr>
        <p:spPr bwMode="auto">
          <a:xfrm>
            <a:off x="4138613" y="1269603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chemeClr val="accent2"/>
                </a:solidFill>
              </a:rPr>
              <a:t>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8588" name="Text Box 44"/>
          <p:cNvSpPr txBox="1">
            <a:spLocks noChangeArrowheads="1"/>
          </p:cNvSpPr>
          <p:nvPr/>
        </p:nvSpPr>
        <p:spPr bwMode="auto">
          <a:xfrm>
            <a:off x="4283075" y="-27384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8589" name="Line 45"/>
          <p:cNvSpPr>
            <a:spLocks noChangeShapeType="1"/>
          </p:cNvSpPr>
          <p:nvPr/>
        </p:nvSpPr>
        <p:spPr bwMode="auto">
          <a:xfrm>
            <a:off x="3814763" y="404416"/>
            <a:ext cx="1587" cy="9175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0" name="Text Box 46"/>
          <p:cNvSpPr txBox="1">
            <a:spLocks noChangeArrowheads="1"/>
          </p:cNvSpPr>
          <p:nvPr/>
        </p:nvSpPr>
        <p:spPr bwMode="auto">
          <a:xfrm>
            <a:off x="3851275" y="620316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accent2"/>
                </a:solidFill>
              </a:rPr>
              <a:t>h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08591" name="Group 47"/>
          <p:cNvGrpSpPr>
            <a:grpSpLocks noChangeAspect="1"/>
          </p:cNvGrpSpPr>
          <p:nvPr/>
        </p:nvGrpSpPr>
        <p:grpSpPr bwMode="auto">
          <a:xfrm>
            <a:off x="3830638" y="1155303"/>
            <a:ext cx="165100" cy="165100"/>
            <a:chOff x="1746" y="3203"/>
            <a:chExt cx="91" cy="91"/>
          </a:xfrm>
        </p:grpSpPr>
        <p:sp>
          <p:nvSpPr>
            <p:cNvPr id="108592" name="Line 48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3" name="Line 49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08" name="Group 64"/>
          <p:cNvGrpSpPr>
            <a:grpSpLocks/>
          </p:cNvGrpSpPr>
          <p:nvPr/>
        </p:nvGrpSpPr>
        <p:grpSpPr bwMode="auto">
          <a:xfrm>
            <a:off x="2801317" y="2577653"/>
            <a:ext cx="2519362" cy="995363"/>
            <a:chOff x="1112" y="1969"/>
            <a:chExt cx="1587" cy="627"/>
          </a:xfrm>
        </p:grpSpPr>
        <p:sp>
          <p:nvSpPr>
            <p:cNvPr id="108597" name="Line 53"/>
            <p:cNvSpPr>
              <a:spLocks noChangeShapeType="1"/>
            </p:cNvSpPr>
            <p:nvPr/>
          </p:nvSpPr>
          <p:spPr bwMode="auto">
            <a:xfrm>
              <a:off x="1511" y="229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8" name="Text Box 54"/>
            <p:cNvSpPr txBox="1">
              <a:spLocks noChangeArrowheads="1"/>
            </p:cNvSpPr>
            <p:nvPr/>
          </p:nvSpPr>
          <p:spPr bwMode="auto">
            <a:xfrm>
              <a:off x="1112" y="2112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2800" dirty="0">
                  <a:solidFill>
                    <a:srgbClr val="FF0000"/>
                  </a:solidFill>
                </a:rPr>
                <a:t>T</a:t>
              </a:r>
              <a:r>
                <a:rPr lang="sr-Latn-CS" sz="800" dirty="0"/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=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08599" name="Text Box 55"/>
            <p:cNvSpPr txBox="1">
              <a:spLocks noChangeArrowheads="1"/>
            </p:cNvSpPr>
            <p:nvPr/>
          </p:nvSpPr>
          <p:spPr bwMode="auto">
            <a:xfrm>
              <a:off x="1475" y="1969"/>
              <a:ext cx="12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2800" dirty="0">
                  <a:solidFill>
                    <a:srgbClr val="FF0000"/>
                  </a:solidFill>
                </a:rPr>
                <a:t>(a</a:t>
              </a:r>
              <a:r>
                <a:rPr lang="sr-Latn-CS" sz="800" dirty="0">
                  <a:solidFill>
                    <a:srgbClr val="FF0000"/>
                  </a:solidFill>
                </a:rPr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+</a:t>
              </a:r>
              <a:r>
                <a:rPr lang="sr-Latn-CS" sz="800" dirty="0"/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b</a:t>
              </a:r>
              <a:r>
                <a:rPr lang="sr-Latn-CS" sz="1800" dirty="0"/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)</a:t>
              </a:r>
              <a:r>
                <a:rPr lang="en-US" sz="2800" dirty="0">
                  <a:solidFill>
                    <a:srgbClr val="FF0000"/>
                  </a:solidFill>
                </a:rPr>
                <a:t>·</a:t>
              </a:r>
              <a:r>
                <a:rPr lang="sr-Latn-CS" sz="2800" dirty="0">
                  <a:solidFill>
                    <a:srgbClr val="FF0000"/>
                  </a:solidFill>
                </a:rPr>
                <a:t>h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08600" name="Text Box 56"/>
            <p:cNvSpPr txBox="1">
              <a:spLocks noChangeArrowheads="1"/>
            </p:cNvSpPr>
            <p:nvPr/>
          </p:nvSpPr>
          <p:spPr bwMode="auto">
            <a:xfrm>
              <a:off x="1928" y="226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2800">
                  <a:solidFill>
                    <a:srgbClr val="FF0000"/>
                  </a:solidFill>
                </a:rPr>
                <a:t>2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108607" name="Group 63"/>
          <p:cNvGrpSpPr>
            <a:grpSpLocks/>
          </p:cNvGrpSpPr>
          <p:nvPr/>
        </p:nvGrpSpPr>
        <p:grpSpPr bwMode="auto">
          <a:xfrm>
            <a:off x="6300192" y="2563366"/>
            <a:ext cx="2419350" cy="950912"/>
            <a:chOff x="3152" y="1960"/>
            <a:chExt cx="1524" cy="599"/>
          </a:xfrm>
        </p:grpSpPr>
        <p:sp>
          <p:nvSpPr>
            <p:cNvPr id="108602" name="Text Box 58"/>
            <p:cNvSpPr txBox="1">
              <a:spLocks noChangeArrowheads="1"/>
            </p:cNvSpPr>
            <p:nvPr/>
          </p:nvSpPr>
          <p:spPr bwMode="auto">
            <a:xfrm>
              <a:off x="3152" y="2104"/>
              <a:ext cx="13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2800" dirty="0">
                  <a:solidFill>
                    <a:srgbClr val="FF0000"/>
                  </a:solidFill>
                </a:rPr>
                <a:t>T</a:t>
              </a:r>
              <a:r>
                <a:rPr lang="sr-Latn-CS" sz="800" dirty="0">
                  <a:solidFill>
                    <a:srgbClr val="FF0000"/>
                  </a:solidFill>
                </a:rPr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=</a:t>
              </a:r>
              <a:r>
                <a:rPr lang="sr-Latn-CS" sz="800" dirty="0">
                  <a:solidFill>
                    <a:srgbClr val="FF0000"/>
                  </a:solidFill>
                </a:rPr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(</a:t>
              </a:r>
              <a:r>
                <a:rPr lang="sr-Latn-CS" sz="800" dirty="0">
                  <a:solidFill>
                    <a:srgbClr val="FF0000"/>
                  </a:solidFill>
                </a:rPr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a</a:t>
              </a:r>
              <a:r>
                <a:rPr lang="sr-Latn-CS" sz="800" dirty="0"/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+</a:t>
              </a:r>
              <a:r>
                <a:rPr lang="sr-Latn-CS" sz="800" dirty="0">
                  <a:solidFill>
                    <a:srgbClr val="FF0000"/>
                  </a:solidFill>
                </a:rPr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b</a:t>
              </a:r>
              <a:r>
                <a:rPr lang="sr-Latn-CS" sz="800" dirty="0">
                  <a:solidFill>
                    <a:srgbClr val="FF0000"/>
                  </a:solidFill>
                </a:rPr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)∙ </a:t>
              </a:r>
            </a:p>
          </p:txBody>
        </p:sp>
        <p:sp>
          <p:nvSpPr>
            <p:cNvPr id="108603" name="Text Box 59"/>
            <p:cNvSpPr txBox="1">
              <a:spLocks noChangeArrowheads="1"/>
            </p:cNvSpPr>
            <p:nvPr/>
          </p:nvSpPr>
          <p:spPr bwMode="auto">
            <a:xfrm>
              <a:off x="4359" y="1960"/>
              <a:ext cx="3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2800" dirty="0">
                  <a:solidFill>
                    <a:srgbClr val="FF0000"/>
                  </a:solidFill>
                </a:rPr>
                <a:t>h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08604" name="Text Box 60"/>
            <p:cNvSpPr txBox="1">
              <a:spLocks noChangeArrowheads="1"/>
            </p:cNvSpPr>
            <p:nvPr/>
          </p:nvSpPr>
          <p:spPr bwMode="auto">
            <a:xfrm>
              <a:off x="4359" y="2232"/>
              <a:ext cx="3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2800">
                  <a:solidFill>
                    <a:srgbClr val="FF0000"/>
                  </a:solidFill>
                </a:rPr>
                <a:t>2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108605" name="Line 61"/>
            <p:cNvSpPr>
              <a:spLocks noChangeShapeType="1"/>
            </p:cNvSpPr>
            <p:nvPr/>
          </p:nvSpPr>
          <p:spPr bwMode="auto">
            <a:xfrm>
              <a:off x="4378" y="2277"/>
              <a:ext cx="23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609" name="Text Box 65"/>
          <p:cNvSpPr txBox="1">
            <a:spLocks noChangeArrowheads="1"/>
          </p:cNvSpPr>
          <p:nvPr/>
        </p:nvSpPr>
        <p:spPr bwMode="auto">
          <a:xfrm>
            <a:off x="252412" y="1959223"/>
            <a:ext cx="7775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2"/>
                </a:solidFill>
              </a:rPr>
              <a:t>Két képletet kaptunk:</a:t>
            </a:r>
          </a:p>
        </p:txBody>
      </p:sp>
      <p:sp>
        <p:nvSpPr>
          <p:cNvPr id="108610" name="Text Box 66"/>
          <p:cNvSpPr txBox="1">
            <a:spLocks noChangeArrowheads="1"/>
          </p:cNvSpPr>
          <p:nvPr/>
        </p:nvSpPr>
        <p:spPr bwMode="auto">
          <a:xfrm>
            <a:off x="323850" y="3717032"/>
            <a:ext cx="8135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chemeClr val="accent2"/>
                </a:solidFill>
              </a:rPr>
              <a:t>Ez két egyforma, vagy két különböző képlet?</a:t>
            </a:r>
          </a:p>
        </p:txBody>
      </p:sp>
      <p:sp>
        <p:nvSpPr>
          <p:cNvPr id="108612" name="Text Box 68"/>
          <p:cNvSpPr txBox="1">
            <a:spLocks noChangeArrowheads="1"/>
          </p:cNvSpPr>
          <p:nvPr/>
        </p:nvSpPr>
        <p:spPr bwMode="auto">
          <a:xfrm>
            <a:off x="323850" y="4653136"/>
            <a:ext cx="86407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800" dirty="0">
                <a:solidFill>
                  <a:schemeClr val="accent2"/>
                </a:solidFill>
              </a:rPr>
              <a:t>Ez két egyforma képlet!  </a:t>
            </a:r>
          </a:p>
          <a:p>
            <a:r>
              <a:rPr lang="hr-HR" sz="2800" dirty="0">
                <a:solidFill>
                  <a:schemeClr val="accent2"/>
                </a:solidFill>
              </a:rPr>
              <a:t>Mindkettőnél összeadjuk az alapokat, szorozzuk a magassággal, és osztjuk 2-vel.</a:t>
            </a:r>
          </a:p>
        </p:txBody>
      </p:sp>
      <p:sp>
        <p:nvSpPr>
          <p:cNvPr id="108613" name="Text Box 69"/>
          <p:cNvSpPr txBox="1">
            <a:spLocks noChangeArrowheads="1"/>
          </p:cNvSpPr>
          <p:nvPr/>
        </p:nvSpPr>
        <p:spPr bwMode="auto">
          <a:xfrm>
            <a:off x="323850" y="6150247"/>
            <a:ext cx="8135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800" dirty="0">
                <a:solidFill>
                  <a:schemeClr val="accent2"/>
                </a:solidFill>
              </a:rPr>
              <a:t>Tehát elég az egyiket megjegyezned.</a:t>
            </a:r>
          </a:p>
        </p:txBody>
      </p:sp>
      <p:sp>
        <p:nvSpPr>
          <p:cNvPr id="27" name="Text Box 65"/>
          <p:cNvSpPr txBox="1">
            <a:spLocks noChangeArrowheads="1"/>
          </p:cNvSpPr>
          <p:nvPr/>
        </p:nvSpPr>
        <p:spPr bwMode="auto">
          <a:xfrm>
            <a:off x="5436096" y="2820689"/>
            <a:ext cx="737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08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68" grpId="0"/>
      <p:bldP spid="108573" grpId="0"/>
      <p:bldP spid="108584" grpId="0" animBg="1"/>
      <p:bldP spid="108587" grpId="0"/>
      <p:bldP spid="108588" grpId="0"/>
      <p:bldP spid="108589" grpId="0" animBg="1"/>
      <p:bldP spid="108590" grpId="0"/>
      <p:bldP spid="108610" grpId="0"/>
      <p:bldP spid="108612" grpId="0"/>
      <p:bldP spid="108613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323850" y="2852936"/>
            <a:ext cx="8640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chemeClr val="accent2"/>
                </a:solidFill>
              </a:rPr>
              <a:t>A téglalapnál és a paralelogrammánál láthattuk, </a:t>
            </a: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323849" y="4231491"/>
            <a:ext cx="86407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700" dirty="0">
                <a:solidFill>
                  <a:schemeClr val="accent2"/>
                </a:solidFill>
              </a:rPr>
              <a:t>Érvényes ez most is? Mivel szorozzuk a magasságot?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2483321" y="4634716"/>
            <a:ext cx="648129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700" dirty="0">
                <a:solidFill>
                  <a:schemeClr val="accent2"/>
                </a:solidFill>
              </a:rPr>
              <a:t>Az </a:t>
            </a:r>
            <a:r>
              <a:rPr lang="hr-HR" sz="2700" i="1" u="sng" dirty="0">
                <a:solidFill>
                  <a:schemeClr val="accent2"/>
                </a:solidFill>
              </a:rPr>
              <a:t>a</a:t>
            </a:r>
            <a:r>
              <a:rPr lang="hr-HR" sz="2700" dirty="0">
                <a:solidFill>
                  <a:schemeClr val="accent2"/>
                </a:solidFill>
              </a:rPr>
              <a:t> és a </a:t>
            </a:r>
            <a:r>
              <a:rPr lang="hr-HR" sz="2700" i="1" u="sng" dirty="0">
                <a:solidFill>
                  <a:schemeClr val="accent2"/>
                </a:solidFill>
              </a:rPr>
              <a:t>b</a:t>
            </a:r>
            <a:r>
              <a:rPr lang="hr-HR" sz="2700" dirty="0">
                <a:solidFill>
                  <a:schemeClr val="accent2"/>
                </a:solidFill>
              </a:rPr>
              <a:t> alapok összegével.</a:t>
            </a: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323850" y="5066516"/>
            <a:ext cx="81359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700" dirty="0">
                <a:solidFill>
                  <a:schemeClr val="accent2"/>
                </a:solidFill>
              </a:rPr>
              <a:t>Milyen szöget zárnak be az alapok a magassággal?</a:t>
            </a:r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2628850" y="5498316"/>
            <a:ext cx="554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700" dirty="0">
                <a:solidFill>
                  <a:schemeClr val="accent2"/>
                </a:solidFill>
              </a:rPr>
              <a:t>Derékszöget!</a:t>
            </a:r>
          </a:p>
        </p:txBody>
      </p:sp>
      <p:sp>
        <p:nvSpPr>
          <p:cNvPr id="109623" name="Oval 55"/>
          <p:cNvSpPr>
            <a:spLocks noChangeArrowheads="1"/>
          </p:cNvSpPr>
          <p:nvPr/>
        </p:nvSpPr>
        <p:spPr bwMode="auto">
          <a:xfrm>
            <a:off x="5000105" y="1981699"/>
            <a:ext cx="411480" cy="411480"/>
          </a:xfrm>
          <a:prstGeom prst="ellips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0" name="Rectangle 62"/>
          <p:cNvSpPr>
            <a:spLocks noChangeArrowheads="1"/>
          </p:cNvSpPr>
          <p:nvPr/>
        </p:nvSpPr>
        <p:spPr bwMode="auto">
          <a:xfrm>
            <a:off x="250825" y="-16425"/>
            <a:ext cx="18716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Latn-CS" sz="2800" u="sng" dirty="0">
                <a:solidFill>
                  <a:schemeClr val="accent2"/>
                </a:solidFill>
              </a:rPr>
              <a:t>A trapéz</a:t>
            </a:r>
            <a:endParaRPr lang="en-US" sz="2800" u="sng" dirty="0">
              <a:solidFill>
                <a:schemeClr val="accent2"/>
              </a:solidFill>
            </a:endParaRPr>
          </a:p>
        </p:txBody>
      </p:sp>
      <p:sp>
        <p:nvSpPr>
          <p:cNvPr id="109631" name="Text Box 63"/>
          <p:cNvSpPr txBox="1">
            <a:spLocks noChangeArrowheads="1"/>
          </p:cNvSpPr>
          <p:nvPr/>
        </p:nvSpPr>
        <p:spPr bwMode="auto">
          <a:xfrm>
            <a:off x="3275013" y="553487"/>
            <a:ext cx="43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200">
                <a:solidFill>
                  <a:schemeClr val="accent2"/>
                </a:solidFill>
              </a:rPr>
              <a:t>d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09632" name="Text Box 64"/>
          <p:cNvSpPr txBox="1">
            <a:spLocks noChangeArrowheads="1"/>
          </p:cNvSpPr>
          <p:nvPr/>
        </p:nvSpPr>
        <p:spPr bwMode="auto">
          <a:xfrm>
            <a:off x="5219700" y="548725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200" dirty="0">
                <a:solidFill>
                  <a:schemeClr val="accent2"/>
                </a:solidFill>
              </a:rPr>
              <a:t>c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109633" name="Freeform 65"/>
          <p:cNvSpPr>
            <a:spLocks/>
          </p:cNvSpPr>
          <p:nvPr/>
        </p:nvSpPr>
        <p:spPr bwMode="auto">
          <a:xfrm>
            <a:off x="3490913" y="405850"/>
            <a:ext cx="1982787" cy="915987"/>
          </a:xfrm>
          <a:custGeom>
            <a:avLst/>
            <a:gdLst>
              <a:gd name="T0" fmla="*/ 0 w 1249"/>
              <a:gd name="T1" fmla="*/ 576 h 577"/>
              <a:gd name="T2" fmla="*/ 1248 w 1249"/>
              <a:gd name="T3" fmla="*/ 576 h 577"/>
              <a:gd name="T4" fmla="*/ 960 w 1249"/>
              <a:gd name="T5" fmla="*/ 0 h 577"/>
              <a:gd name="T6" fmla="*/ 192 w 1249"/>
              <a:gd name="T7" fmla="*/ 0 h 577"/>
              <a:gd name="T8" fmla="*/ 0 w 1249"/>
              <a:gd name="T9" fmla="*/ 576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9" h="577">
                <a:moveTo>
                  <a:pt x="0" y="576"/>
                </a:moveTo>
                <a:lnTo>
                  <a:pt x="1248" y="576"/>
                </a:lnTo>
                <a:lnTo>
                  <a:pt x="960" y="0"/>
                </a:lnTo>
                <a:lnTo>
                  <a:pt x="192" y="0"/>
                </a:lnTo>
                <a:lnTo>
                  <a:pt x="0" y="576"/>
                </a:lnTo>
              </a:path>
            </a:pathLst>
          </a:custGeom>
          <a:solidFill>
            <a:srgbClr val="3399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34" name="Text Box 66"/>
          <p:cNvSpPr txBox="1">
            <a:spLocks noChangeArrowheads="1"/>
          </p:cNvSpPr>
          <p:nvPr/>
        </p:nvSpPr>
        <p:spPr bwMode="auto">
          <a:xfrm>
            <a:off x="4138613" y="1271037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chemeClr val="accent2"/>
                </a:solidFill>
              </a:rPr>
              <a:t>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9636" name="Line 68"/>
          <p:cNvSpPr>
            <a:spLocks noChangeShapeType="1"/>
          </p:cNvSpPr>
          <p:nvPr/>
        </p:nvSpPr>
        <p:spPr bwMode="auto">
          <a:xfrm>
            <a:off x="3814763" y="405850"/>
            <a:ext cx="1587" cy="9175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37" name="Text Box 69"/>
          <p:cNvSpPr txBox="1">
            <a:spLocks noChangeArrowheads="1"/>
          </p:cNvSpPr>
          <p:nvPr/>
        </p:nvSpPr>
        <p:spPr bwMode="auto">
          <a:xfrm>
            <a:off x="3851275" y="62175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accent2"/>
                </a:solidFill>
              </a:rPr>
              <a:t>h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09641" name="Group 73"/>
          <p:cNvGrpSpPr>
            <a:grpSpLocks/>
          </p:cNvGrpSpPr>
          <p:nvPr/>
        </p:nvGrpSpPr>
        <p:grpSpPr bwMode="auto">
          <a:xfrm>
            <a:off x="3233738" y="1931437"/>
            <a:ext cx="2519362" cy="995363"/>
            <a:chOff x="1112" y="1969"/>
            <a:chExt cx="1587" cy="627"/>
          </a:xfrm>
        </p:grpSpPr>
        <p:sp>
          <p:nvSpPr>
            <p:cNvPr id="109642" name="Line 74"/>
            <p:cNvSpPr>
              <a:spLocks noChangeShapeType="1"/>
            </p:cNvSpPr>
            <p:nvPr/>
          </p:nvSpPr>
          <p:spPr bwMode="auto">
            <a:xfrm>
              <a:off x="1511" y="229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43" name="Text Box 75"/>
            <p:cNvSpPr txBox="1">
              <a:spLocks noChangeArrowheads="1"/>
            </p:cNvSpPr>
            <p:nvPr/>
          </p:nvSpPr>
          <p:spPr bwMode="auto">
            <a:xfrm>
              <a:off x="1112" y="2112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2800" dirty="0">
                  <a:solidFill>
                    <a:srgbClr val="FF0000"/>
                  </a:solidFill>
                </a:rPr>
                <a:t>T</a:t>
              </a:r>
              <a:r>
                <a:rPr lang="sr-Latn-CS" sz="800" dirty="0"/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=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09644" name="Text Box 76"/>
            <p:cNvSpPr txBox="1">
              <a:spLocks noChangeArrowheads="1"/>
            </p:cNvSpPr>
            <p:nvPr/>
          </p:nvSpPr>
          <p:spPr bwMode="auto">
            <a:xfrm>
              <a:off x="1475" y="1969"/>
              <a:ext cx="12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2800" dirty="0">
                  <a:solidFill>
                    <a:srgbClr val="FF0000"/>
                  </a:solidFill>
                </a:rPr>
                <a:t>(a</a:t>
              </a:r>
              <a:r>
                <a:rPr lang="sr-Latn-CS" sz="800" dirty="0">
                  <a:solidFill>
                    <a:srgbClr val="FF0000"/>
                  </a:solidFill>
                </a:rPr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+</a:t>
              </a:r>
              <a:r>
                <a:rPr lang="sr-Latn-CS" sz="800" dirty="0"/>
                <a:t> </a:t>
              </a:r>
              <a:r>
                <a:rPr lang="sr-Latn-CS" sz="2800" dirty="0">
                  <a:solidFill>
                    <a:srgbClr val="FF0000"/>
                  </a:solidFill>
                </a:rPr>
                <a:t>b)</a:t>
              </a:r>
              <a:r>
                <a:rPr lang="en-US" sz="2800" dirty="0">
                  <a:solidFill>
                    <a:srgbClr val="FF0000"/>
                  </a:solidFill>
                </a:rPr>
                <a:t>·</a:t>
              </a:r>
              <a:r>
                <a:rPr lang="sr-Latn-CS" sz="2800" dirty="0">
                  <a:solidFill>
                    <a:srgbClr val="FF0000"/>
                  </a:solidFill>
                </a:rPr>
                <a:t>h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09645" name="Text Box 77"/>
            <p:cNvSpPr txBox="1">
              <a:spLocks noChangeArrowheads="1"/>
            </p:cNvSpPr>
            <p:nvPr/>
          </p:nvSpPr>
          <p:spPr bwMode="auto">
            <a:xfrm>
              <a:off x="1928" y="226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2800">
                  <a:solidFill>
                    <a:srgbClr val="FF0000"/>
                  </a:solidFill>
                </a:rPr>
                <a:t>2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sp>
        <p:nvSpPr>
          <p:cNvPr id="109647" name="Text Box 79"/>
          <p:cNvSpPr txBox="1">
            <a:spLocks noChangeArrowheads="1"/>
          </p:cNvSpPr>
          <p:nvPr/>
        </p:nvSpPr>
        <p:spPr bwMode="auto">
          <a:xfrm>
            <a:off x="4283075" y="-2595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09648" name="Group 80"/>
          <p:cNvGrpSpPr>
            <a:grpSpLocks noChangeAspect="1"/>
          </p:cNvGrpSpPr>
          <p:nvPr/>
        </p:nvGrpSpPr>
        <p:grpSpPr bwMode="auto">
          <a:xfrm>
            <a:off x="3816350" y="1163087"/>
            <a:ext cx="165100" cy="165100"/>
            <a:chOff x="1746" y="3203"/>
            <a:chExt cx="91" cy="91"/>
          </a:xfrm>
        </p:grpSpPr>
        <p:sp>
          <p:nvSpPr>
            <p:cNvPr id="109649" name="Line 81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50" name="Line 82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651" name="Group 83"/>
          <p:cNvGrpSpPr>
            <a:grpSpLocks noChangeAspect="1"/>
          </p:cNvGrpSpPr>
          <p:nvPr/>
        </p:nvGrpSpPr>
        <p:grpSpPr bwMode="auto">
          <a:xfrm rot="5400000">
            <a:off x="3816350" y="412200"/>
            <a:ext cx="165100" cy="165100"/>
            <a:chOff x="1746" y="3203"/>
            <a:chExt cx="91" cy="91"/>
          </a:xfrm>
        </p:grpSpPr>
        <p:sp>
          <p:nvSpPr>
            <p:cNvPr id="109652" name="Line 84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53" name="Line 85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54" name="Text Box 86"/>
          <p:cNvSpPr txBox="1">
            <a:spLocks noChangeArrowheads="1"/>
          </p:cNvSpPr>
          <p:nvPr/>
        </p:nvSpPr>
        <p:spPr bwMode="auto">
          <a:xfrm>
            <a:off x="323850" y="5930116"/>
            <a:ext cx="88201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chemeClr val="accent2"/>
                </a:solidFill>
              </a:rPr>
              <a:t>Ebben az esetben is a merőleges szakaszok mértékszámait szorozzuk!</a:t>
            </a:r>
          </a:p>
        </p:txBody>
      </p:sp>
      <p:grpSp>
        <p:nvGrpSpPr>
          <p:cNvPr id="109655" name="Group 87"/>
          <p:cNvGrpSpPr>
            <a:grpSpLocks noChangeAspect="1"/>
          </p:cNvGrpSpPr>
          <p:nvPr/>
        </p:nvGrpSpPr>
        <p:grpSpPr bwMode="auto">
          <a:xfrm>
            <a:off x="3816350" y="1163087"/>
            <a:ext cx="165100" cy="165100"/>
            <a:chOff x="1746" y="3203"/>
            <a:chExt cx="91" cy="91"/>
          </a:xfrm>
        </p:grpSpPr>
        <p:sp>
          <p:nvSpPr>
            <p:cNvPr id="109656" name="Line 88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57" name="Line 89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658" name="Group 90"/>
          <p:cNvGrpSpPr>
            <a:grpSpLocks noChangeAspect="1"/>
          </p:cNvGrpSpPr>
          <p:nvPr/>
        </p:nvGrpSpPr>
        <p:grpSpPr bwMode="auto">
          <a:xfrm rot="5400000">
            <a:off x="3816350" y="412200"/>
            <a:ext cx="165100" cy="165100"/>
            <a:chOff x="1746" y="3203"/>
            <a:chExt cx="91" cy="91"/>
          </a:xfrm>
        </p:grpSpPr>
        <p:sp>
          <p:nvSpPr>
            <p:cNvPr id="109659" name="Line 91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60" name="Line 92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61" name="Text Box 93"/>
          <p:cNvSpPr txBox="1">
            <a:spLocks noChangeArrowheads="1"/>
          </p:cNvSpPr>
          <p:nvPr/>
        </p:nvSpPr>
        <p:spPr bwMode="auto">
          <a:xfrm>
            <a:off x="323850" y="3289499"/>
            <a:ext cx="86407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>
                <a:solidFill>
                  <a:schemeClr val="accent2"/>
                </a:solidFill>
              </a:rPr>
              <a:t>hogy a terület számításánál a </a:t>
            </a:r>
            <a:r>
              <a:rPr lang="hr-HR" sz="2800" u="sng" dirty="0">
                <a:solidFill>
                  <a:schemeClr val="accent2"/>
                </a:solidFill>
              </a:rPr>
              <a:t>merőleges szakaszok</a:t>
            </a:r>
            <a:r>
              <a:rPr lang="hr-HR" sz="2800" dirty="0">
                <a:solidFill>
                  <a:schemeClr val="accent2"/>
                </a:solidFill>
              </a:rPr>
              <a:t>  mértékszámait szorozzuk.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9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09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109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5" grpId="0"/>
      <p:bldP spid="109596" grpId="0"/>
      <p:bldP spid="109597" grpId="0"/>
      <p:bldP spid="109598" grpId="0"/>
      <p:bldP spid="109599" grpId="0"/>
      <p:bldP spid="109623" grpId="0" animBg="1"/>
      <p:bldP spid="1096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4392612" cy="3671888"/>
          </a:xfrm>
        </p:spPr>
        <p:txBody>
          <a:bodyPr/>
          <a:lstStyle/>
          <a:p>
            <a:r>
              <a:rPr lang="sr-Latn-CS" sz="4000" dirty="0">
                <a:solidFill>
                  <a:srgbClr val="993300"/>
                </a:solidFill>
                <a:latin typeface="Comic Sans MS" pitchFamily="66" charset="0"/>
              </a:rPr>
              <a:t>A merőleges átlójú négyszögek területe</a:t>
            </a:r>
            <a:endParaRPr lang="en-US" sz="40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pic>
        <p:nvPicPr>
          <p:cNvPr id="29701" name="Picture 5" descr="The Guitar Player, Pablo Pic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64403"/>
            <a:ext cx="3651250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482527" y="4797152"/>
            <a:ext cx="24495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Latn-CS" sz="2000" b="0" dirty="0">
                <a:solidFill>
                  <a:srgbClr val="993300"/>
                </a:solidFill>
              </a:rPr>
              <a:t>Pablo Picasso</a:t>
            </a:r>
          </a:p>
          <a:p>
            <a:pPr algn="r">
              <a:spcBef>
                <a:spcPct val="50000"/>
              </a:spcBef>
            </a:pPr>
            <a:r>
              <a:rPr lang="sr-Latn-CS" sz="2000" b="0" dirty="0">
                <a:solidFill>
                  <a:srgbClr val="993300"/>
                </a:solidFill>
              </a:rPr>
              <a:t> </a:t>
            </a:r>
            <a:r>
              <a:rPr lang="sr-Latn-CS" sz="2000" dirty="0">
                <a:solidFill>
                  <a:srgbClr val="993300"/>
                </a:solidFill>
              </a:rPr>
              <a:t>Guitar player</a:t>
            </a:r>
            <a:endParaRPr lang="en-US" sz="2000" dirty="0"/>
          </a:p>
          <a:p>
            <a:pPr algn="r">
              <a:spcBef>
                <a:spcPct val="50000"/>
              </a:spcBef>
            </a:pPr>
            <a:r>
              <a:rPr lang="sr-Latn-CS" sz="2000" b="0" dirty="0">
                <a:solidFill>
                  <a:srgbClr val="993300"/>
                </a:solidFill>
              </a:rPr>
              <a:t>1910. </a:t>
            </a:r>
          </a:p>
        </p:txBody>
      </p:sp>
      <p:sp>
        <p:nvSpPr>
          <p:cNvPr id="29704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0312" y="6597650"/>
            <a:ext cx="17524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1200" dirty="0">
                <a:solidFill>
                  <a:srgbClr val="969696"/>
                </a:solidFill>
              </a:rPr>
              <a:t>Vissza a tartalomhoz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1187450" y="4857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b="0">
                <a:solidFill>
                  <a:srgbClr val="993300"/>
                </a:solidFill>
                <a:latin typeface="Arial" charset="0"/>
              </a:rPr>
              <a:t>d</a:t>
            </a:r>
            <a:endParaRPr lang="en-US" b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2339975" y="15906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b="0">
                <a:solidFill>
                  <a:srgbClr val="993300"/>
                </a:solidFill>
              </a:rPr>
              <a:t>b</a:t>
            </a:r>
            <a:endParaRPr lang="en-US" b="0">
              <a:solidFill>
                <a:srgbClr val="993300"/>
              </a:solidFill>
            </a:endParaRP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971550" y="159067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Latn-CS" b="0">
                <a:solidFill>
                  <a:srgbClr val="993300"/>
                </a:solidFill>
              </a:rPr>
              <a:t>a</a:t>
            </a:r>
            <a:endParaRPr lang="en-US" b="0">
              <a:solidFill>
                <a:srgbClr val="993300"/>
              </a:solidFill>
            </a:endParaRP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2266950" y="4857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b="0">
                <a:solidFill>
                  <a:srgbClr val="993300"/>
                </a:solidFill>
              </a:rPr>
              <a:t>c</a:t>
            </a:r>
            <a:endParaRPr lang="en-US" b="0">
              <a:solidFill>
                <a:srgbClr val="993300"/>
              </a:solidFill>
            </a:endParaRPr>
          </a:p>
        </p:txBody>
      </p:sp>
      <p:sp>
        <p:nvSpPr>
          <p:cNvPr id="110619" name="Text Box 27"/>
          <p:cNvSpPr txBox="1">
            <a:spLocks noChangeArrowheads="1"/>
          </p:cNvSpPr>
          <p:nvPr/>
        </p:nvSpPr>
        <p:spPr bwMode="auto">
          <a:xfrm>
            <a:off x="207647" y="3069977"/>
            <a:ext cx="4319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993300"/>
                </a:solidFill>
              </a:rPr>
              <a:t>Nézzük az átlókat</a:t>
            </a:r>
            <a:r>
              <a:rPr lang="sr-Latn-CS" sz="2800" dirty="0">
                <a:solidFill>
                  <a:srgbClr val="993300"/>
                </a:solidFill>
              </a:rPr>
              <a:t>...</a:t>
            </a:r>
            <a:endParaRPr lang="sr-Latn-CS" sz="2800" i="1" dirty="0">
              <a:solidFill>
                <a:srgbClr val="993300"/>
              </a:solidFill>
            </a:endParaRPr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auto">
          <a:xfrm>
            <a:off x="4462884" y="1268413"/>
            <a:ext cx="1765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sr-Latn-CS" sz="2800" dirty="0">
                <a:solidFill>
                  <a:srgbClr val="CC0000"/>
                </a:solidFill>
              </a:rPr>
              <a:t>  T</a:t>
            </a:r>
            <a:r>
              <a:rPr lang="sr-Latn-CS" sz="1000" dirty="0">
                <a:solidFill>
                  <a:srgbClr val="CC0000"/>
                </a:solidFill>
              </a:rPr>
              <a:t> </a:t>
            </a:r>
            <a:r>
              <a:rPr lang="sr-Latn-CS" sz="2800" dirty="0">
                <a:solidFill>
                  <a:srgbClr val="CC0000"/>
                </a:solidFill>
              </a:rPr>
              <a:t>=</a:t>
            </a:r>
            <a:r>
              <a:rPr lang="sr-Latn-CS" sz="1000" dirty="0">
                <a:solidFill>
                  <a:srgbClr val="CC0000"/>
                </a:solidFill>
              </a:rPr>
              <a:t> </a:t>
            </a:r>
            <a:r>
              <a:rPr lang="sr-Latn-CS" sz="2800" dirty="0">
                <a:solidFill>
                  <a:srgbClr val="CC0000"/>
                </a:solidFill>
              </a:rPr>
              <a:t>?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110622" name="Text Box 30"/>
          <p:cNvSpPr txBox="1">
            <a:spLocks noChangeArrowheads="1"/>
          </p:cNvSpPr>
          <p:nvPr/>
        </p:nvSpPr>
        <p:spPr bwMode="auto">
          <a:xfrm>
            <a:off x="207647" y="3558927"/>
            <a:ext cx="2409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Mit tettünk?</a:t>
            </a:r>
            <a:endParaRPr lang="hr-HR" sz="2800" dirty="0"/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207647" y="4078039"/>
            <a:ext cx="96484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Dupláztuk a bal felső háromszöget, </a:t>
            </a:r>
          </a:p>
          <a:p>
            <a:r>
              <a:rPr lang="sr-Latn-CS" sz="2800" dirty="0">
                <a:solidFill>
                  <a:srgbClr val="993300"/>
                </a:solidFill>
              </a:rPr>
              <a:t>és megfordítottuk.</a:t>
            </a:r>
            <a:endParaRPr lang="hr-HR" sz="2800" dirty="0"/>
          </a:p>
        </p:txBody>
      </p:sp>
      <p:sp>
        <p:nvSpPr>
          <p:cNvPr id="110625" name="Text Box 33"/>
          <p:cNvSpPr txBox="1">
            <a:spLocks noChangeArrowheads="1"/>
          </p:cNvSpPr>
          <p:nvPr/>
        </p:nvSpPr>
        <p:spPr bwMode="auto">
          <a:xfrm>
            <a:off x="207647" y="4921731"/>
            <a:ext cx="2409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Mit tettünk?</a:t>
            </a:r>
            <a:endParaRPr lang="hr-HR" sz="2800" dirty="0"/>
          </a:p>
        </p:txBody>
      </p:sp>
      <p:sp>
        <p:nvSpPr>
          <p:cNvPr id="110626" name="Text Box 34"/>
          <p:cNvSpPr txBox="1">
            <a:spLocks noChangeArrowheads="1"/>
          </p:cNvSpPr>
          <p:nvPr/>
        </p:nvSpPr>
        <p:spPr bwMode="auto">
          <a:xfrm>
            <a:off x="207647" y="5858356"/>
            <a:ext cx="80618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Duplázódott-e az eredeti négyszög területe?</a:t>
            </a:r>
            <a:endParaRPr lang="hr-HR" sz="2800" dirty="0"/>
          </a:p>
        </p:txBody>
      </p:sp>
      <p:sp>
        <p:nvSpPr>
          <p:cNvPr id="110627" name="Text Box 35"/>
          <p:cNvSpPr txBox="1">
            <a:spLocks noChangeArrowheads="1"/>
          </p:cNvSpPr>
          <p:nvPr/>
        </p:nvSpPr>
        <p:spPr bwMode="auto">
          <a:xfrm>
            <a:off x="207647" y="6290156"/>
            <a:ext cx="1114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Igen.</a:t>
            </a:r>
            <a:endParaRPr lang="hr-HR" sz="2800" dirty="0"/>
          </a:p>
        </p:txBody>
      </p:sp>
      <p:grpSp>
        <p:nvGrpSpPr>
          <p:cNvPr id="110645" name="Group 53"/>
          <p:cNvGrpSpPr>
            <a:grpSpLocks/>
          </p:cNvGrpSpPr>
          <p:nvPr/>
        </p:nvGrpSpPr>
        <p:grpSpPr bwMode="auto">
          <a:xfrm>
            <a:off x="1258888" y="438150"/>
            <a:ext cx="1441450" cy="2160588"/>
            <a:chOff x="4240" y="2568"/>
            <a:chExt cx="908" cy="1361"/>
          </a:xfrm>
        </p:grpSpPr>
        <p:sp>
          <p:nvSpPr>
            <p:cNvPr id="110599" name="AutoShape 7"/>
            <p:cNvSpPr>
              <a:spLocks noChangeArrowheads="1"/>
            </p:cNvSpPr>
            <p:nvPr/>
          </p:nvSpPr>
          <p:spPr bwMode="auto">
            <a:xfrm flipH="1" flipV="1">
              <a:off x="4240" y="3022"/>
              <a:ext cx="364" cy="907"/>
            </a:xfrm>
            <a:prstGeom prst="rtTriangl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6" name="AutoShape 4"/>
            <p:cNvSpPr>
              <a:spLocks noChangeArrowheads="1"/>
            </p:cNvSpPr>
            <p:nvPr/>
          </p:nvSpPr>
          <p:spPr bwMode="auto">
            <a:xfrm>
              <a:off x="4603" y="2568"/>
              <a:ext cx="545" cy="454"/>
            </a:xfrm>
            <a:prstGeom prst="rtTriangl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7" name="AutoShape 5"/>
            <p:cNvSpPr>
              <a:spLocks noChangeArrowheads="1"/>
            </p:cNvSpPr>
            <p:nvPr/>
          </p:nvSpPr>
          <p:spPr bwMode="auto">
            <a:xfrm flipH="1">
              <a:off x="4240" y="2568"/>
              <a:ext cx="364" cy="454"/>
            </a:xfrm>
            <a:prstGeom prst="rtTriangl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8" name="AutoShape 6"/>
            <p:cNvSpPr>
              <a:spLocks noChangeArrowheads="1"/>
            </p:cNvSpPr>
            <p:nvPr/>
          </p:nvSpPr>
          <p:spPr bwMode="auto">
            <a:xfrm flipV="1">
              <a:off x="4603" y="3022"/>
              <a:ext cx="545" cy="907"/>
            </a:xfrm>
            <a:prstGeom prst="rtTriangl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9" name="Line 17"/>
            <p:cNvSpPr>
              <a:spLocks noChangeShapeType="1"/>
            </p:cNvSpPr>
            <p:nvPr/>
          </p:nvSpPr>
          <p:spPr bwMode="auto">
            <a:xfrm rot="-5400000">
              <a:off x="3922" y="3249"/>
              <a:ext cx="136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10" name="Group 18"/>
            <p:cNvGrpSpPr>
              <a:grpSpLocks noChangeAspect="1"/>
            </p:cNvGrpSpPr>
            <p:nvPr/>
          </p:nvGrpSpPr>
          <p:grpSpPr bwMode="auto">
            <a:xfrm>
              <a:off x="4603" y="2922"/>
              <a:ext cx="104" cy="104"/>
              <a:chOff x="1746" y="3203"/>
              <a:chExt cx="91" cy="91"/>
            </a:xfrm>
          </p:grpSpPr>
          <p:sp>
            <p:nvSpPr>
              <p:cNvPr id="110611" name="Line 19"/>
              <p:cNvSpPr>
                <a:spLocks noChangeAspect="1" noChangeShapeType="1"/>
              </p:cNvSpPr>
              <p:nvPr/>
            </p:nvSpPr>
            <p:spPr bwMode="auto">
              <a:xfrm>
                <a:off x="1746" y="3203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12" name="Line 20"/>
              <p:cNvSpPr>
                <a:spLocks noChangeAspect="1" noChangeShapeType="1"/>
              </p:cNvSpPr>
              <p:nvPr/>
            </p:nvSpPr>
            <p:spPr bwMode="auto">
              <a:xfrm rot="-5400000">
                <a:off x="1791" y="3249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17" name="Text Box 25"/>
            <p:cNvSpPr txBox="1">
              <a:spLocks noChangeArrowheads="1"/>
            </p:cNvSpPr>
            <p:nvPr/>
          </p:nvSpPr>
          <p:spPr bwMode="auto">
            <a:xfrm>
              <a:off x="4694" y="2976"/>
              <a:ext cx="36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200">
                  <a:solidFill>
                    <a:srgbClr val="FF0000"/>
                  </a:solidFill>
                  <a:latin typeface="Arial" charset="0"/>
                </a:rPr>
                <a:t>d</a:t>
              </a:r>
              <a:r>
                <a:rPr lang="sr-Latn-CS" sz="2200" baseline="-250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 sz="2200" baseline="-250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0618" name="Text Box 26"/>
            <p:cNvSpPr txBox="1">
              <a:spLocks noChangeArrowheads="1"/>
            </p:cNvSpPr>
            <p:nvPr/>
          </p:nvSpPr>
          <p:spPr bwMode="auto">
            <a:xfrm>
              <a:off x="4558" y="3252"/>
              <a:ext cx="36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200">
                  <a:solidFill>
                    <a:srgbClr val="0033CC"/>
                  </a:solidFill>
                  <a:latin typeface="Arial" charset="0"/>
                </a:rPr>
                <a:t>d</a:t>
              </a:r>
              <a:r>
                <a:rPr lang="sr-Latn-CS" sz="2200" baseline="-25000">
                  <a:solidFill>
                    <a:srgbClr val="0033CC"/>
                  </a:solidFill>
                  <a:latin typeface="Arial" charset="0"/>
                </a:rPr>
                <a:t>2</a:t>
              </a:r>
              <a:endParaRPr lang="en-US" sz="2200" baseline="-2500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110608" name="Line 16"/>
            <p:cNvSpPr>
              <a:spLocks noChangeShapeType="1"/>
            </p:cNvSpPr>
            <p:nvPr/>
          </p:nvSpPr>
          <p:spPr bwMode="auto">
            <a:xfrm>
              <a:off x="4240" y="3022"/>
              <a:ext cx="9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05" name="AutoShape 13"/>
          <p:cNvSpPr>
            <a:spLocks noChangeArrowheads="1"/>
          </p:cNvSpPr>
          <p:nvPr/>
        </p:nvSpPr>
        <p:spPr bwMode="auto">
          <a:xfrm flipH="1">
            <a:off x="1260475" y="452438"/>
            <a:ext cx="577850" cy="720725"/>
          </a:xfrm>
          <a:prstGeom prst="rtTriangl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AutoShape 12"/>
          <p:cNvSpPr>
            <a:spLocks noChangeArrowheads="1"/>
          </p:cNvSpPr>
          <p:nvPr/>
        </p:nvSpPr>
        <p:spPr bwMode="auto">
          <a:xfrm>
            <a:off x="1822450" y="452438"/>
            <a:ext cx="865188" cy="720725"/>
          </a:xfrm>
          <a:prstGeom prst="rtTriangl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AutoShape 14"/>
          <p:cNvSpPr>
            <a:spLocks noChangeArrowheads="1"/>
          </p:cNvSpPr>
          <p:nvPr/>
        </p:nvSpPr>
        <p:spPr bwMode="auto">
          <a:xfrm flipV="1">
            <a:off x="1835150" y="1130300"/>
            <a:ext cx="865188" cy="1439863"/>
          </a:xfrm>
          <a:prstGeom prst="rtTriangl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AutoShape 15"/>
          <p:cNvSpPr>
            <a:spLocks noChangeArrowheads="1"/>
          </p:cNvSpPr>
          <p:nvPr/>
        </p:nvSpPr>
        <p:spPr bwMode="auto">
          <a:xfrm flipH="1" flipV="1">
            <a:off x="1260475" y="1116013"/>
            <a:ext cx="577850" cy="1439862"/>
          </a:xfrm>
          <a:prstGeom prst="rtTriangl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55" name="Group 63"/>
          <p:cNvGrpSpPr>
            <a:grpSpLocks/>
          </p:cNvGrpSpPr>
          <p:nvPr/>
        </p:nvGrpSpPr>
        <p:grpSpPr bwMode="auto">
          <a:xfrm>
            <a:off x="1258888" y="438150"/>
            <a:ext cx="1441450" cy="2160588"/>
            <a:chOff x="2970" y="2568"/>
            <a:chExt cx="908" cy="1361"/>
          </a:xfrm>
        </p:grpSpPr>
        <p:sp>
          <p:nvSpPr>
            <p:cNvPr id="110646" name="Rectangle 54"/>
            <p:cNvSpPr>
              <a:spLocks noChangeArrowheads="1"/>
            </p:cNvSpPr>
            <p:nvPr/>
          </p:nvSpPr>
          <p:spPr bwMode="auto">
            <a:xfrm>
              <a:off x="2971" y="2568"/>
              <a:ext cx="907" cy="1361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7" name="Line 55"/>
            <p:cNvSpPr>
              <a:spLocks noChangeShapeType="1"/>
            </p:cNvSpPr>
            <p:nvPr/>
          </p:nvSpPr>
          <p:spPr bwMode="auto">
            <a:xfrm rot="-5400000">
              <a:off x="2652" y="3249"/>
              <a:ext cx="136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48" name="Group 56"/>
            <p:cNvGrpSpPr>
              <a:grpSpLocks noChangeAspect="1"/>
            </p:cNvGrpSpPr>
            <p:nvPr/>
          </p:nvGrpSpPr>
          <p:grpSpPr bwMode="auto">
            <a:xfrm>
              <a:off x="3333" y="2922"/>
              <a:ext cx="104" cy="104"/>
              <a:chOff x="1746" y="3203"/>
              <a:chExt cx="91" cy="91"/>
            </a:xfrm>
          </p:grpSpPr>
          <p:sp>
            <p:nvSpPr>
              <p:cNvPr id="110649" name="Line 57"/>
              <p:cNvSpPr>
                <a:spLocks noChangeAspect="1" noChangeShapeType="1"/>
              </p:cNvSpPr>
              <p:nvPr/>
            </p:nvSpPr>
            <p:spPr bwMode="auto">
              <a:xfrm>
                <a:off x="1746" y="3203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0" name="Line 58"/>
              <p:cNvSpPr>
                <a:spLocks noChangeAspect="1" noChangeShapeType="1"/>
              </p:cNvSpPr>
              <p:nvPr/>
            </p:nvSpPr>
            <p:spPr bwMode="auto">
              <a:xfrm rot="-5400000">
                <a:off x="1791" y="3249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1" name="Text Box 59"/>
            <p:cNvSpPr txBox="1">
              <a:spLocks noChangeArrowheads="1"/>
            </p:cNvSpPr>
            <p:nvPr/>
          </p:nvSpPr>
          <p:spPr bwMode="auto">
            <a:xfrm>
              <a:off x="3424" y="2976"/>
              <a:ext cx="36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200">
                  <a:solidFill>
                    <a:srgbClr val="FF0000"/>
                  </a:solidFill>
                  <a:latin typeface="Arial" charset="0"/>
                </a:rPr>
                <a:t>d</a:t>
              </a:r>
              <a:r>
                <a:rPr lang="sr-Latn-CS" sz="2200" baseline="-250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 sz="2200" baseline="-250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0652" name="Text Box 60"/>
            <p:cNvSpPr txBox="1">
              <a:spLocks noChangeArrowheads="1"/>
            </p:cNvSpPr>
            <p:nvPr/>
          </p:nvSpPr>
          <p:spPr bwMode="auto">
            <a:xfrm>
              <a:off x="3288" y="3252"/>
              <a:ext cx="36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200">
                  <a:solidFill>
                    <a:srgbClr val="0033CC"/>
                  </a:solidFill>
                  <a:latin typeface="Arial" charset="0"/>
                </a:rPr>
                <a:t>d</a:t>
              </a:r>
              <a:r>
                <a:rPr lang="sr-Latn-CS" sz="2200" baseline="-25000">
                  <a:solidFill>
                    <a:srgbClr val="0033CC"/>
                  </a:solidFill>
                  <a:latin typeface="Arial" charset="0"/>
                </a:rPr>
                <a:t>2</a:t>
              </a:r>
              <a:endParaRPr lang="en-US" sz="2200" baseline="-2500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110653" name="Line 61"/>
            <p:cNvSpPr>
              <a:spLocks noChangeShapeType="1"/>
            </p:cNvSpPr>
            <p:nvPr/>
          </p:nvSpPr>
          <p:spPr bwMode="auto">
            <a:xfrm>
              <a:off x="2970" y="3022"/>
              <a:ext cx="9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65" name="Text Box 73"/>
          <p:cNvSpPr txBox="1">
            <a:spLocks noChangeArrowheads="1"/>
          </p:cNvSpPr>
          <p:nvPr/>
        </p:nvSpPr>
        <p:spPr bwMode="auto">
          <a:xfrm>
            <a:off x="207647" y="3285877"/>
            <a:ext cx="4735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Milyen alakzatot kaptunk?</a:t>
            </a:r>
            <a:endParaRPr lang="hr-HR" sz="2800" dirty="0"/>
          </a:p>
        </p:txBody>
      </p:sp>
      <p:sp>
        <p:nvSpPr>
          <p:cNvPr id="110666" name="Text Box 74"/>
          <p:cNvSpPr txBox="1">
            <a:spLocks noChangeArrowheads="1"/>
          </p:cNvSpPr>
          <p:nvPr/>
        </p:nvSpPr>
        <p:spPr bwMode="auto">
          <a:xfrm>
            <a:off x="4894369" y="3285877"/>
            <a:ext cx="2125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Téglalapot.</a:t>
            </a:r>
            <a:endParaRPr lang="hr-HR" sz="2800" dirty="0"/>
          </a:p>
        </p:txBody>
      </p:sp>
      <p:sp>
        <p:nvSpPr>
          <p:cNvPr id="110668" name="Text Box 76"/>
          <p:cNvSpPr txBox="1">
            <a:spLocks noChangeArrowheads="1"/>
          </p:cNvSpPr>
          <p:nvPr/>
        </p:nvSpPr>
        <p:spPr bwMode="auto">
          <a:xfrm>
            <a:off x="1260475" y="2625725"/>
            <a:ext cx="14271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2300" b="0">
                <a:solidFill>
                  <a:srgbClr val="FF0000"/>
                </a:solidFill>
              </a:rPr>
              <a:t>?</a:t>
            </a:r>
            <a:endParaRPr lang="en-US" sz="2300" b="0">
              <a:solidFill>
                <a:srgbClr val="FF0000"/>
              </a:solidFill>
            </a:endParaRPr>
          </a:p>
        </p:txBody>
      </p:sp>
      <p:sp>
        <p:nvSpPr>
          <p:cNvPr id="110669" name="Line 77"/>
          <p:cNvSpPr>
            <a:spLocks noChangeShapeType="1"/>
          </p:cNvSpPr>
          <p:nvPr/>
        </p:nvSpPr>
        <p:spPr bwMode="auto">
          <a:xfrm>
            <a:off x="1247775" y="2598738"/>
            <a:ext cx="1439863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70" name="Text Box 78"/>
          <p:cNvSpPr txBox="1">
            <a:spLocks noChangeArrowheads="1"/>
          </p:cNvSpPr>
          <p:nvPr/>
        </p:nvSpPr>
        <p:spPr bwMode="auto">
          <a:xfrm>
            <a:off x="1260475" y="2600325"/>
            <a:ext cx="14271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2300">
                <a:solidFill>
                  <a:srgbClr val="FF0000"/>
                </a:solidFill>
              </a:rPr>
              <a:t>d</a:t>
            </a:r>
            <a:r>
              <a:rPr lang="hr-HR" sz="2300" baseline="-25000">
                <a:solidFill>
                  <a:srgbClr val="FF0000"/>
                </a:solidFill>
              </a:rPr>
              <a:t>1</a:t>
            </a:r>
            <a:endParaRPr lang="en-US" sz="2300" baseline="-25000">
              <a:solidFill>
                <a:srgbClr val="FF0000"/>
              </a:solidFill>
            </a:endParaRPr>
          </a:p>
        </p:txBody>
      </p:sp>
      <p:sp>
        <p:nvSpPr>
          <p:cNvPr id="110671" name="Text Box 79"/>
          <p:cNvSpPr txBox="1">
            <a:spLocks noChangeArrowheads="1"/>
          </p:cNvSpPr>
          <p:nvPr/>
        </p:nvSpPr>
        <p:spPr bwMode="auto">
          <a:xfrm>
            <a:off x="2555875" y="1255713"/>
            <a:ext cx="79216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2300" b="0">
                <a:solidFill>
                  <a:srgbClr val="0000FF"/>
                </a:solidFill>
              </a:rPr>
              <a:t>?</a:t>
            </a:r>
            <a:endParaRPr lang="en-US" sz="2300" b="0">
              <a:solidFill>
                <a:srgbClr val="0000FF"/>
              </a:solidFill>
            </a:endParaRPr>
          </a:p>
        </p:txBody>
      </p:sp>
      <p:sp>
        <p:nvSpPr>
          <p:cNvPr id="110672" name="Line 80"/>
          <p:cNvSpPr>
            <a:spLocks noChangeShapeType="1"/>
          </p:cNvSpPr>
          <p:nvPr/>
        </p:nvSpPr>
        <p:spPr bwMode="auto">
          <a:xfrm flipH="1">
            <a:off x="2700338" y="438150"/>
            <a:ext cx="0" cy="2160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73" name="Text Box 81"/>
          <p:cNvSpPr txBox="1">
            <a:spLocks noChangeArrowheads="1"/>
          </p:cNvSpPr>
          <p:nvPr/>
        </p:nvSpPr>
        <p:spPr bwMode="auto">
          <a:xfrm>
            <a:off x="2555875" y="1230313"/>
            <a:ext cx="79216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2300">
                <a:solidFill>
                  <a:srgbClr val="0000FF"/>
                </a:solidFill>
              </a:rPr>
              <a:t>d</a:t>
            </a:r>
            <a:r>
              <a:rPr lang="hr-HR" sz="2300" baseline="-25000">
                <a:solidFill>
                  <a:srgbClr val="0000FF"/>
                </a:solidFill>
              </a:rPr>
              <a:t>2</a:t>
            </a:r>
            <a:endParaRPr lang="en-US" sz="2300" baseline="-25000">
              <a:solidFill>
                <a:srgbClr val="0000FF"/>
              </a:solidFill>
            </a:endParaRPr>
          </a:p>
        </p:txBody>
      </p:sp>
      <p:sp>
        <p:nvSpPr>
          <p:cNvPr id="110674" name="Text Box 82"/>
          <p:cNvSpPr txBox="1">
            <a:spLocks noChangeArrowheads="1"/>
          </p:cNvSpPr>
          <p:nvPr/>
        </p:nvSpPr>
        <p:spPr bwMode="auto">
          <a:xfrm>
            <a:off x="207647" y="3828802"/>
            <a:ext cx="7678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Hogy szól ennek a téglalapnak a területe? </a:t>
            </a:r>
          </a:p>
          <a:p>
            <a:r>
              <a:rPr lang="sr-Latn-CS" sz="2000" dirty="0">
                <a:solidFill>
                  <a:srgbClr val="993300"/>
                </a:solidFill>
              </a:rPr>
              <a:t>(Ügyelj a jelölésekre!)</a:t>
            </a:r>
            <a:endParaRPr lang="hr-HR" sz="2000" dirty="0"/>
          </a:p>
        </p:txBody>
      </p:sp>
      <p:sp>
        <p:nvSpPr>
          <p:cNvPr id="110675" name="Text Box 83"/>
          <p:cNvSpPr txBox="1">
            <a:spLocks noChangeArrowheads="1"/>
          </p:cNvSpPr>
          <p:nvPr/>
        </p:nvSpPr>
        <p:spPr bwMode="auto">
          <a:xfrm>
            <a:off x="3122613" y="4436814"/>
            <a:ext cx="2783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CC6600"/>
                </a:solidFill>
              </a:rPr>
              <a:t>T</a:t>
            </a:r>
            <a:r>
              <a:rPr lang="sr-Latn-CS" sz="2800" baseline="-25000" dirty="0">
                <a:solidFill>
                  <a:srgbClr val="CC6600"/>
                </a:solidFill>
              </a:rPr>
              <a:t>téglalap</a:t>
            </a:r>
            <a:r>
              <a:rPr lang="sr-Latn-CS" sz="1000" dirty="0">
                <a:solidFill>
                  <a:srgbClr val="CC6600"/>
                </a:solidFill>
              </a:rPr>
              <a:t> </a:t>
            </a:r>
            <a:r>
              <a:rPr lang="sr-Latn-CS" sz="2800" dirty="0">
                <a:solidFill>
                  <a:srgbClr val="CC6600"/>
                </a:solidFill>
              </a:rPr>
              <a:t>=</a:t>
            </a:r>
            <a:r>
              <a:rPr lang="sr-Latn-CS" sz="2300" dirty="0">
                <a:solidFill>
                  <a:srgbClr val="CC6600"/>
                </a:solidFill>
              </a:rPr>
              <a:t> </a:t>
            </a:r>
            <a:r>
              <a:rPr lang="sr-Latn-CS" sz="2800" dirty="0">
                <a:solidFill>
                  <a:srgbClr val="CC6600"/>
                </a:solidFill>
              </a:rPr>
              <a:t>d</a:t>
            </a:r>
            <a:r>
              <a:rPr lang="sr-Latn-CS" sz="2800" baseline="-25000" dirty="0">
                <a:solidFill>
                  <a:srgbClr val="CC6600"/>
                </a:solidFill>
              </a:rPr>
              <a:t>1</a:t>
            </a:r>
            <a:r>
              <a:rPr lang="sr-Latn-CS" sz="1000" dirty="0">
                <a:solidFill>
                  <a:srgbClr val="CC6600"/>
                </a:solidFill>
              </a:rPr>
              <a:t> </a:t>
            </a:r>
            <a:r>
              <a:rPr lang="sr-Latn-CS" sz="2800" dirty="0">
                <a:solidFill>
                  <a:srgbClr val="CC6600"/>
                </a:solidFill>
              </a:rPr>
              <a:t>∙</a:t>
            </a:r>
            <a:r>
              <a:rPr lang="sr-Latn-CS" sz="1000" dirty="0">
                <a:solidFill>
                  <a:srgbClr val="CC6600"/>
                </a:solidFill>
              </a:rPr>
              <a:t> </a:t>
            </a:r>
            <a:r>
              <a:rPr lang="sr-Latn-CS" sz="2800" dirty="0">
                <a:solidFill>
                  <a:srgbClr val="CC6600"/>
                </a:solidFill>
              </a:rPr>
              <a:t>d</a:t>
            </a:r>
            <a:r>
              <a:rPr lang="sr-Latn-CS" sz="2800" baseline="-25000" dirty="0">
                <a:solidFill>
                  <a:srgbClr val="CC6600"/>
                </a:solidFill>
              </a:rPr>
              <a:t>2</a:t>
            </a:r>
          </a:p>
        </p:txBody>
      </p:sp>
      <p:sp>
        <p:nvSpPr>
          <p:cNvPr id="110683" name="Text Box 91"/>
          <p:cNvSpPr txBox="1">
            <a:spLocks noChangeArrowheads="1"/>
          </p:cNvSpPr>
          <p:nvPr/>
        </p:nvSpPr>
        <p:spPr bwMode="auto">
          <a:xfrm>
            <a:off x="207647" y="5412269"/>
            <a:ext cx="6354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Dupláztunk a többi háromszöget is.</a:t>
            </a:r>
            <a:endParaRPr lang="hr-HR" sz="2800" dirty="0"/>
          </a:p>
        </p:txBody>
      </p:sp>
      <p:sp>
        <p:nvSpPr>
          <p:cNvPr id="110684" name="Text Box 92"/>
          <p:cNvSpPr txBox="1">
            <a:spLocks noChangeArrowheads="1"/>
          </p:cNvSpPr>
          <p:nvPr/>
        </p:nvSpPr>
        <p:spPr bwMode="auto">
          <a:xfrm>
            <a:off x="207647" y="4869160"/>
            <a:ext cx="73565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Mekkora az eredeti négyszög területe a </a:t>
            </a:r>
          </a:p>
          <a:p>
            <a:r>
              <a:rPr lang="sr-Latn-CS" sz="2800" dirty="0">
                <a:solidFill>
                  <a:srgbClr val="993300"/>
                </a:solidFill>
              </a:rPr>
              <a:t>kapott téglalap területéhez viszonyítva?</a:t>
            </a:r>
            <a:endParaRPr lang="sr-Latn-CS" sz="2800" baseline="-25000" dirty="0">
              <a:solidFill>
                <a:srgbClr val="993300"/>
              </a:solidFill>
            </a:endParaRPr>
          </a:p>
        </p:txBody>
      </p:sp>
      <p:sp>
        <p:nvSpPr>
          <p:cNvPr id="110685" name="Text Box 93"/>
          <p:cNvSpPr txBox="1">
            <a:spLocks noChangeArrowheads="1"/>
          </p:cNvSpPr>
          <p:nvPr/>
        </p:nvSpPr>
        <p:spPr bwMode="auto">
          <a:xfrm>
            <a:off x="207647" y="5786100"/>
            <a:ext cx="2204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993300"/>
                </a:solidFill>
              </a:rPr>
              <a:t>Feleakkora.</a:t>
            </a:r>
            <a:endParaRPr lang="sr-Latn-CS" sz="2800" baseline="-25000" dirty="0">
              <a:solidFill>
                <a:srgbClr val="993300"/>
              </a:solidFill>
            </a:endParaRPr>
          </a:p>
        </p:txBody>
      </p:sp>
      <p:sp>
        <p:nvSpPr>
          <p:cNvPr id="110686" name="Text Box 94"/>
          <p:cNvSpPr txBox="1">
            <a:spLocks noChangeArrowheads="1"/>
          </p:cNvSpPr>
          <p:nvPr/>
        </p:nvSpPr>
        <p:spPr bwMode="auto">
          <a:xfrm>
            <a:off x="207647" y="6340301"/>
            <a:ext cx="882198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CS" sz="2500" dirty="0">
                <a:solidFill>
                  <a:srgbClr val="993300"/>
                </a:solidFill>
              </a:rPr>
              <a:t>Hogy szól az eredeti négyszög területének a képlete?</a:t>
            </a:r>
            <a:endParaRPr lang="sr-Latn-CS" sz="2500" baseline="-25000" dirty="0">
              <a:solidFill>
                <a:srgbClr val="993300"/>
              </a:solidFill>
            </a:endParaRPr>
          </a:p>
        </p:txBody>
      </p:sp>
      <p:grpSp>
        <p:nvGrpSpPr>
          <p:cNvPr id="110687" name="Group 95"/>
          <p:cNvGrpSpPr>
            <a:grpSpLocks/>
          </p:cNvGrpSpPr>
          <p:nvPr/>
        </p:nvGrpSpPr>
        <p:grpSpPr bwMode="auto">
          <a:xfrm>
            <a:off x="3995738" y="977900"/>
            <a:ext cx="2089150" cy="1227138"/>
            <a:chOff x="748" y="1616"/>
            <a:chExt cx="1316" cy="773"/>
          </a:xfrm>
        </p:grpSpPr>
        <p:sp>
          <p:nvSpPr>
            <p:cNvPr id="110688" name="Text Box 96"/>
            <p:cNvSpPr txBox="1">
              <a:spLocks noChangeArrowheads="1"/>
            </p:cNvSpPr>
            <p:nvPr/>
          </p:nvSpPr>
          <p:spPr bwMode="auto">
            <a:xfrm>
              <a:off x="748" y="1842"/>
              <a:ext cx="4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3200" b="0" dirty="0">
                  <a:solidFill>
                    <a:srgbClr val="CC0000"/>
                  </a:solidFill>
                </a:rPr>
                <a:t>T=</a:t>
              </a:r>
              <a:endParaRPr lang="en-US" sz="3200" b="0" dirty="0">
                <a:solidFill>
                  <a:srgbClr val="CC0000"/>
                </a:solidFill>
              </a:endParaRPr>
            </a:p>
          </p:txBody>
        </p:sp>
        <p:sp>
          <p:nvSpPr>
            <p:cNvPr id="110689" name="Line 97"/>
            <p:cNvSpPr>
              <a:spLocks noChangeShapeType="1"/>
            </p:cNvSpPr>
            <p:nvPr/>
          </p:nvSpPr>
          <p:spPr bwMode="auto">
            <a:xfrm>
              <a:off x="1156" y="2024"/>
              <a:ext cx="86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0" name="Text Box 98"/>
            <p:cNvSpPr txBox="1">
              <a:spLocks noChangeArrowheads="1"/>
            </p:cNvSpPr>
            <p:nvPr/>
          </p:nvSpPr>
          <p:spPr bwMode="auto">
            <a:xfrm>
              <a:off x="1156" y="1616"/>
              <a:ext cx="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3200" b="0">
                  <a:solidFill>
                    <a:srgbClr val="CC0000"/>
                  </a:solidFill>
                </a:rPr>
                <a:t>d</a:t>
              </a:r>
              <a:r>
                <a:rPr lang="sr-Latn-CS" sz="3200" b="0" baseline="-25000">
                  <a:solidFill>
                    <a:srgbClr val="CC0000"/>
                  </a:solidFill>
                </a:rPr>
                <a:t>1</a:t>
              </a:r>
              <a:r>
                <a:rPr lang="sr-Latn-CS" sz="3200" b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3200" b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3200" b="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3200" b="0" baseline="-250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3200" b="0">
                <a:solidFill>
                  <a:srgbClr val="CC0000"/>
                </a:solidFill>
              </a:endParaRPr>
            </a:p>
          </p:txBody>
        </p:sp>
        <p:sp>
          <p:nvSpPr>
            <p:cNvPr id="110691" name="Text Box 99"/>
            <p:cNvSpPr txBox="1">
              <a:spLocks noChangeArrowheads="1"/>
            </p:cNvSpPr>
            <p:nvPr/>
          </p:nvSpPr>
          <p:spPr bwMode="auto">
            <a:xfrm>
              <a:off x="1429" y="2024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3200" b="0">
                  <a:solidFill>
                    <a:srgbClr val="CC0000"/>
                  </a:solidFill>
                </a:rPr>
                <a:t>2</a:t>
              </a:r>
              <a:endParaRPr lang="en-US" sz="3200" b="0">
                <a:solidFill>
                  <a:srgbClr val="CC0000"/>
                </a:solidFill>
              </a:endParaRPr>
            </a:p>
          </p:txBody>
        </p:sp>
      </p:grpSp>
      <p:sp>
        <p:nvSpPr>
          <p:cNvPr id="110692" name="Rectangle 100"/>
          <p:cNvSpPr>
            <a:spLocks noChangeArrowheads="1"/>
          </p:cNvSpPr>
          <p:nvPr/>
        </p:nvSpPr>
        <p:spPr bwMode="auto">
          <a:xfrm>
            <a:off x="3851275" y="981075"/>
            <a:ext cx="2520950" cy="12239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5" name="Text Box 103"/>
          <p:cNvSpPr txBox="1">
            <a:spLocks noChangeArrowheads="1"/>
          </p:cNvSpPr>
          <p:nvPr/>
        </p:nvSpPr>
        <p:spPr bwMode="auto">
          <a:xfrm>
            <a:off x="1871663" y="3050957"/>
            <a:ext cx="5400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2800" dirty="0">
                <a:solidFill>
                  <a:srgbClr val="993300"/>
                </a:solidFill>
              </a:rPr>
              <a:t>Ismét a merőleges szakaszok mértékszámait szoroztunk?</a:t>
            </a:r>
            <a:endParaRPr lang="sr-Latn-CS" sz="2800" i="1" dirty="0">
              <a:solidFill>
                <a:srgbClr val="993300"/>
              </a:solidFill>
            </a:endParaRPr>
          </a:p>
        </p:txBody>
      </p:sp>
      <p:sp>
        <p:nvSpPr>
          <p:cNvPr id="110696" name="Text Box 104"/>
          <p:cNvSpPr txBox="1">
            <a:spLocks noChangeArrowheads="1"/>
          </p:cNvSpPr>
          <p:nvPr/>
        </p:nvSpPr>
        <p:spPr bwMode="auto">
          <a:xfrm>
            <a:off x="207647" y="3990727"/>
            <a:ext cx="8173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solidFill>
                  <a:srgbClr val="993300"/>
                </a:solidFill>
              </a:rPr>
              <a:t>Igen, mert az átlók merőlegesek egymásra.</a:t>
            </a:r>
            <a:endParaRPr lang="sr-Latn-CS" sz="2800" i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34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2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9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0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0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4" dur="10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1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1000"/>
                                        <p:tgtEl>
                                          <p:spTgt spid="1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1000"/>
                                        <p:tgtEl>
                                          <p:spTgt spid="110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1000"/>
                                        <p:tgtEl>
                                          <p:spTgt spid="11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1000"/>
                                        <p:tgtEl>
                                          <p:spTgt spid="11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1000"/>
                                        <p:tgtEl>
                                          <p:spTgt spid="110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1000"/>
                                        <p:tgtEl>
                                          <p:spTgt spid="11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0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10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1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7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2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7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10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0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0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10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8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2" dur="1000"/>
                                        <p:tgtEl>
                                          <p:spTgt spid="11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1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10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10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10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10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10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10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4" dur="1000"/>
                                        <p:tgtEl>
                                          <p:spTgt spid="11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3" grpId="0"/>
      <p:bldP spid="110613" grpId="1"/>
      <p:bldP spid="110614" grpId="0"/>
      <p:bldP spid="110614" grpId="1"/>
      <p:bldP spid="110615" grpId="0"/>
      <p:bldP spid="110615" grpId="1"/>
      <p:bldP spid="110616" grpId="0"/>
      <p:bldP spid="110616" grpId="1"/>
      <p:bldP spid="110619" grpId="0"/>
      <p:bldP spid="110620" grpId="0"/>
      <p:bldP spid="110620" grpId="1"/>
      <p:bldP spid="110622" grpId="0"/>
      <p:bldP spid="110622" grpId="1"/>
      <p:bldP spid="110623" grpId="0"/>
      <p:bldP spid="110623" grpId="1"/>
      <p:bldP spid="110625" grpId="0"/>
      <p:bldP spid="110625" grpId="1"/>
      <p:bldP spid="110626" grpId="0"/>
      <p:bldP spid="110626" grpId="1"/>
      <p:bldP spid="110627" grpId="0"/>
      <p:bldP spid="110627" grpId="1"/>
      <p:bldP spid="110605" grpId="0" animBg="1"/>
      <p:bldP spid="110605" grpId="1" animBg="1"/>
      <p:bldP spid="110605" grpId="2" animBg="1"/>
      <p:bldP spid="110604" grpId="0" animBg="1"/>
      <p:bldP spid="110604" grpId="1" animBg="1"/>
      <p:bldP spid="110604" grpId="2" animBg="1"/>
      <p:bldP spid="110606" grpId="0" animBg="1"/>
      <p:bldP spid="110606" grpId="1" animBg="1"/>
      <p:bldP spid="110606" grpId="2" animBg="1"/>
      <p:bldP spid="110607" grpId="0" animBg="1"/>
      <p:bldP spid="110607" grpId="1" animBg="1"/>
      <p:bldP spid="110607" grpId="2" animBg="1"/>
      <p:bldP spid="110665" grpId="0"/>
      <p:bldP spid="110665" grpId="1"/>
      <p:bldP spid="110666" grpId="0"/>
      <p:bldP spid="110666" grpId="1"/>
      <p:bldP spid="110668" grpId="0"/>
      <p:bldP spid="110668" grpId="1"/>
      <p:bldP spid="110669" grpId="0" animBg="1"/>
      <p:bldP spid="110669" grpId="1" animBg="1"/>
      <p:bldP spid="110670" grpId="0"/>
      <p:bldP spid="110670" grpId="1"/>
      <p:bldP spid="110671" grpId="0"/>
      <p:bldP spid="110671" grpId="1"/>
      <p:bldP spid="110672" grpId="0" animBg="1"/>
      <p:bldP spid="110672" grpId="1" animBg="1"/>
      <p:bldP spid="110673" grpId="0"/>
      <p:bldP spid="110673" grpId="1"/>
      <p:bldP spid="110674" grpId="0"/>
      <p:bldP spid="110674" grpId="1"/>
      <p:bldP spid="110675" grpId="0"/>
      <p:bldP spid="110675" grpId="1"/>
      <p:bldP spid="110683" grpId="0"/>
      <p:bldP spid="110683" grpId="1"/>
      <p:bldP spid="110684" grpId="0"/>
      <p:bldP spid="110684" grpId="1"/>
      <p:bldP spid="110685" grpId="0"/>
      <p:bldP spid="110685" grpId="1"/>
      <p:bldP spid="110686" grpId="0"/>
      <p:bldP spid="110686" grpId="1"/>
      <p:bldP spid="110692" grpId="0" animBg="1"/>
      <p:bldP spid="110695" grpId="0"/>
      <p:bldP spid="1106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81063"/>
            <a:ext cx="8589963" cy="3843337"/>
          </a:xfrm>
        </p:spPr>
        <p:txBody>
          <a:bodyPr/>
          <a:lstStyle/>
          <a:p>
            <a:endParaRPr lang="sr-Latn-CS" dirty="0">
              <a:solidFill>
                <a:srgbClr val="800080"/>
              </a:solidFill>
              <a:latin typeface="Comic Sans MS" pitchFamily="66" charset="0"/>
            </a:endParaRPr>
          </a:p>
          <a:p>
            <a:endParaRPr lang="sr-Latn-CS" dirty="0">
              <a:solidFill>
                <a:srgbClr val="80008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39941" name="Picture 5" descr="cubis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1214438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linear-cub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11283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7" name="Picture 11" descr="cubism-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08500"/>
            <a:ext cx="14605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9" name="Picture 13" descr="Прикажи слику у пуној величи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27793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1" name="Picture 15" descr="Three Musicians - 1921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08500"/>
            <a:ext cx="180022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2" name="Rectangle 3"/>
          <p:cNvSpPr>
            <a:spLocks noChangeArrowheads="1"/>
          </p:cNvSpPr>
          <p:nvPr/>
        </p:nvSpPr>
        <p:spPr bwMode="auto">
          <a:xfrm>
            <a:off x="179388" y="476672"/>
            <a:ext cx="86407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00080"/>
              </a:buClr>
              <a:buSzPts val="2800"/>
              <a:buFont typeface="Comic Sans MS" pitchFamily="66" charset="0"/>
              <a:buChar char="•"/>
            </a:pPr>
            <a:r>
              <a:rPr lang="en-US" sz="2800" dirty="0">
                <a:solidFill>
                  <a:srgbClr val="800080"/>
                </a:solidFill>
              </a:rPr>
              <a:t>A n</a:t>
            </a:r>
            <a:r>
              <a:rPr lang="hu-HU" sz="2800" dirty="0">
                <a:solidFill>
                  <a:srgbClr val="800080"/>
                </a:solidFill>
              </a:rPr>
              <a:t>égyszögek területének tanulmányozása közben</a:t>
            </a:r>
            <a:r>
              <a:rPr lang="sr-Latn-CS" sz="2800" dirty="0">
                <a:solidFill>
                  <a:srgbClr val="800080"/>
                </a:solidFill>
              </a:rPr>
              <a:t> megismerkedhettek néhány híres festővel, kiknek alkotásai geometriai formákból épülnek fel.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ts val="2800"/>
              <a:buFont typeface="Comic Sans MS" pitchFamily="66" charset="0"/>
              <a:buNone/>
            </a:pPr>
            <a:r>
              <a:rPr lang="sr-Latn-CS" sz="1600" dirty="0">
                <a:solidFill>
                  <a:srgbClr val="800080"/>
                </a:solidFill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ts val="2800"/>
              <a:buFont typeface="Comic Sans MS" pitchFamily="66" charset="0"/>
              <a:buChar char="•"/>
            </a:pPr>
            <a:r>
              <a:rPr lang="sr-Latn-CS" sz="2800" dirty="0">
                <a:solidFill>
                  <a:srgbClr val="800080"/>
                </a:solidFill>
              </a:rPr>
              <a:t>Ezek a művészeti alkotások a </a:t>
            </a:r>
            <a:r>
              <a:rPr lang="sr-Latn-CS" sz="2800" i="1" dirty="0">
                <a:solidFill>
                  <a:srgbClr val="800080"/>
                </a:solidFill>
              </a:rPr>
              <a:t>kubizmus </a:t>
            </a:r>
            <a:r>
              <a:rPr lang="sr-Latn-CS" sz="2800" dirty="0">
                <a:solidFill>
                  <a:srgbClr val="800080"/>
                </a:solidFill>
              </a:rPr>
              <a:t>idején jöttek létre</a:t>
            </a:r>
            <a:r>
              <a:rPr lang="sr-Latn-CS" sz="2800" i="1" dirty="0">
                <a:solidFill>
                  <a:srgbClr val="800080"/>
                </a:solidFill>
              </a:rPr>
              <a:t>. </a:t>
            </a:r>
            <a:r>
              <a:rPr lang="sr-Latn-CS" sz="2800" dirty="0">
                <a:solidFill>
                  <a:srgbClr val="800080"/>
                </a:solidFill>
              </a:rPr>
              <a:t>Az irányzat úttörői Pablo Picasso (spanyol, 1881-1973) és Georges Braque (francia, 1882-1963) voltak.</a:t>
            </a:r>
            <a:endParaRPr lang="en-US" sz="28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592388" y="166688"/>
            <a:ext cx="60120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Nézzük melyik négyszögeknél alkalmazhatjuk még ezt a képletet!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118795" name="Group 11"/>
          <p:cNvGrpSpPr>
            <a:grpSpLocks/>
          </p:cNvGrpSpPr>
          <p:nvPr/>
        </p:nvGrpSpPr>
        <p:grpSpPr bwMode="auto">
          <a:xfrm>
            <a:off x="179388" y="131763"/>
            <a:ext cx="2017713" cy="935037"/>
            <a:chOff x="113" y="83"/>
            <a:chExt cx="1271" cy="589"/>
          </a:xfrm>
        </p:grpSpPr>
        <p:sp>
          <p:nvSpPr>
            <p:cNvPr id="118791" name="Text Box 7"/>
            <p:cNvSpPr txBox="1">
              <a:spLocks noChangeArrowheads="1"/>
            </p:cNvSpPr>
            <p:nvPr/>
          </p:nvSpPr>
          <p:spPr bwMode="auto">
            <a:xfrm>
              <a:off x="113" y="226"/>
              <a:ext cx="49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 dirty="0">
                  <a:solidFill>
                    <a:srgbClr val="CC0000"/>
                  </a:solidFill>
                </a:rPr>
                <a:t>T=</a:t>
              </a:r>
              <a:endParaRPr lang="en-US" sz="2600" dirty="0">
                <a:solidFill>
                  <a:srgbClr val="CC0000"/>
                </a:solidFill>
              </a:endParaRPr>
            </a:p>
          </p:txBody>
        </p:sp>
        <p:sp>
          <p:nvSpPr>
            <p:cNvPr id="118792" name="Line 8"/>
            <p:cNvSpPr>
              <a:spLocks noChangeShapeType="1"/>
            </p:cNvSpPr>
            <p:nvPr/>
          </p:nvSpPr>
          <p:spPr bwMode="auto">
            <a:xfrm>
              <a:off x="476" y="390"/>
              <a:ext cx="6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3" name="Text Box 9"/>
            <p:cNvSpPr txBox="1">
              <a:spLocks noChangeArrowheads="1"/>
            </p:cNvSpPr>
            <p:nvPr/>
          </p:nvSpPr>
          <p:spPr bwMode="auto">
            <a:xfrm>
              <a:off x="476" y="83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</a:rPr>
                <a:t>1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  <p:sp>
          <p:nvSpPr>
            <p:cNvPr id="118794" name="Text Box 10"/>
            <p:cNvSpPr txBox="1">
              <a:spLocks noChangeArrowheads="1"/>
            </p:cNvSpPr>
            <p:nvPr/>
          </p:nvSpPr>
          <p:spPr bwMode="auto">
            <a:xfrm>
              <a:off x="685" y="364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</p:grp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468313" y="1658938"/>
            <a:ext cx="20161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600" u="sng" dirty="0">
                <a:solidFill>
                  <a:srgbClr val="FF0000"/>
                </a:solidFill>
              </a:rPr>
              <a:t>téglalap</a:t>
            </a:r>
          </a:p>
        </p:txBody>
      </p:sp>
      <p:grpSp>
        <p:nvGrpSpPr>
          <p:cNvPr id="118797" name="Group 13"/>
          <p:cNvGrpSpPr>
            <a:grpSpLocks/>
          </p:cNvGrpSpPr>
          <p:nvPr/>
        </p:nvGrpSpPr>
        <p:grpSpPr bwMode="auto">
          <a:xfrm>
            <a:off x="611188" y="2335213"/>
            <a:ext cx="2155825" cy="1009650"/>
            <a:chOff x="431" y="890"/>
            <a:chExt cx="983" cy="636"/>
          </a:xfrm>
        </p:grpSpPr>
        <p:sp>
          <p:nvSpPr>
            <p:cNvPr id="118798" name="Rectangle 14"/>
            <p:cNvSpPr>
              <a:spLocks noChangeArrowheads="1"/>
            </p:cNvSpPr>
            <p:nvPr/>
          </p:nvSpPr>
          <p:spPr bwMode="auto">
            <a:xfrm>
              <a:off x="431" y="890"/>
              <a:ext cx="816" cy="4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9" name="Text Box 15"/>
            <p:cNvSpPr txBox="1">
              <a:spLocks noChangeArrowheads="1"/>
            </p:cNvSpPr>
            <p:nvPr/>
          </p:nvSpPr>
          <p:spPr bwMode="auto">
            <a:xfrm>
              <a:off x="773" y="1238"/>
              <a:ext cx="1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18800" name="Text Box 16"/>
            <p:cNvSpPr txBox="1">
              <a:spLocks noChangeArrowheads="1"/>
            </p:cNvSpPr>
            <p:nvPr/>
          </p:nvSpPr>
          <p:spPr bwMode="auto">
            <a:xfrm>
              <a:off x="1248" y="921"/>
              <a:ext cx="1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118810" name="Group 26"/>
          <p:cNvGrpSpPr>
            <a:grpSpLocks/>
          </p:cNvGrpSpPr>
          <p:nvPr/>
        </p:nvGrpSpPr>
        <p:grpSpPr bwMode="auto">
          <a:xfrm>
            <a:off x="611188" y="2335213"/>
            <a:ext cx="1792287" cy="647700"/>
            <a:chOff x="385" y="1471"/>
            <a:chExt cx="1129" cy="408"/>
          </a:xfrm>
        </p:grpSpPr>
        <p:sp>
          <p:nvSpPr>
            <p:cNvPr id="118804" name="Line 20"/>
            <p:cNvSpPr>
              <a:spLocks noChangeShapeType="1"/>
            </p:cNvSpPr>
            <p:nvPr/>
          </p:nvSpPr>
          <p:spPr bwMode="auto">
            <a:xfrm flipV="1">
              <a:off x="385" y="1471"/>
              <a:ext cx="1129" cy="40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5" name="Line 21"/>
            <p:cNvSpPr>
              <a:spLocks noChangeShapeType="1"/>
            </p:cNvSpPr>
            <p:nvPr/>
          </p:nvSpPr>
          <p:spPr bwMode="auto">
            <a:xfrm>
              <a:off x="385" y="1471"/>
              <a:ext cx="1129" cy="40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3313113" y="2182813"/>
            <a:ext cx="57959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Merőlegesek-e egymásra a téglalap átlói?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3313113" y="3141663"/>
            <a:ext cx="57959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Nem!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3313113" y="3716338"/>
            <a:ext cx="57959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Akkor a téglalpra </a:t>
            </a:r>
            <a:r>
              <a:rPr lang="hr-HR" sz="2600" u="sng" dirty="0">
                <a:solidFill>
                  <a:srgbClr val="993300"/>
                </a:solidFill>
              </a:rPr>
              <a:t>nem</a:t>
            </a:r>
            <a:r>
              <a:rPr lang="hr-HR" sz="2600" dirty="0">
                <a:solidFill>
                  <a:srgbClr val="993300"/>
                </a:solidFill>
              </a:rPr>
              <a:t> alkalmazhatjuk ezt a képletet!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96" grpId="0" build="p"/>
      <p:bldP spid="118807" grpId="0"/>
      <p:bldP spid="118808" grpId="0"/>
      <p:bldP spid="1188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2232025" y="2032392"/>
            <a:ext cx="579596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Merőlegesek-e a négyzet átlói egymásra?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2239963" y="2940050"/>
            <a:ext cx="11509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Igen!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2268538" y="3400544"/>
            <a:ext cx="68754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Alkalmazhatjuk-e a négyzetre ezt a képletet?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121883" name="Group 27"/>
          <p:cNvGrpSpPr>
            <a:grpSpLocks/>
          </p:cNvGrpSpPr>
          <p:nvPr/>
        </p:nvGrpSpPr>
        <p:grpSpPr bwMode="auto">
          <a:xfrm>
            <a:off x="538163" y="1651000"/>
            <a:ext cx="1311275" cy="1905000"/>
            <a:chOff x="5057" y="646"/>
            <a:chExt cx="571" cy="830"/>
          </a:xfrm>
        </p:grpSpPr>
        <p:sp>
          <p:nvSpPr>
            <p:cNvPr id="121884" name="Rectangle 28"/>
            <p:cNvSpPr>
              <a:spLocks noChangeArrowheads="1"/>
            </p:cNvSpPr>
            <p:nvPr/>
          </p:nvSpPr>
          <p:spPr bwMode="auto">
            <a:xfrm>
              <a:off x="5057" y="899"/>
              <a:ext cx="408" cy="40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Text Box 29"/>
            <p:cNvSpPr txBox="1">
              <a:spLocks noChangeArrowheads="1"/>
            </p:cNvSpPr>
            <p:nvPr/>
          </p:nvSpPr>
          <p:spPr bwMode="auto">
            <a:xfrm>
              <a:off x="5202" y="1350"/>
              <a:ext cx="15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hr-HR" sz="200">
                  <a:solidFill>
                    <a:srgbClr val="0000CC"/>
                  </a:solidFill>
                </a:rPr>
                <a:t> </a:t>
              </a:r>
            </a:p>
            <a:p>
              <a:pPr algn="ctr">
                <a:lnSpc>
                  <a:spcPct val="50000"/>
                </a:lnSpc>
              </a:pPr>
              <a:r>
                <a:rPr lang="hr-HR"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121886" name="Text Box 30"/>
            <p:cNvSpPr txBox="1">
              <a:spLocks noChangeArrowheads="1"/>
            </p:cNvSpPr>
            <p:nvPr/>
          </p:nvSpPr>
          <p:spPr bwMode="auto">
            <a:xfrm>
              <a:off x="5474" y="958"/>
              <a:ext cx="154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121887" name="Text Box 31"/>
            <p:cNvSpPr txBox="1">
              <a:spLocks noChangeArrowheads="1"/>
            </p:cNvSpPr>
            <p:nvPr/>
          </p:nvSpPr>
          <p:spPr bwMode="auto">
            <a:xfrm>
              <a:off x="5239" y="646"/>
              <a:ext cx="80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hr-HR">
                <a:solidFill>
                  <a:srgbClr val="0000CC"/>
                </a:solidFill>
              </a:endParaRPr>
            </a:p>
          </p:txBody>
        </p:sp>
      </p:grpSp>
      <p:sp>
        <p:nvSpPr>
          <p:cNvPr id="121888" name="Rectangle 32"/>
          <p:cNvSpPr>
            <a:spLocks noChangeArrowheads="1"/>
          </p:cNvSpPr>
          <p:nvPr/>
        </p:nvSpPr>
        <p:spPr bwMode="auto">
          <a:xfrm>
            <a:off x="34925" y="1589088"/>
            <a:ext cx="20161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600" u="sng" dirty="0">
                <a:solidFill>
                  <a:srgbClr val="0000CC"/>
                </a:solidFill>
              </a:rPr>
              <a:t>négyzet</a:t>
            </a:r>
          </a:p>
        </p:txBody>
      </p:sp>
      <p:grpSp>
        <p:nvGrpSpPr>
          <p:cNvPr id="121869" name="Group 13"/>
          <p:cNvGrpSpPr>
            <a:grpSpLocks/>
          </p:cNvGrpSpPr>
          <p:nvPr/>
        </p:nvGrpSpPr>
        <p:grpSpPr bwMode="auto">
          <a:xfrm>
            <a:off x="538163" y="2233613"/>
            <a:ext cx="935037" cy="936625"/>
            <a:chOff x="385" y="1471"/>
            <a:chExt cx="1129" cy="408"/>
          </a:xfrm>
        </p:grpSpPr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 flipV="1">
              <a:off x="385" y="1471"/>
              <a:ext cx="1129" cy="4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>
              <a:off x="385" y="1471"/>
              <a:ext cx="1129" cy="4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89" name="Group 33"/>
          <p:cNvGrpSpPr>
            <a:grpSpLocks/>
          </p:cNvGrpSpPr>
          <p:nvPr/>
        </p:nvGrpSpPr>
        <p:grpSpPr bwMode="auto">
          <a:xfrm rot="18900000">
            <a:off x="912813" y="2465388"/>
            <a:ext cx="185737" cy="185737"/>
            <a:chOff x="1746" y="3203"/>
            <a:chExt cx="91" cy="91"/>
          </a:xfrm>
        </p:grpSpPr>
        <p:sp>
          <p:nvSpPr>
            <p:cNvPr id="121890" name="Line 34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" name="Line 35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92" name="Text Box 36"/>
          <p:cNvSpPr txBox="1">
            <a:spLocks noChangeArrowheads="1"/>
          </p:cNvSpPr>
          <p:nvPr/>
        </p:nvSpPr>
        <p:spPr bwMode="auto">
          <a:xfrm>
            <a:off x="2268538" y="4236194"/>
            <a:ext cx="66246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Alkalmazhatjuk!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1893" name="Text Box 37"/>
          <p:cNvSpPr txBox="1">
            <a:spLocks noChangeArrowheads="1"/>
          </p:cNvSpPr>
          <p:nvPr/>
        </p:nvSpPr>
        <p:spPr bwMode="auto">
          <a:xfrm>
            <a:off x="2268538" y="4678263"/>
            <a:ext cx="66246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Hogyan jelöljük a négyzet átlóit?</a:t>
            </a:r>
          </a:p>
          <a:p>
            <a:r>
              <a:rPr lang="hr-HR" dirty="0">
                <a:solidFill>
                  <a:srgbClr val="993300"/>
                </a:solidFill>
              </a:rPr>
              <a:t>(Egyenlők?)</a:t>
            </a:r>
            <a:endParaRPr lang="sr-Latn-CS" i="1" dirty="0">
              <a:solidFill>
                <a:srgbClr val="993300"/>
              </a:solidFill>
            </a:endParaRPr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511175" y="2622550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2000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21899" name="Text Box 43"/>
          <p:cNvSpPr txBox="1">
            <a:spLocks noChangeArrowheads="1"/>
          </p:cNvSpPr>
          <p:nvPr/>
        </p:nvSpPr>
        <p:spPr bwMode="auto">
          <a:xfrm>
            <a:off x="1108075" y="2613025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2000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21901" name="Text Box 45"/>
          <p:cNvSpPr txBox="1">
            <a:spLocks noChangeArrowheads="1"/>
          </p:cNvSpPr>
          <p:nvPr/>
        </p:nvSpPr>
        <p:spPr bwMode="auto">
          <a:xfrm>
            <a:off x="251520" y="3757613"/>
            <a:ext cx="792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rgbClr val="0000CC"/>
                </a:solidFill>
              </a:rPr>
              <a:t>T=</a:t>
            </a:r>
            <a:endParaRPr lang="en-US" sz="2600" dirty="0">
              <a:solidFill>
                <a:srgbClr val="0000CC"/>
              </a:solidFill>
            </a:endParaRPr>
          </a:p>
        </p:txBody>
      </p:sp>
      <p:grpSp>
        <p:nvGrpSpPr>
          <p:cNvPr id="121905" name="Group 49"/>
          <p:cNvGrpSpPr>
            <a:grpSpLocks/>
          </p:cNvGrpSpPr>
          <p:nvPr/>
        </p:nvGrpSpPr>
        <p:grpSpPr bwMode="auto">
          <a:xfrm>
            <a:off x="828675" y="3573463"/>
            <a:ext cx="1470025" cy="892175"/>
            <a:chOff x="431" y="2232"/>
            <a:chExt cx="926" cy="562"/>
          </a:xfrm>
        </p:grpSpPr>
        <p:sp>
          <p:nvSpPr>
            <p:cNvPr id="121898" name="Text Box 42"/>
            <p:cNvSpPr txBox="1">
              <a:spLocks noChangeArrowheads="1"/>
            </p:cNvSpPr>
            <p:nvPr/>
          </p:nvSpPr>
          <p:spPr bwMode="auto">
            <a:xfrm>
              <a:off x="648" y="243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hr-HR" sz="1800">
                <a:solidFill>
                  <a:srgbClr val="0000CC"/>
                </a:solidFill>
              </a:endParaRPr>
            </a:p>
          </p:txBody>
        </p:sp>
        <p:sp>
          <p:nvSpPr>
            <p:cNvPr id="121902" name="Line 46"/>
            <p:cNvSpPr>
              <a:spLocks noChangeShapeType="1"/>
            </p:cNvSpPr>
            <p:nvPr/>
          </p:nvSpPr>
          <p:spPr bwMode="auto">
            <a:xfrm>
              <a:off x="431" y="2512"/>
              <a:ext cx="589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" name="Text Box 47"/>
            <p:cNvSpPr txBox="1">
              <a:spLocks noChangeArrowheads="1"/>
            </p:cNvSpPr>
            <p:nvPr/>
          </p:nvSpPr>
          <p:spPr bwMode="auto">
            <a:xfrm>
              <a:off x="449" y="2232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0000CC"/>
                  </a:solidFill>
                </a:rPr>
                <a:t>d</a:t>
              </a:r>
              <a:r>
                <a:rPr lang="sr-Latn-CS" sz="2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0000CC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endParaRPr lang="en-US" sz="2600">
                <a:solidFill>
                  <a:srgbClr val="0000CC"/>
                </a:solidFill>
              </a:endParaRPr>
            </a:p>
          </p:txBody>
        </p:sp>
        <p:sp>
          <p:nvSpPr>
            <p:cNvPr id="121904" name="Text Box 48"/>
            <p:cNvSpPr txBox="1">
              <a:spLocks noChangeArrowheads="1"/>
            </p:cNvSpPr>
            <p:nvPr/>
          </p:nvSpPr>
          <p:spPr bwMode="auto">
            <a:xfrm>
              <a:off x="567" y="2486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0000CC"/>
                  </a:solidFill>
                </a:rPr>
                <a:t>2</a:t>
              </a:r>
              <a:endParaRPr lang="en-US" sz="2600">
                <a:solidFill>
                  <a:srgbClr val="0000CC"/>
                </a:solidFill>
              </a:endParaRPr>
            </a:p>
          </p:txBody>
        </p:sp>
      </p:grpSp>
      <p:sp>
        <p:nvSpPr>
          <p:cNvPr id="121906" name="Text Box 50"/>
          <p:cNvSpPr txBox="1">
            <a:spLocks noChangeArrowheads="1"/>
          </p:cNvSpPr>
          <p:nvPr/>
        </p:nvSpPr>
        <p:spPr bwMode="auto">
          <a:xfrm>
            <a:off x="2268538" y="5532338"/>
            <a:ext cx="68754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Hogy szól a képlet?</a:t>
            </a:r>
            <a:endParaRPr lang="sr-Latn-CS" i="1" dirty="0">
              <a:solidFill>
                <a:srgbClr val="993300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592388" y="166688"/>
            <a:ext cx="60120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Nézzük melyik négyszögeknél alkalmazhatjuk még ezt a képletet!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37" name="Group 11"/>
          <p:cNvGrpSpPr>
            <a:grpSpLocks/>
          </p:cNvGrpSpPr>
          <p:nvPr/>
        </p:nvGrpSpPr>
        <p:grpSpPr bwMode="auto">
          <a:xfrm>
            <a:off x="179388" y="131763"/>
            <a:ext cx="2017713" cy="935037"/>
            <a:chOff x="113" y="83"/>
            <a:chExt cx="1271" cy="589"/>
          </a:xfrm>
        </p:grpSpPr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113" y="226"/>
              <a:ext cx="49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 dirty="0">
                  <a:solidFill>
                    <a:srgbClr val="CC0000"/>
                  </a:solidFill>
                </a:rPr>
                <a:t>T=</a:t>
              </a:r>
              <a:endParaRPr lang="en-US" sz="2600" dirty="0">
                <a:solidFill>
                  <a:srgbClr val="CC0000"/>
                </a:solidFill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476" y="390"/>
              <a:ext cx="6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476" y="83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</a:rPr>
                <a:t>1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685" y="364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1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1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2" grpId="0"/>
      <p:bldP spid="121873" grpId="0"/>
      <p:bldP spid="121874" grpId="0"/>
      <p:bldP spid="121888" grpId="0" build="p"/>
      <p:bldP spid="121892" grpId="0"/>
      <p:bldP spid="121893" grpId="0"/>
      <p:bldP spid="121897" grpId="0"/>
      <p:bldP spid="121899" grpId="0"/>
      <p:bldP spid="121901" grpId="0"/>
      <p:bldP spid="1219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2339975" y="2398713"/>
            <a:ext cx="608488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Melyik képletet tanultuk meg először a négyzet területének kiszámítására?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2411413" y="3732213"/>
            <a:ext cx="1655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rgbClr val="0000CC"/>
                </a:solidFill>
              </a:rPr>
              <a:t>T</a:t>
            </a:r>
            <a:r>
              <a:rPr lang="sr-Latn-CS" sz="1400" dirty="0">
                <a:solidFill>
                  <a:srgbClr val="0000CC"/>
                </a:solidFill>
              </a:rPr>
              <a:t> </a:t>
            </a:r>
            <a:r>
              <a:rPr lang="sr-Latn-CS" sz="2600" dirty="0">
                <a:solidFill>
                  <a:srgbClr val="0000CC"/>
                </a:solidFill>
              </a:rPr>
              <a:t>=</a:t>
            </a:r>
            <a:r>
              <a:rPr lang="sr-Latn-CS" sz="1400" dirty="0">
                <a:solidFill>
                  <a:srgbClr val="0000CC"/>
                </a:solidFill>
              </a:rPr>
              <a:t> </a:t>
            </a:r>
            <a:r>
              <a:rPr lang="sr-Latn-CS" sz="2600" dirty="0">
                <a:solidFill>
                  <a:srgbClr val="0000CC"/>
                </a:solidFill>
              </a:rPr>
              <a:t>a</a:t>
            </a:r>
            <a:r>
              <a:rPr lang="en-US" sz="2600" dirty="0">
                <a:solidFill>
                  <a:srgbClr val="0000CC"/>
                </a:solidFill>
              </a:rPr>
              <a:t>·</a:t>
            </a:r>
            <a:r>
              <a:rPr lang="hr-HR" sz="2600" dirty="0">
                <a:solidFill>
                  <a:srgbClr val="0000CC"/>
                </a:solidFill>
              </a:rPr>
              <a:t>a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122917" name="Text Box 37"/>
          <p:cNvSpPr txBox="1">
            <a:spLocks noChangeArrowheads="1"/>
          </p:cNvSpPr>
          <p:nvPr/>
        </p:nvSpPr>
        <p:spPr bwMode="auto">
          <a:xfrm>
            <a:off x="179388" y="4495800"/>
            <a:ext cx="90011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500" dirty="0">
                <a:solidFill>
                  <a:srgbClr val="993300"/>
                </a:solidFill>
              </a:rPr>
              <a:t>Melyiket alkalmazzuk a feladatok megoldásakor?</a:t>
            </a:r>
            <a:endParaRPr lang="sr-Latn-CS" sz="2500" i="1" dirty="0">
              <a:solidFill>
                <a:srgbClr val="993300"/>
              </a:solidFill>
            </a:endParaRPr>
          </a:p>
        </p:txBody>
      </p:sp>
      <p:sp>
        <p:nvSpPr>
          <p:cNvPr id="122918" name="Text Box 38"/>
          <p:cNvSpPr txBox="1">
            <a:spLocks noChangeArrowheads="1"/>
          </p:cNvSpPr>
          <p:nvPr/>
        </p:nvSpPr>
        <p:spPr bwMode="auto">
          <a:xfrm>
            <a:off x="179388" y="5054600"/>
            <a:ext cx="8135937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Attól függ, mi van megadva.</a:t>
            </a:r>
          </a:p>
          <a:p>
            <a:endParaRPr lang="hr-HR" sz="500" dirty="0">
              <a:solidFill>
                <a:srgbClr val="993300"/>
              </a:solidFill>
            </a:endParaRPr>
          </a:p>
          <a:p>
            <a:r>
              <a:rPr lang="hr-HR" sz="2600" dirty="0">
                <a:solidFill>
                  <a:srgbClr val="993300"/>
                </a:solidFill>
              </a:rPr>
              <a:t>Ha adott az </a:t>
            </a:r>
            <a:r>
              <a:rPr lang="hr-HR" sz="2600" dirty="0">
                <a:solidFill>
                  <a:srgbClr val="0000CC"/>
                </a:solidFill>
              </a:rPr>
              <a:t>a</a:t>
            </a:r>
            <a:r>
              <a:rPr lang="hr-HR" sz="2600" dirty="0">
                <a:solidFill>
                  <a:srgbClr val="993300"/>
                </a:solidFill>
              </a:rPr>
              <a:t>, akkor a  </a:t>
            </a:r>
            <a:r>
              <a:rPr lang="hr-HR" sz="2600" dirty="0">
                <a:solidFill>
                  <a:srgbClr val="0000CC"/>
                </a:solidFill>
              </a:rPr>
              <a:t>T=</a:t>
            </a:r>
            <a:endParaRPr lang="sr-Latn-CS" sz="2600" i="1" dirty="0">
              <a:solidFill>
                <a:srgbClr val="0000CC"/>
              </a:solidFill>
            </a:endParaRPr>
          </a:p>
        </p:txBody>
      </p:sp>
      <p:sp>
        <p:nvSpPr>
          <p:cNvPr id="122919" name="Text Box 39"/>
          <p:cNvSpPr txBox="1">
            <a:spLocks noChangeArrowheads="1"/>
          </p:cNvSpPr>
          <p:nvPr/>
        </p:nvSpPr>
        <p:spPr bwMode="auto">
          <a:xfrm>
            <a:off x="4715173" y="5516563"/>
            <a:ext cx="442882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CS" sz="2600" dirty="0">
                <a:solidFill>
                  <a:srgbClr val="0000CC"/>
                </a:solidFill>
              </a:rPr>
              <a:t>a</a:t>
            </a:r>
            <a:r>
              <a:rPr lang="en-US" sz="2600" dirty="0">
                <a:solidFill>
                  <a:srgbClr val="0000CC"/>
                </a:solidFill>
              </a:rPr>
              <a:t>·</a:t>
            </a:r>
            <a:r>
              <a:rPr lang="hr-HR" sz="2600" dirty="0">
                <a:solidFill>
                  <a:srgbClr val="0000CC"/>
                </a:solidFill>
              </a:rPr>
              <a:t>a </a:t>
            </a:r>
            <a:r>
              <a:rPr lang="hr-HR" sz="2600" dirty="0">
                <a:solidFill>
                  <a:srgbClr val="993300"/>
                </a:solidFill>
              </a:rPr>
              <a:t>képlettel számolunk,</a:t>
            </a:r>
            <a:endParaRPr lang="en-US" sz="2600" dirty="0">
              <a:solidFill>
                <a:srgbClr val="993300"/>
              </a:solidFill>
            </a:endParaRPr>
          </a:p>
        </p:txBody>
      </p:sp>
      <p:sp>
        <p:nvSpPr>
          <p:cNvPr id="122920" name="Text Box 40"/>
          <p:cNvSpPr txBox="1">
            <a:spLocks noChangeArrowheads="1"/>
          </p:cNvSpPr>
          <p:nvPr/>
        </p:nvSpPr>
        <p:spPr bwMode="auto">
          <a:xfrm>
            <a:off x="179512" y="6151563"/>
            <a:ext cx="78025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Ha adott a </a:t>
            </a:r>
            <a:r>
              <a:rPr lang="hr-HR" sz="2600" dirty="0">
                <a:solidFill>
                  <a:srgbClr val="0000CC"/>
                </a:solidFill>
              </a:rPr>
              <a:t>d</a:t>
            </a:r>
            <a:r>
              <a:rPr lang="hr-HR" sz="2600" dirty="0">
                <a:solidFill>
                  <a:srgbClr val="993300"/>
                </a:solidFill>
              </a:rPr>
              <a:t>, akkor a </a:t>
            </a:r>
            <a:r>
              <a:rPr lang="hr-HR" sz="2600" dirty="0">
                <a:solidFill>
                  <a:srgbClr val="0000CC"/>
                </a:solidFill>
              </a:rPr>
              <a:t>T=</a:t>
            </a:r>
            <a:endParaRPr lang="sr-Latn-CS" sz="2600" i="1" dirty="0">
              <a:solidFill>
                <a:srgbClr val="0000CC"/>
              </a:solidFill>
            </a:endParaRPr>
          </a:p>
        </p:txBody>
      </p:sp>
      <p:grpSp>
        <p:nvGrpSpPr>
          <p:cNvPr id="122928" name="Group 48"/>
          <p:cNvGrpSpPr>
            <a:grpSpLocks/>
          </p:cNvGrpSpPr>
          <p:nvPr/>
        </p:nvGrpSpPr>
        <p:grpSpPr bwMode="auto">
          <a:xfrm>
            <a:off x="4644008" y="5964239"/>
            <a:ext cx="4500563" cy="892175"/>
            <a:chOff x="5012" y="3249"/>
            <a:chExt cx="2835" cy="562"/>
          </a:xfrm>
        </p:grpSpPr>
        <p:grpSp>
          <p:nvGrpSpPr>
            <p:cNvPr id="122927" name="Group 47"/>
            <p:cNvGrpSpPr>
              <a:grpSpLocks/>
            </p:cNvGrpSpPr>
            <p:nvPr/>
          </p:nvGrpSpPr>
          <p:grpSpPr bwMode="auto">
            <a:xfrm>
              <a:off x="5012" y="3249"/>
              <a:ext cx="635" cy="562"/>
              <a:chOff x="4422" y="3639"/>
              <a:chExt cx="635" cy="562"/>
            </a:xfrm>
          </p:grpSpPr>
          <p:sp>
            <p:nvSpPr>
              <p:cNvPr id="122922" name="Text Box 42"/>
              <p:cNvSpPr txBox="1">
                <a:spLocks noChangeArrowheads="1"/>
              </p:cNvSpPr>
              <p:nvPr/>
            </p:nvSpPr>
            <p:spPr bwMode="auto">
              <a:xfrm>
                <a:off x="4639" y="3839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hr-HR" sz="1800">
                  <a:solidFill>
                    <a:srgbClr val="0000CC"/>
                  </a:solidFill>
                </a:endParaRPr>
              </a:p>
            </p:txBody>
          </p:sp>
          <p:sp>
            <p:nvSpPr>
              <p:cNvPr id="122923" name="Line 43"/>
              <p:cNvSpPr>
                <a:spLocks noChangeShapeType="1"/>
              </p:cNvSpPr>
              <p:nvPr/>
            </p:nvSpPr>
            <p:spPr bwMode="auto">
              <a:xfrm>
                <a:off x="4422" y="3919"/>
                <a:ext cx="589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24" name="Text Box 44"/>
              <p:cNvSpPr txBox="1">
                <a:spLocks noChangeArrowheads="1"/>
              </p:cNvSpPr>
              <p:nvPr/>
            </p:nvSpPr>
            <p:spPr bwMode="auto">
              <a:xfrm>
                <a:off x="4440" y="3639"/>
                <a:ext cx="617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sr-Latn-CS" sz="2600">
                    <a:solidFill>
                      <a:srgbClr val="0000CC"/>
                    </a:solidFill>
                  </a:rPr>
                  <a:t>d</a:t>
                </a:r>
                <a:r>
                  <a:rPr lang="sr-Latn-CS" sz="2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lang="sr-Latn-CS" sz="2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sr-Latn-CS" sz="2600">
                    <a:solidFill>
                      <a:srgbClr val="0000CC"/>
                    </a:solidFill>
                    <a:cs typeface="Times New Roman" pitchFamily="18" charset="0"/>
                    <a:sym typeface="Symbol" pitchFamily="18" charset="2"/>
                  </a:rPr>
                  <a:t>d</a:t>
                </a:r>
                <a:endParaRPr lang="en-US" sz="2600">
                  <a:solidFill>
                    <a:srgbClr val="0000CC"/>
                  </a:solidFill>
                </a:endParaRPr>
              </a:p>
            </p:txBody>
          </p:sp>
          <p:sp>
            <p:nvSpPr>
              <p:cNvPr id="122925" name="Text Box 45"/>
              <p:cNvSpPr txBox="1">
                <a:spLocks noChangeArrowheads="1"/>
              </p:cNvSpPr>
              <p:nvPr/>
            </p:nvSpPr>
            <p:spPr bwMode="auto">
              <a:xfrm>
                <a:off x="4558" y="3893"/>
                <a:ext cx="27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sr-Latn-CS" sz="2600">
                    <a:solidFill>
                      <a:srgbClr val="0000CC"/>
                    </a:solidFill>
                  </a:rPr>
                  <a:t>2</a:t>
                </a:r>
                <a:endParaRPr lang="en-US" sz="26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22926" name="Text Box 46"/>
            <p:cNvSpPr txBox="1">
              <a:spLocks noChangeArrowheads="1"/>
            </p:cNvSpPr>
            <p:nvPr/>
          </p:nvSpPr>
          <p:spPr bwMode="auto">
            <a:xfrm>
              <a:off x="5556" y="3349"/>
              <a:ext cx="229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hr-HR" sz="2600" dirty="0">
                  <a:solidFill>
                    <a:srgbClr val="993300"/>
                  </a:solidFill>
                </a:rPr>
                <a:t> képlettel számolunk.</a:t>
              </a:r>
              <a:endParaRPr lang="en-US" sz="2600" dirty="0">
                <a:solidFill>
                  <a:srgbClr val="993300"/>
                </a:solidFill>
              </a:endParaRPr>
            </a:p>
          </p:txBody>
        </p:sp>
      </p:grpSp>
      <p:grpSp>
        <p:nvGrpSpPr>
          <p:cNvPr id="122936" name="Group 56"/>
          <p:cNvGrpSpPr>
            <a:grpSpLocks/>
          </p:cNvGrpSpPr>
          <p:nvPr/>
        </p:nvGrpSpPr>
        <p:grpSpPr bwMode="auto">
          <a:xfrm>
            <a:off x="538163" y="1651000"/>
            <a:ext cx="1311275" cy="1905000"/>
            <a:chOff x="5057" y="646"/>
            <a:chExt cx="571" cy="830"/>
          </a:xfrm>
        </p:grpSpPr>
        <p:sp>
          <p:nvSpPr>
            <p:cNvPr id="122937" name="Rectangle 57"/>
            <p:cNvSpPr>
              <a:spLocks noChangeArrowheads="1"/>
            </p:cNvSpPr>
            <p:nvPr/>
          </p:nvSpPr>
          <p:spPr bwMode="auto">
            <a:xfrm>
              <a:off x="5057" y="899"/>
              <a:ext cx="408" cy="40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8" name="Text Box 58"/>
            <p:cNvSpPr txBox="1">
              <a:spLocks noChangeArrowheads="1"/>
            </p:cNvSpPr>
            <p:nvPr/>
          </p:nvSpPr>
          <p:spPr bwMode="auto">
            <a:xfrm>
              <a:off x="5202" y="1350"/>
              <a:ext cx="15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hr-HR" sz="200">
                  <a:solidFill>
                    <a:srgbClr val="0000CC"/>
                  </a:solidFill>
                </a:rPr>
                <a:t> </a:t>
              </a:r>
            </a:p>
            <a:p>
              <a:pPr algn="ctr">
                <a:lnSpc>
                  <a:spcPct val="50000"/>
                </a:lnSpc>
              </a:pPr>
              <a:r>
                <a:rPr lang="hr-HR"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122939" name="Text Box 59"/>
            <p:cNvSpPr txBox="1">
              <a:spLocks noChangeArrowheads="1"/>
            </p:cNvSpPr>
            <p:nvPr/>
          </p:nvSpPr>
          <p:spPr bwMode="auto">
            <a:xfrm>
              <a:off x="5474" y="958"/>
              <a:ext cx="154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122940" name="Text Box 60"/>
            <p:cNvSpPr txBox="1">
              <a:spLocks noChangeArrowheads="1"/>
            </p:cNvSpPr>
            <p:nvPr/>
          </p:nvSpPr>
          <p:spPr bwMode="auto">
            <a:xfrm>
              <a:off x="5239" y="646"/>
              <a:ext cx="80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hr-HR">
                <a:solidFill>
                  <a:srgbClr val="0000CC"/>
                </a:solidFill>
              </a:endParaRPr>
            </a:p>
          </p:txBody>
        </p:sp>
      </p:grpSp>
      <p:grpSp>
        <p:nvGrpSpPr>
          <p:cNvPr id="122942" name="Group 62"/>
          <p:cNvGrpSpPr>
            <a:grpSpLocks/>
          </p:cNvGrpSpPr>
          <p:nvPr/>
        </p:nvGrpSpPr>
        <p:grpSpPr bwMode="auto">
          <a:xfrm>
            <a:off x="538163" y="2233613"/>
            <a:ext cx="935037" cy="936625"/>
            <a:chOff x="385" y="1471"/>
            <a:chExt cx="1129" cy="408"/>
          </a:xfrm>
        </p:grpSpPr>
        <p:sp>
          <p:nvSpPr>
            <p:cNvPr id="122943" name="Line 63"/>
            <p:cNvSpPr>
              <a:spLocks noChangeShapeType="1"/>
            </p:cNvSpPr>
            <p:nvPr/>
          </p:nvSpPr>
          <p:spPr bwMode="auto">
            <a:xfrm flipV="1">
              <a:off x="385" y="1471"/>
              <a:ext cx="1129" cy="4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4" name="Line 64"/>
            <p:cNvSpPr>
              <a:spLocks noChangeShapeType="1"/>
            </p:cNvSpPr>
            <p:nvPr/>
          </p:nvSpPr>
          <p:spPr bwMode="auto">
            <a:xfrm>
              <a:off x="385" y="1471"/>
              <a:ext cx="1129" cy="4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45" name="Group 65"/>
          <p:cNvGrpSpPr>
            <a:grpSpLocks/>
          </p:cNvGrpSpPr>
          <p:nvPr/>
        </p:nvGrpSpPr>
        <p:grpSpPr bwMode="auto">
          <a:xfrm rot="18900000">
            <a:off x="912813" y="2465388"/>
            <a:ext cx="185737" cy="185737"/>
            <a:chOff x="1746" y="3203"/>
            <a:chExt cx="91" cy="91"/>
          </a:xfrm>
        </p:grpSpPr>
        <p:sp>
          <p:nvSpPr>
            <p:cNvPr id="122946" name="Line 66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7" name="Line 67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8" name="Text Box 68"/>
          <p:cNvSpPr txBox="1">
            <a:spLocks noChangeArrowheads="1"/>
          </p:cNvSpPr>
          <p:nvPr/>
        </p:nvSpPr>
        <p:spPr bwMode="auto">
          <a:xfrm>
            <a:off x="511175" y="2622550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2000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22949" name="Text Box 69"/>
          <p:cNvSpPr txBox="1">
            <a:spLocks noChangeArrowheads="1"/>
          </p:cNvSpPr>
          <p:nvPr/>
        </p:nvSpPr>
        <p:spPr bwMode="auto">
          <a:xfrm>
            <a:off x="1108075" y="2613025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2000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22950" name="Text Box 70"/>
          <p:cNvSpPr txBox="1">
            <a:spLocks noChangeArrowheads="1"/>
          </p:cNvSpPr>
          <p:nvPr/>
        </p:nvSpPr>
        <p:spPr bwMode="auto">
          <a:xfrm>
            <a:off x="251520" y="3757613"/>
            <a:ext cx="792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rgbClr val="0000CC"/>
                </a:solidFill>
              </a:rPr>
              <a:t>T=</a:t>
            </a:r>
            <a:endParaRPr lang="en-US" sz="2600" dirty="0">
              <a:solidFill>
                <a:srgbClr val="0000CC"/>
              </a:solidFill>
            </a:endParaRPr>
          </a:p>
        </p:txBody>
      </p:sp>
      <p:grpSp>
        <p:nvGrpSpPr>
          <p:cNvPr id="122951" name="Group 71"/>
          <p:cNvGrpSpPr>
            <a:grpSpLocks/>
          </p:cNvGrpSpPr>
          <p:nvPr/>
        </p:nvGrpSpPr>
        <p:grpSpPr bwMode="auto">
          <a:xfrm>
            <a:off x="828675" y="3573463"/>
            <a:ext cx="1470025" cy="892175"/>
            <a:chOff x="431" y="2232"/>
            <a:chExt cx="926" cy="562"/>
          </a:xfrm>
        </p:grpSpPr>
        <p:sp>
          <p:nvSpPr>
            <p:cNvPr id="122952" name="Text Box 72"/>
            <p:cNvSpPr txBox="1">
              <a:spLocks noChangeArrowheads="1"/>
            </p:cNvSpPr>
            <p:nvPr/>
          </p:nvSpPr>
          <p:spPr bwMode="auto">
            <a:xfrm>
              <a:off x="648" y="243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hr-HR" sz="1800">
                <a:solidFill>
                  <a:srgbClr val="0000CC"/>
                </a:solidFill>
              </a:endParaRPr>
            </a:p>
          </p:txBody>
        </p:sp>
        <p:sp>
          <p:nvSpPr>
            <p:cNvPr id="122953" name="Line 73"/>
            <p:cNvSpPr>
              <a:spLocks noChangeShapeType="1"/>
            </p:cNvSpPr>
            <p:nvPr/>
          </p:nvSpPr>
          <p:spPr bwMode="auto">
            <a:xfrm>
              <a:off x="431" y="2512"/>
              <a:ext cx="589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4" name="Text Box 74"/>
            <p:cNvSpPr txBox="1">
              <a:spLocks noChangeArrowheads="1"/>
            </p:cNvSpPr>
            <p:nvPr/>
          </p:nvSpPr>
          <p:spPr bwMode="auto">
            <a:xfrm>
              <a:off x="449" y="2232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 dirty="0">
                  <a:solidFill>
                    <a:srgbClr val="0000CC"/>
                  </a:solidFill>
                </a:rPr>
                <a:t>d</a:t>
              </a:r>
              <a:r>
                <a:rPr lang="sr-Latn-CS" sz="2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 dirty="0">
                  <a:solidFill>
                    <a:srgbClr val="0000CC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endParaRPr lang="en-US" sz="2600" dirty="0">
                <a:solidFill>
                  <a:srgbClr val="0000CC"/>
                </a:solidFill>
              </a:endParaRPr>
            </a:p>
          </p:txBody>
        </p:sp>
        <p:sp>
          <p:nvSpPr>
            <p:cNvPr id="122955" name="Text Box 75"/>
            <p:cNvSpPr txBox="1">
              <a:spLocks noChangeArrowheads="1"/>
            </p:cNvSpPr>
            <p:nvPr/>
          </p:nvSpPr>
          <p:spPr bwMode="auto">
            <a:xfrm>
              <a:off x="567" y="2486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0000CC"/>
                  </a:solidFill>
                </a:rPr>
                <a:t>2</a:t>
              </a:r>
              <a:endParaRPr lang="en-US" sz="2600">
                <a:solidFill>
                  <a:srgbClr val="0000CC"/>
                </a:solidFill>
              </a:endParaRPr>
            </a:p>
          </p:txBody>
        </p:sp>
      </p:grpSp>
      <p:sp>
        <p:nvSpPr>
          <p:cNvPr id="122956" name="Rectangle 76"/>
          <p:cNvSpPr>
            <a:spLocks noChangeArrowheads="1"/>
          </p:cNvSpPr>
          <p:nvPr/>
        </p:nvSpPr>
        <p:spPr bwMode="auto">
          <a:xfrm>
            <a:off x="34925" y="1589088"/>
            <a:ext cx="20161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600" u="sng" dirty="0">
                <a:solidFill>
                  <a:srgbClr val="0000CC"/>
                </a:solidFill>
              </a:rPr>
              <a:t>négyzet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92388" y="166688"/>
            <a:ext cx="60120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Nézzük melyik négyszögeknél alkalmazhatjuk még ezt a képletet!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44" name="Group 11"/>
          <p:cNvGrpSpPr>
            <a:grpSpLocks/>
          </p:cNvGrpSpPr>
          <p:nvPr/>
        </p:nvGrpSpPr>
        <p:grpSpPr bwMode="auto">
          <a:xfrm>
            <a:off x="179388" y="131763"/>
            <a:ext cx="2017713" cy="935037"/>
            <a:chOff x="113" y="83"/>
            <a:chExt cx="1271" cy="589"/>
          </a:xfrm>
        </p:grpSpPr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13" y="226"/>
              <a:ext cx="49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 dirty="0">
                  <a:solidFill>
                    <a:srgbClr val="CC0000"/>
                  </a:solidFill>
                </a:rPr>
                <a:t>T=</a:t>
              </a:r>
              <a:endParaRPr lang="en-US" sz="2600" dirty="0">
                <a:solidFill>
                  <a:srgbClr val="CC0000"/>
                </a:solidFill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476" y="390"/>
              <a:ext cx="6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76" y="83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</a:rPr>
                <a:t>1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685" y="364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3" grpId="0"/>
      <p:bldP spid="122916" grpId="0"/>
      <p:bldP spid="122917" grpId="0"/>
      <p:bldP spid="122918" grpId="0"/>
      <p:bldP spid="122919" grpId="0"/>
      <p:bldP spid="1229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45" name="Text Box 41"/>
          <p:cNvSpPr txBox="1">
            <a:spLocks noChangeArrowheads="1"/>
          </p:cNvSpPr>
          <p:nvPr/>
        </p:nvSpPr>
        <p:spPr bwMode="auto">
          <a:xfrm>
            <a:off x="323850" y="4495800"/>
            <a:ext cx="86026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És ha adott az </a:t>
            </a:r>
            <a:r>
              <a:rPr lang="hr-HR" sz="2600" dirty="0">
                <a:solidFill>
                  <a:srgbClr val="0000CC"/>
                </a:solidFill>
              </a:rPr>
              <a:t>a</a:t>
            </a:r>
            <a:r>
              <a:rPr lang="hr-HR" sz="2600" dirty="0">
                <a:solidFill>
                  <a:srgbClr val="993300"/>
                </a:solidFill>
              </a:rPr>
              <a:t> is és a </a:t>
            </a:r>
            <a:r>
              <a:rPr lang="hr-HR" sz="2600" dirty="0">
                <a:solidFill>
                  <a:srgbClr val="0000CC"/>
                </a:solidFill>
              </a:rPr>
              <a:t>d </a:t>
            </a:r>
            <a:r>
              <a:rPr lang="hr-HR" sz="2600" dirty="0">
                <a:solidFill>
                  <a:srgbClr val="993300"/>
                </a:solidFill>
              </a:rPr>
              <a:t>is?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3946" name="Text Box 42"/>
          <p:cNvSpPr txBox="1">
            <a:spLocks noChangeArrowheads="1"/>
          </p:cNvSpPr>
          <p:nvPr/>
        </p:nvSpPr>
        <p:spPr bwMode="auto">
          <a:xfrm>
            <a:off x="323850" y="5027613"/>
            <a:ext cx="8602663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Akkor mindegy melyik képlettel számolunk -</a:t>
            </a:r>
          </a:p>
          <a:p>
            <a:endParaRPr lang="hr-HR" sz="300" dirty="0">
              <a:solidFill>
                <a:srgbClr val="993300"/>
              </a:solidFill>
            </a:endParaRPr>
          </a:p>
          <a:p>
            <a:r>
              <a:rPr lang="hr-HR" sz="2600" dirty="0">
                <a:solidFill>
                  <a:srgbClr val="993300"/>
                </a:solidFill>
              </a:rPr>
              <a:t>a végeredmény ugyan az lesz!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323850" y="5964238"/>
            <a:ext cx="86026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500" dirty="0">
                <a:solidFill>
                  <a:srgbClr val="993300"/>
                </a:solidFill>
              </a:rPr>
              <a:t>Ellenőrizd ezt egy adott feladatban!</a:t>
            </a:r>
            <a:endParaRPr lang="sr-Latn-CS" sz="2500" i="1" dirty="0">
              <a:solidFill>
                <a:srgbClr val="993300"/>
              </a:solidFill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339975" y="2398713"/>
            <a:ext cx="608488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Melyik képletet tanultuk meg először a négyzet területére?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2411413" y="3732213"/>
            <a:ext cx="1655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rgbClr val="0000CC"/>
                </a:solidFill>
              </a:rPr>
              <a:t>T</a:t>
            </a:r>
            <a:r>
              <a:rPr lang="sr-Latn-CS" sz="1400" dirty="0">
                <a:solidFill>
                  <a:srgbClr val="0000CC"/>
                </a:solidFill>
              </a:rPr>
              <a:t> </a:t>
            </a:r>
            <a:r>
              <a:rPr lang="sr-Latn-CS" sz="2600" dirty="0">
                <a:solidFill>
                  <a:srgbClr val="0000CC"/>
                </a:solidFill>
              </a:rPr>
              <a:t>=</a:t>
            </a:r>
            <a:r>
              <a:rPr lang="sr-Latn-CS" sz="1400" dirty="0">
                <a:solidFill>
                  <a:srgbClr val="0000CC"/>
                </a:solidFill>
              </a:rPr>
              <a:t> </a:t>
            </a:r>
            <a:r>
              <a:rPr lang="sr-Latn-CS" sz="2600" dirty="0">
                <a:solidFill>
                  <a:srgbClr val="0000CC"/>
                </a:solidFill>
              </a:rPr>
              <a:t>a</a:t>
            </a:r>
            <a:r>
              <a:rPr lang="en-US" sz="2600" dirty="0">
                <a:solidFill>
                  <a:srgbClr val="0000CC"/>
                </a:solidFill>
              </a:rPr>
              <a:t>·</a:t>
            </a:r>
            <a:r>
              <a:rPr lang="hr-HR" sz="2600" dirty="0">
                <a:solidFill>
                  <a:srgbClr val="0000CC"/>
                </a:solidFill>
              </a:rPr>
              <a:t>a</a:t>
            </a:r>
            <a:endParaRPr lang="en-US" sz="2600" dirty="0">
              <a:solidFill>
                <a:srgbClr val="0000CC"/>
              </a:solidFill>
            </a:endParaRPr>
          </a:p>
        </p:txBody>
      </p:sp>
      <p:grpSp>
        <p:nvGrpSpPr>
          <p:cNvPr id="37" name="Group 56"/>
          <p:cNvGrpSpPr>
            <a:grpSpLocks/>
          </p:cNvGrpSpPr>
          <p:nvPr/>
        </p:nvGrpSpPr>
        <p:grpSpPr bwMode="auto">
          <a:xfrm>
            <a:off x="538163" y="1651000"/>
            <a:ext cx="1311275" cy="1905000"/>
            <a:chOff x="5057" y="646"/>
            <a:chExt cx="571" cy="830"/>
          </a:xfrm>
        </p:grpSpPr>
        <p:sp>
          <p:nvSpPr>
            <p:cNvPr id="38" name="Rectangle 57"/>
            <p:cNvSpPr>
              <a:spLocks noChangeArrowheads="1"/>
            </p:cNvSpPr>
            <p:nvPr/>
          </p:nvSpPr>
          <p:spPr bwMode="auto">
            <a:xfrm>
              <a:off x="5057" y="899"/>
              <a:ext cx="408" cy="40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58"/>
            <p:cNvSpPr txBox="1">
              <a:spLocks noChangeArrowheads="1"/>
            </p:cNvSpPr>
            <p:nvPr/>
          </p:nvSpPr>
          <p:spPr bwMode="auto">
            <a:xfrm>
              <a:off x="5202" y="1350"/>
              <a:ext cx="15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hr-HR" sz="200">
                  <a:solidFill>
                    <a:srgbClr val="0000CC"/>
                  </a:solidFill>
                </a:rPr>
                <a:t> </a:t>
              </a:r>
            </a:p>
            <a:p>
              <a:pPr algn="ctr">
                <a:lnSpc>
                  <a:spcPct val="50000"/>
                </a:lnSpc>
              </a:pPr>
              <a:r>
                <a:rPr lang="hr-HR"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40" name="Text Box 59"/>
            <p:cNvSpPr txBox="1">
              <a:spLocks noChangeArrowheads="1"/>
            </p:cNvSpPr>
            <p:nvPr/>
          </p:nvSpPr>
          <p:spPr bwMode="auto">
            <a:xfrm>
              <a:off x="5474" y="958"/>
              <a:ext cx="154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41" name="Text Box 60"/>
            <p:cNvSpPr txBox="1">
              <a:spLocks noChangeArrowheads="1"/>
            </p:cNvSpPr>
            <p:nvPr/>
          </p:nvSpPr>
          <p:spPr bwMode="auto">
            <a:xfrm>
              <a:off x="5239" y="646"/>
              <a:ext cx="80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hr-HR">
                <a:solidFill>
                  <a:srgbClr val="0000CC"/>
                </a:solidFill>
              </a:endParaRPr>
            </a:p>
          </p:txBody>
        </p:sp>
      </p:grpSp>
      <p:grpSp>
        <p:nvGrpSpPr>
          <p:cNvPr id="42" name="Group 62"/>
          <p:cNvGrpSpPr>
            <a:grpSpLocks/>
          </p:cNvGrpSpPr>
          <p:nvPr/>
        </p:nvGrpSpPr>
        <p:grpSpPr bwMode="auto">
          <a:xfrm>
            <a:off x="538163" y="2233613"/>
            <a:ext cx="935037" cy="936625"/>
            <a:chOff x="385" y="1471"/>
            <a:chExt cx="1129" cy="408"/>
          </a:xfrm>
        </p:grpSpPr>
        <p:sp>
          <p:nvSpPr>
            <p:cNvPr id="43" name="Line 63"/>
            <p:cNvSpPr>
              <a:spLocks noChangeShapeType="1"/>
            </p:cNvSpPr>
            <p:nvPr/>
          </p:nvSpPr>
          <p:spPr bwMode="auto">
            <a:xfrm flipV="1">
              <a:off x="385" y="1471"/>
              <a:ext cx="1129" cy="4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>
              <a:off x="385" y="1471"/>
              <a:ext cx="1129" cy="4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65"/>
          <p:cNvGrpSpPr>
            <a:grpSpLocks/>
          </p:cNvGrpSpPr>
          <p:nvPr/>
        </p:nvGrpSpPr>
        <p:grpSpPr bwMode="auto">
          <a:xfrm rot="18900000">
            <a:off x="912813" y="2465388"/>
            <a:ext cx="185737" cy="185737"/>
            <a:chOff x="1746" y="3203"/>
            <a:chExt cx="91" cy="91"/>
          </a:xfrm>
        </p:grpSpPr>
        <p:sp>
          <p:nvSpPr>
            <p:cNvPr id="46" name="Line 66"/>
            <p:cNvSpPr>
              <a:spLocks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511175" y="2622550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2000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49" name="Text Box 69"/>
          <p:cNvSpPr txBox="1">
            <a:spLocks noChangeArrowheads="1"/>
          </p:cNvSpPr>
          <p:nvPr/>
        </p:nvSpPr>
        <p:spPr bwMode="auto">
          <a:xfrm>
            <a:off x="1108075" y="2613025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2000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50" name="Text Box 70"/>
          <p:cNvSpPr txBox="1">
            <a:spLocks noChangeArrowheads="1"/>
          </p:cNvSpPr>
          <p:nvPr/>
        </p:nvSpPr>
        <p:spPr bwMode="auto">
          <a:xfrm>
            <a:off x="251520" y="3757613"/>
            <a:ext cx="792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rgbClr val="0000CC"/>
                </a:solidFill>
              </a:rPr>
              <a:t>T=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51" name="Rectangle 76"/>
          <p:cNvSpPr>
            <a:spLocks noChangeArrowheads="1"/>
          </p:cNvSpPr>
          <p:nvPr/>
        </p:nvSpPr>
        <p:spPr bwMode="auto">
          <a:xfrm>
            <a:off x="34925" y="1589088"/>
            <a:ext cx="20161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600" u="sng" dirty="0">
                <a:solidFill>
                  <a:srgbClr val="0000CC"/>
                </a:solidFill>
              </a:rPr>
              <a:t>négyzet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2592388" y="166688"/>
            <a:ext cx="60120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Nézzük melyik négyszögeknél alkalmazhatjuk még ezt a képletet!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179388" y="131763"/>
            <a:ext cx="2017713" cy="935037"/>
            <a:chOff x="113" y="83"/>
            <a:chExt cx="1271" cy="589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13" y="226"/>
              <a:ext cx="49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 dirty="0">
                  <a:solidFill>
                    <a:srgbClr val="CC0000"/>
                  </a:solidFill>
                </a:rPr>
                <a:t>T=</a:t>
              </a:r>
              <a:endParaRPr lang="en-US" sz="2600" dirty="0">
                <a:solidFill>
                  <a:srgbClr val="CC0000"/>
                </a:solidFill>
              </a:endParaRPr>
            </a:p>
          </p:txBody>
        </p:sp>
        <p:sp>
          <p:nvSpPr>
            <p:cNvPr id="55" name="Line 8"/>
            <p:cNvSpPr>
              <a:spLocks noChangeShapeType="1"/>
            </p:cNvSpPr>
            <p:nvPr/>
          </p:nvSpPr>
          <p:spPr bwMode="auto">
            <a:xfrm>
              <a:off x="476" y="390"/>
              <a:ext cx="6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476" y="83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</a:rPr>
                <a:t>1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685" y="364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</p:grpSp>
      <p:grpSp>
        <p:nvGrpSpPr>
          <p:cNvPr id="58" name="Group 71"/>
          <p:cNvGrpSpPr>
            <a:grpSpLocks/>
          </p:cNvGrpSpPr>
          <p:nvPr/>
        </p:nvGrpSpPr>
        <p:grpSpPr bwMode="auto">
          <a:xfrm>
            <a:off x="828675" y="3573463"/>
            <a:ext cx="1470025" cy="892175"/>
            <a:chOff x="431" y="2232"/>
            <a:chExt cx="926" cy="562"/>
          </a:xfrm>
        </p:grpSpPr>
        <p:sp>
          <p:nvSpPr>
            <p:cNvPr id="59" name="Text Box 72"/>
            <p:cNvSpPr txBox="1">
              <a:spLocks noChangeArrowheads="1"/>
            </p:cNvSpPr>
            <p:nvPr/>
          </p:nvSpPr>
          <p:spPr bwMode="auto">
            <a:xfrm>
              <a:off x="648" y="243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hr-HR" sz="1800">
                <a:solidFill>
                  <a:srgbClr val="0000CC"/>
                </a:solidFill>
              </a:endParaRPr>
            </a:p>
          </p:txBody>
        </p:sp>
        <p:sp>
          <p:nvSpPr>
            <p:cNvPr id="60" name="Line 73"/>
            <p:cNvSpPr>
              <a:spLocks noChangeShapeType="1"/>
            </p:cNvSpPr>
            <p:nvPr/>
          </p:nvSpPr>
          <p:spPr bwMode="auto">
            <a:xfrm>
              <a:off x="431" y="2512"/>
              <a:ext cx="589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74"/>
            <p:cNvSpPr txBox="1">
              <a:spLocks noChangeArrowheads="1"/>
            </p:cNvSpPr>
            <p:nvPr/>
          </p:nvSpPr>
          <p:spPr bwMode="auto">
            <a:xfrm>
              <a:off x="449" y="2232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 dirty="0">
                  <a:solidFill>
                    <a:srgbClr val="0000CC"/>
                  </a:solidFill>
                </a:rPr>
                <a:t>d</a:t>
              </a:r>
              <a:r>
                <a:rPr lang="sr-Latn-CS" sz="2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 dirty="0">
                  <a:solidFill>
                    <a:srgbClr val="0000CC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endParaRPr lang="en-US" sz="2600" dirty="0">
                <a:solidFill>
                  <a:srgbClr val="0000CC"/>
                </a:solidFill>
              </a:endParaRPr>
            </a:p>
          </p:txBody>
        </p:sp>
        <p:sp>
          <p:nvSpPr>
            <p:cNvPr id="62" name="Text Box 75"/>
            <p:cNvSpPr txBox="1">
              <a:spLocks noChangeArrowheads="1"/>
            </p:cNvSpPr>
            <p:nvPr/>
          </p:nvSpPr>
          <p:spPr bwMode="auto">
            <a:xfrm>
              <a:off x="567" y="2486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0000CC"/>
                  </a:solidFill>
                </a:rPr>
                <a:t>2</a:t>
              </a:r>
              <a:endParaRPr lang="en-US" sz="260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45" grpId="0"/>
      <p:bldP spid="123946" grpId="0"/>
      <p:bldP spid="1239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3313113" y="2305050"/>
            <a:ext cx="57959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Merőlegesek-e egymásra a paralelogramma átlói?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3313113" y="3263900"/>
            <a:ext cx="57959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Nem!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127024" name="Group 48"/>
          <p:cNvGrpSpPr>
            <a:grpSpLocks/>
          </p:cNvGrpSpPr>
          <p:nvPr/>
        </p:nvGrpSpPr>
        <p:grpSpPr bwMode="auto">
          <a:xfrm>
            <a:off x="323850" y="2468563"/>
            <a:ext cx="2419350" cy="1031875"/>
            <a:chOff x="204" y="1480"/>
            <a:chExt cx="1524" cy="650"/>
          </a:xfrm>
        </p:grpSpPr>
        <p:sp>
          <p:nvSpPr>
            <p:cNvPr id="127009" name="AutoShape 33"/>
            <p:cNvSpPr>
              <a:spLocks noChangeArrowheads="1"/>
            </p:cNvSpPr>
            <p:nvPr/>
          </p:nvSpPr>
          <p:spPr bwMode="auto">
            <a:xfrm>
              <a:off x="204" y="1480"/>
              <a:ext cx="1451" cy="408"/>
            </a:xfrm>
            <a:prstGeom prst="parallelogram">
              <a:avLst>
                <a:gd name="adj" fmla="val 88909"/>
              </a:avLst>
            </a:prstGeom>
            <a:solidFill>
              <a:srgbClr val="FFCC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0" name="Text Box 34"/>
            <p:cNvSpPr txBox="1">
              <a:spLocks noChangeArrowheads="1"/>
            </p:cNvSpPr>
            <p:nvPr/>
          </p:nvSpPr>
          <p:spPr bwMode="auto">
            <a:xfrm flipH="1">
              <a:off x="613" y="1842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>
                  <a:solidFill>
                    <a:srgbClr val="FF3300"/>
                  </a:solidFill>
                </a:rPr>
                <a:t>a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27016" name="Text Box 40"/>
            <p:cNvSpPr txBox="1">
              <a:spLocks noChangeAspect="1" noChangeArrowheads="1"/>
            </p:cNvSpPr>
            <p:nvPr/>
          </p:nvSpPr>
          <p:spPr bwMode="auto">
            <a:xfrm flipH="1">
              <a:off x="1474" y="1616"/>
              <a:ext cx="2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>
                  <a:solidFill>
                    <a:srgbClr val="FF3300"/>
                  </a:solidFill>
                </a:rPr>
                <a:t>b</a:t>
              </a:r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127022" name="Rectangle 46"/>
          <p:cNvSpPr>
            <a:spLocks noChangeArrowheads="1"/>
          </p:cNvSpPr>
          <p:nvPr/>
        </p:nvSpPr>
        <p:spPr bwMode="auto">
          <a:xfrm>
            <a:off x="179388" y="1628775"/>
            <a:ext cx="273642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600" u="sng" dirty="0">
                <a:solidFill>
                  <a:srgbClr val="FF3300"/>
                </a:solidFill>
              </a:rPr>
              <a:t>paralelogramma</a:t>
            </a:r>
          </a:p>
        </p:txBody>
      </p:sp>
      <p:grpSp>
        <p:nvGrpSpPr>
          <p:cNvPr id="127027" name="Group 51"/>
          <p:cNvGrpSpPr>
            <a:grpSpLocks/>
          </p:cNvGrpSpPr>
          <p:nvPr/>
        </p:nvGrpSpPr>
        <p:grpSpPr bwMode="auto">
          <a:xfrm>
            <a:off x="323850" y="2468563"/>
            <a:ext cx="2303463" cy="647700"/>
            <a:chOff x="204" y="1480"/>
            <a:chExt cx="1451" cy="408"/>
          </a:xfrm>
        </p:grpSpPr>
        <p:sp>
          <p:nvSpPr>
            <p:cNvPr id="127025" name="Line 49"/>
            <p:cNvSpPr>
              <a:spLocks noChangeShapeType="1"/>
            </p:cNvSpPr>
            <p:nvPr/>
          </p:nvSpPr>
          <p:spPr bwMode="auto">
            <a:xfrm flipV="1">
              <a:off x="204" y="1480"/>
              <a:ext cx="1451" cy="40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6" name="Line 50"/>
            <p:cNvSpPr>
              <a:spLocks noChangeShapeType="1"/>
            </p:cNvSpPr>
            <p:nvPr/>
          </p:nvSpPr>
          <p:spPr bwMode="auto">
            <a:xfrm>
              <a:off x="567" y="1480"/>
              <a:ext cx="720" cy="40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29" name="Text Box 53"/>
          <p:cNvSpPr txBox="1">
            <a:spLocks noChangeArrowheads="1"/>
          </p:cNvSpPr>
          <p:nvPr/>
        </p:nvSpPr>
        <p:spPr bwMode="auto">
          <a:xfrm>
            <a:off x="3313113" y="3860800"/>
            <a:ext cx="579596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Alkalmazhatjuk-e a fenti képletet a paralelogramma területének kiszámítására?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7030" name="Text Box 54"/>
          <p:cNvSpPr txBox="1">
            <a:spLocks noChangeArrowheads="1"/>
          </p:cNvSpPr>
          <p:nvPr/>
        </p:nvSpPr>
        <p:spPr bwMode="auto">
          <a:xfrm>
            <a:off x="3348038" y="5172298"/>
            <a:ext cx="57959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Nem!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92388" y="166688"/>
            <a:ext cx="60120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Nézzük melyik négyszögeknél alkalmazhatjuk még ezt a képletet!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79388" y="131763"/>
            <a:ext cx="2017713" cy="935037"/>
            <a:chOff x="113" y="83"/>
            <a:chExt cx="1271" cy="589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13" y="226"/>
              <a:ext cx="49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 dirty="0">
                  <a:solidFill>
                    <a:srgbClr val="CC0000"/>
                  </a:solidFill>
                </a:rPr>
                <a:t>T=</a:t>
              </a:r>
              <a:endParaRPr lang="en-US" sz="2600" dirty="0">
                <a:solidFill>
                  <a:srgbClr val="CC0000"/>
                </a:solidFill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476" y="390"/>
              <a:ext cx="6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476" y="83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</a:rPr>
                <a:t>1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685" y="364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2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2" grpId="0"/>
      <p:bldP spid="126993" grpId="0"/>
      <p:bldP spid="127022" grpId="0"/>
      <p:bldP spid="127029" grpId="0"/>
      <p:bldP spid="1270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2268538" y="2197100"/>
            <a:ext cx="57959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Merőlegesek-e egymásra a rombusz átlói?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2268538" y="3068538"/>
            <a:ext cx="11509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Igen!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2268538" y="3659088"/>
            <a:ext cx="66246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Alkalmazhatjuk-e a fenti képletet a rombusz területének kiszámításához?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2268538" y="4535066"/>
            <a:ext cx="66246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Alkalmazhatjuk!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2268538" y="5038303"/>
            <a:ext cx="66246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Hogyan jelöljük az átlókat?</a:t>
            </a:r>
          </a:p>
          <a:p>
            <a:r>
              <a:rPr lang="hr-HR" dirty="0">
                <a:solidFill>
                  <a:srgbClr val="993300"/>
                </a:solidFill>
              </a:rPr>
              <a:t>(Egyenlők?)</a:t>
            </a:r>
            <a:endParaRPr lang="sr-Latn-CS" i="1" dirty="0">
              <a:solidFill>
                <a:srgbClr val="993300"/>
              </a:solidFill>
            </a:endParaRPr>
          </a:p>
        </p:txBody>
      </p:sp>
      <p:sp>
        <p:nvSpPr>
          <p:cNvPr id="128026" name="Text Box 26"/>
          <p:cNvSpPr txBox="1">
            <a:spLocks noChangeArrowheads="1"/>
          </p:cNvSpPr>
          <p:nvPr/>
        </p:nvSpPr>
        <p:spPr bwMode="auto">
          <a:xfrm>
            <a:off x="1182688" y="2636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hr-HR" sz="1800">
              <a:solidFill>
                <a:srgbClr val="0000CC"/>
              </a:solidFill>
            </a:endParaRPr>
          </a:p>
        </p:txBody>
      </p:sp>
      <p:sp>
        <p:nvSpPr>
          <p:cNvPr id="128033" name="Text Box 33"/>
          <p:cNvSpPr txBox="1">
            <a:spLocks noChangeArrowheads="1"/>
          </p:cNvSpPr>
          <p:nvPr/>
        </p:nvSpPr>
        <p:spPr bwMode="auto">
          <a:xfrm>
            <a:off x="2268538" y="5892378"/>
            <a:ext cx="68754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Hogy szól a képlet?</a:t>
            </a:r>
            <a:endParaRPr lang="sr-Latn-CS" i="1" dirty="0">
              <a:solidFill>
                <a:srgbClr val="993300"/>
              </a:solidFill>
            </a:endParaRPr>
          </a:p>
        </p:txBody>
      </p:sp>
      <p:sp>
        <p:nvSpPr>
          <p:cNvPr id="128049" name="Rectangle 49"/>
          <p:cNvSpPr>
            <a:spLocks noChangeArrowheads="1"/>
          </p:cNvSpPr>
          <p:nvPr/>
        </p:nvSpPr>
        <p:spPr bwMode="auto">
          <a:xfrm>
            <a:off x="0" y="1484313"/>
            <a:ext cx="20161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600" u="sng" dirty="0">
                <a:solidFill>
                  <a:srgbClr val="008000"/>
                </a:solidFill>
              </a:rPr>
              <a:t>rombusz</a:t>
            </a:r>
          </a:p>
        </p:txBody>
      </p:sp>
      <p:grpSp>
        <p:nvGrpSpPr>
          <p:cNvPr id="128052" name="Group 52"/>
          <p:cNvGrpSpPr>
            <a:grpSpLocks/>
          </p:cNvGrpSpPr>
          <p:nvPr/>
        </p:nvGrpSpPr>
        <p:grpSpPr bwMode="auto">
          <a:xfrm>
            <a:off x="250825" y="2205038"/>
            <a:ext cx="1636713" cy="1295400"/>
            <a:chOff x="1661" y="3497"/>
            <a:chExt cx="1031" cy="816"/>
          </a:xfrm>
        </p:grpSpPr>
        <p:sp>
          <p:nvSpPr>
            <p:cNvPr id="128042" name="AutoShape 42"/>
            <p:cNvSpPr>
              <a:spLocks noChangeArrowheads="1"/>
            </p:cNvSpPr>
            <p:nvPr/>
          </p:nvSpPr>
          <p:spPr bwMode="auto">
            <a:xfrm>
              <a:off x="1661" y="3497"/>
              <a:ext cx="879" cy="580"/>
            </a:xfrm>
            <a:prstGeom prst="parallelogram">
              <a:avLst>
                <a:gd name="adj" fmla="val 37888"/>
              </a:avLst>
            </a:prstGeom>
            <a:solidFill>
              <a:srgbClr val="99FF66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Text Box 43"/>
            <p:cNvSpPr txBox="1">
              <a:spLocks noChangeArrowheads="1"/>
            </p:cNvSpPr>
            <p:nvPr/>
          </p:nvSpPr>
          <p:spPr bwMode="auto">
            <a:xfrm>
              <a:off x="1866" y="4025"/>
              <a:ext cx="3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>
                  <a:solidFill>
                    <a:srgbClr val="008000"/>
                  </a:solidFill>
                </a:rPr>
                <a:t>a</a:t>
              </a:r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28050" name="Text Box 50"/>
            <p:cNvSpPr txBox="1">
              <a:spLocks noChangeArrowheads="1"/>
            </p:cNvSpPr>
            <p:nvPr/>
          </p:nvSpPr>
          <p:spPr bwMode="auto">
            <a:xfrm>
              <a:off x="2381" y="3657"/>
              <a:ext cx="3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>
                  <a:solidFill>
                    <a:srgbClr val="008000"/>
                  </a:solidFill>
                </a:rPr>
                <a:t>a</a:t>
              </a:r>
              <a:endParaRPr lang="en-US">
                <a:solidFill>
                  <a:srgbClr val="008000"/>
                </a:solidFill>
              </a:endParaRPr>
            </a:p>
          </p:txBody>
        </p:sp>
      </p:grpSp>
      <p:grpSp>
        <p:nvGrpSpPr>
          <p:cNvPr id="128055" name="Group 55"/>
          <p:cNvGrpSpPr>
            <a:grpSpLocks/>
          </p:cNvGrpSpPr>
          <p:nvPr/>
        </p:nvGrpSpPr>
        <p:grpSpPr bwMode="auto">
          <a:xfrm>
            <a:off x="265113" y="2190750"/>
            <a:ext cx="1368425" cy="936625"/>
            <a:chOff x="167" y="1380"/>
            <a:chExt cx="862" cy="590"/>
          </a:xfrm>
        </p:grpSpPr>
        <p:sp>
          <p:nvSpPr>
            <p:cNvPr id="128053" name="Line 53"/>
            <p:cNvSpPr>
              <a:spLocks noChangeShapeType="1"/>
            </p:cNvSpPr>
            <p:nvPr/>
          </p:nvSpPr>
          <p:spPr bwMode="auto">
            <a:xfrm flipV="1">
              <a:off x="167" y="1380"/>
              <a:ext cx="862" cy="59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54" name="Line 54"/>
            <p:cNvSpPr>
              <a:spLocks noChangeAspect="1" noChangeShapeType="1"/>
            </p:cNvSpPr>
            <p:nvPr/>
          </p:nvSpPr>
          <p:spPr bwMode="auto">
            <a:xfrm>
              <a:off x="376" y="1389"/>
              <a:ext cx="444" cy="57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056" name="Group 56"/>
          <p:cNvGrpSpPr>
            <a:grpSpLocks noChangeAspect="1"/>
          </p:cNvGrpSpPr>
          <p:nvPr/>
        </p:nvGrpSpPr>
        <p:grpSpPr bwMode="auto">
          <a:xfrm rot="19560000">
            <a:off x="855663" y="2406650"/>
            <a:ext cx="206375" cy="206375"/>
            <a:chOff x="1746" y="3203"/>
            <a:chExt cx="91" cy="91"/>
          </a:xfrm>
        </p:grpSpPr>
        <p:sp>
          <p:nvSpPr>
            <p:cNvPr id="128057" name="Line 57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58" name="Line 58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59" name="Text Box 59"/>
          <p:cNvSpPr txBox="1">
            <a:spLocks noChangeArrowheads="1"/>
          </p:cNvSpPr>
          <p:nvPr/>
        </p:nvSpPr>
        <p:spPr bwMode="auto">
          <a:xfrm>
            <a:off x="1019175" y="25939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1800">
                <a:solidFill>
                  <a:schemeClr val="folHlink"/>
                </a:solidFill>
              </a:rPr>
              <a:t>d</a:t>
            </a:r>
            <a:r>
              <a:rPr lang="hr-HR" sz="1800" baseline="-250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8060" name="Text Box 60"/>
          <p:cNvSpPr txBox="1">
            <a:spLocks noChangeArrowheads="1"/>
          </p:cNvSpPr>
          <p:nvPr/>
        </p:nvSpPr>
        <p:spPr bwMode="auto">
          <a:xfrm>
            <a:off x="342900" y="2536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1800">
                <a:solidFill>
                  <a:schemeClr val="folHlink"/>
                </a:solidFill>
              </a:rPr>
              <a:t>d</a:t>
            </a:r>
            <a:r>
              <a:rPr lang="hr-HR" sz="1800" baseline="-250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28062" name="Text Box 62"/>
          <p:cNvSpPr txBox="1">
            <a:spLocks noChangeArrowheads="1"/>
          </p:cNvSpPr>
          <p:nvPr/>
        </p:nvSpPr>
        <p:spPr bwMode="auto">
          <a:xfrm>
            <a:off x="107504" y="3729038"/>
            <a:ext cx="792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chemeClr val="folHlink"/>
                </a:solidFill>
              </a:rPr>
              <a:t>T=</a:t>
            </a:r>
            <a:endParaRPr lang="en-US" sz="2600" dirty="0">
              <a:solidFill>
                <a:schemeClr val="folHlink"/>
              </a:solidFill>
            </a:endParaRPr>
          </a:p>
        </p:txBody>
      </p:sp>
      <p:grpSp>
        <p:nvGrpSpPr>
          <p:cNvPr id="128071" name="Group 71"/>
          <p:cNvGrpSpPr>
            <a:grpSpLocks/>
          </p:cNvGrpSpPr>
          <p:nvPr/>
        </p:nvGrpSpPr>
        <p:grpSpPr bwMode="auto">
          <a:xfrm>
            <a:off x="682625" y="3502025"/>
            <a:ext cx="1441450" cy="935038"/>
            <a:chOff x="339" y="2160"/>
            <a:chExt cx="908" cy="589"/>
          </a:xfrm>
        </p:grpSpPr>
        <p:sp>
          <p:nvSpPr>
            <p:cNvPr id="128063" name="Line 63"/>
            <p:cNvSpPr>
              <a:spLocks noChangeShapeType="1"/>
            </p:cNvSpPr>
            <p:nvPr/>
          </p:nvSpPr>
          <p:spPr bwMode="auto">
            <a:xfrm>
              <a:off x="339" y="2467"/>
              <a:ext cx="68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64" name="Text Box 64"/>
            <p:cNvSpPr txBox="1">
              <a:spLocks noChangeArrowheads="1"/>
            </p:cNvSpPr>
            <p:nvPr/>
          </p:nvSpPr>
          <p:spPr bwMode="auto">
            <a:xfrm>
              <a:off x="339" y="2160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chemeClr val="folHlink"/>
                  </a:solidFill>
                </a:rPr>
                <a:t>d</a:t>
              </a:r>
              <a:r>
                <a:rPr lang="sr-Latn-CS" sz="2600" baseline="-25000">
                  <a:solidFill>
                    <a:schemeClr val="folHlink"/>
                  </a:solidFill>
                </a:rPr>
                <a:t>1</a:t>
              </a:r>
              <a:r>
                <a:rPr lang="sr-Latn-CS" sz="260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chemeClr val="folHlink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chemeClr val="folHlink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chemeClr val="folHlink"/>
                </a:solidFill>
              </a:endParaRPr>
            </a:p>
          </p:txBody>
        </p:sp>
        <p:sp>
          <p:nvSpPr>
            <p:cNvPr id="128065" name="Text Box 65"/>
            <p:cNvSpPr txBox="1">
              <a:spLocks noChangeArrowheads="1"/>
            </p:cNvSpPr>
            <p:nvPr/>
          </p:nvSpPr>
          <p:spPr bwMode="auto">
            <a:xfrm>
              <a:off x="548" y="2441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chemeClr val="folHlink"/>
                  </a:solidFill>
                </a:rPr>
                <a:t>2</a:t>
              </a:r>
              <a:endParaRPr lang="en-US" sz="2600">
                <a:solidFill>
                  <a:schemeClr val="folHlink"/>
                </a:solidFill>
              </a:endParaRPr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592388" y="166688"/>
            <a:ext cx="60120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Nézzük melyik négyszögeknél alkalmazhatjuk még ezt a képletet!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179388" y="131763"/>
            <a:ext cx="2017713" cy="935037"/>
            <a:chOff x="113" y="83"/>
            <a:chExt cx="1271" cy="589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13" y="226"/>
              <a:ext cx="49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 dirty="0">
                  <a:solidFill>
                    <a:srgbClr val="CC0000"/>
                  </a:solidFill>
                </a:rPr>
                <a:t>T=</a:t>
              </a:r>
              <a:endParaRPr lang="en-US" sz="2600" dirty="0">
                <a:solidFill>
                  <a:srgbClr val="CC0000"/>
                </a:solidFill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476" y="390"/>
              <a:ext cx="6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476" y="83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</a:rPr>
                <a:t>1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685" y="364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3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12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12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1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  <p:bldP spid="128009" grpId="0"/>
      <p:bldP spid="128010" grpId="0"/>
      <p:bldP spid="128023" grpId="0"/>
      <p:bldP spid="128024" grpId="0"/>
      <p:bldP spid="128026" grpId="0"/>
      <p:bldP spid="128033" grpId="0"/>
      <p:bldP spid="128049" grpId="0"/>
      <p:bldP spid="128059" grpId="0"/>
      <p:bldP spid="128060" grpId="0"/>
      <p:bldP spid="1280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2" name="Text Box 38"/>
          <p:cNvSpPr txBox="1">
            <a:spLocks noChangeArrowheads="1"/>
          </p:cNvSpPr>
          <p:nvPr/>
        </p:nvSpPr>
        <p:spPr bwMode="auto">
          <a:xfrm>
            <a:off x="4284663" y="2205038"/>
            <a:ext cx="431958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Melyik képletet tanultuk meg először a rombusz területének kiszámítására?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129081" name="Group 57"/>
          <p:cNvGrpSpPr>
            <a:grpSpLocks/>
          </p:cNvGrpSpPr>
          <p:nvPr/>
        </p:nvGrpSpPr>
        <p:grpSpPr bwMode="auto">
          <a:xfrm>
            <a:off x="2430463" y="2219325"/>
            <a:ext cx="1636712" cy="1295400"/>
            <a:chOff x="1531" y="1398"/>
            <a:chExt cx="1031" cy="816"/>
          </a:xfrm>
        </p:grpSpPr>
        <p:sp>
          <p:nvSpPr>
            <p:cNvPr id="129063" name="Text Box 39"/>
            <p:cNvSpPr txBox="1">
              <a:spLocks noChangeArrowheads="1"/>
            </p:cNvSpPr>
            <p:nvPr/>
          </p:nvSpPr>
          <p:spPr bwMode="auto">
            <a:xfrm>
              <a:off x="2118" y="1625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hr-HR">
                <a:solidFill>
                  <a:srgbClr val="0000CC"/>
                </a:solidFill>
              </a:endParaRPr>
            </a:p>
          </p:txBody>
        </p:sp>
        <p:grpSp>
          <p:nvGrpSpPr>
            <p:cNvPr id="129064" name="Group 40"/>
            <p:cNvGrpSpPr>
              <a:grpSpLocks/>
            </p:cNvGrpSpPr>
            <p:nvPr/>
          </p:nvGrpSpPr>
          <p:grpSpPr bwMode="auto">
            <a:xfrm>
              <a:off x="1531" y="1398"/>
              <a:ext cx="1031" cy="816"/>
              <a:chOff x="1661" y="3497"/>
              <a:chExt cx="1031" cy="816"/>
            </a:xfrm>
          </p:grpSpPr>
          <p:sp>
            <p:nvSpPr>
              <p:cNvPr id="129065" name="AutoShape 41"/>
              <p:cNvSpPr>
                <a:spLocks noChangeArrowheads="1"/>
              </p:cNvSpPr>
              <p:nvPr/>
            </p:nvSpPr>
            <p:spPr bwMode="auto">
              <a:xfrm>
                <a:off x="1661" y="3497"/>
                <a:ext cx="879" cy="580"/>
              </a:xfrm>
              <a:prstGeom prst="parallelogram">
                <a:avLst>
                  <a:gd name="adj" fmla="val 37888"/>
                </a:avLst>
              </a:prstGeom>
              <a:solidFill>
                <a:srgbClr val="99FF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1866" y="4025"/>
                <a:ext cx="3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r-Latn-CS">
                    <a:solidFill>
                      <a:srgbClr val="008000"/>
                    </a:solidFill>
                  </a:rPr>
                  <a:t>a</a:t>
                </a:r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129067" name="Text Box 43"/>
              <p:cNvSpPr txBox="1">
                <a:spLocks noChangeArrowheads="1"/>
              </p:cNvSpPr>
              <p:nvPr/>
            </p:nvSpPr>
            <p:spPr bwMode="auto">
              <a:xfrm>
                <a:off x="2381" y="3657"/>
                <a:ext cx="3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r-Latn-CS">
                    <a:solidFill>
                      <a:srgbClr val="008000"/>
                    </a:solidFill>
                  </a:rPr>
                  <a:t>a</a:t>
                </a:r>
                <a:endParaRPr 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29076" name="Line 52"/>
            <p:cNvSpPr>
              <a:spLocks noChangeShapeType="1"/>
            </p:cNvSpPr>
            <p:nvPr/>
          </p:nvSpPr>
          <p:spPr bwMode="auto">
            <a:xfrm flipH="1">
              <a:off x="1758" y="1398"/>
              <a:ext cx="0" cy="58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77" name="Text Box 53"/>
            <p:cNvSpPr txBox="1">
              <a:spLocks noChangeArrowheads="1"/>
            </p:cNvSpPr>
            <p:nvPr/>
          </p:nvSpPr>
          <p:spPr bwMode="auto">
            <a:xfrm>
              <a:off x="1729" y="1513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dirty="0">
                  <a:solidFill>
                    <a:schemeClr val="folHlink"/>
                  </a:solidFill>
                </a:rPr>
                <a:t>h</a:t>
              </a:r>
              <a:r>
                <a:rPr lang="sr-Latn-CS" baseline="-25000" dirty="0">
                  <a:solidFill>
                    <a:schemeClr val="folHlink"/>
                  </a:solidFill>
                </a:rPr>
                <a:t>a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  <p:grpSp>
          <p:nvGrpSpPr>
            <p:cNvPr id="129078" name="Group 54"/>
            <p:cNvGrpSpPr>
              <a:grpSpLocks noChangeAspect="1"/>
            </p:cNvGrpSpPr>
            <p:nvPr/>
          </p:nvGrpSpPr>
          <p:grpSpPr bwMode="auto">
            <a:xfrm>
              <a:off x="1756" y="1862"/>
              <a:ext cx="113" cy="113"/>
              <a:chOff x="1746" y="3203"/>
              <a:chExt cx="91" cy="91"/>
            </a:xfrm>
          </p:grpSpPr>
          <p:sp>
            <p:nvSpPr>
              <p:cNvPr id="129079" name="Line 55"/>
              <p:cNvSpPr>
                <a:spLocks noChangeAspect="1" noChangeShapeType="1"/>
              </p:cNvSpPr>
              <p:nvPr/>
            </p:nvSpPr>
            <p:spPr bwMode="auto">
              <a:xfrm>
                <a:off x="1746" y="3203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0" name="Line 56"/>
              <p:cNvSpPr>
                <a:spLocks noChangeAspect="1" noChangeShapeType="1"/>
              </p:cNvSpPr>
              <p:nvPr/>
            </p:nvSpPr>
            <p:spPr bwMode="auto">
              <a:xfrm rot="-5400000">
                <a:off x="1791" y="3249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9083" name="Text Box 59"/>
          <p:cNvSpPr txBox="1">
            <a:spLocks noChangeArrowheads="1"/>
          </p:cNvSpPr>
          <p:nvPr/>
        </p:nvSpPr>
        <p:spPr bwMode="auto">
          <a:xfrm>
            <a:off x="2339975" y="3660775"/>
            <a:ext cx="18716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chemeClr val="folHlink"/>
                </a:solidFill>
              </a:rPr>
              <a:t>T</a:t>
            </a:r>
            <a:r>
              <a:rPr lang="sr-Latn-CS" sz="400" dirty="0">
                <a:solidFill>
                  <a:schemeClr val="folHlink"/>
                </a:solidFill>
              </a:rPr>
              <a:t>  </a:t>
            </a:r>
            <a:r>
              <a:rPr lang="sr-Latn-CS" sz="2600" dirty="0">
                <a:solidFill>
                  <a:schemeClr val="folHlink"/>
                </a:solidFill>
              </a:rPr>
              <a:t>=</a:t>
            </a:r>
            <a:endParaRPr lang="sr-Latn-CS" sz="2600" baseline="-25000" dirty="0">
              <a:solidFill>
                <a:schemeClr val="folHlink"/>
              </a:solidFill>
            </a:endParaRPr>
          </a:p>
        </p:txBody>
      </p:sp>
      <p:sp>
        <p:nvSpPr>
          <p:cNvPr id="129084" name="Text Box 60"/>
          <p:cNvSpPr txBox="1">
            <a:spLocks noChangeArrowheads="1"/>
          </p:cNvSpPr>
          <p:nvPr/>
        </p:nvSpPr>
        <p:spPr bwMode="auto">
          <a:xfrm>
            <a:off x="107950" y="4397375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500" dirty="0">
                <a:solidFill>
                  <a:srgbClr val="993300"/>
                </a:solidFill>
              </a:rPr>
              <a:t>Melyik képletet alkalmazzuk a feladatok megoldásakor?</a:t>
            </a:r>
            <a:endParaRPr lang="sr-Latn-CS" sz="2500" i="1" dirty="0">
              <a:solidFill>
                <a:srgbClr val="993300"/>
              </a:solidFill>
            </a:endParaRPr>
          </a:p>
        </p:txBody>
      </p:sp>
      <p:sp>
        <p:nvSpPr>
          <p:cNvPr id="129085" name="Text Box 61"/>
          <p:cNvSpPr txBox="1">
            <a:spLocks noChangeArrowheads="1"/>
          </p:cNvSpPr>
          <p:nvPr/>
        </p:nvSpPr>
        <p:spPr bwMode="auto">
          <a:xfrm>
            <a:off x="107950" y="4891088"/>
            <a:ext cx="81359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Attól függ, mi van megadva...</a:t>
            </a:r>
          </a:p>
        </p:txBody>
      </p:sp>
      <p:sp>
        <p:nvSpPr>
          <p:cNvPr id="129086" name="Text Box 62"/>
          <p:cNvSpPr txBox="1">
            <a:spLocks noChangeArrowheads="1"/>
          </p:cNvSpPr>
          <p:nvPr/>
        </p:nvSpPr>
        <p:spPr bwMode="auto">
          <a:xfrm>
            <a:off x="109538" y="5351463"/>
            <a:ext cx="81359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És ha minden adatot tudunk?</a:t>
            </a:r>
          </a:p>
        </p:txBody>
      </p:sp>
      <p:sp>
        <p:nvSpPr>
          <p:cNvPr id="129087" name="Text Box 63"/>
          <p:cNvSpPr txBox="1">
            <a:spLocks noChangeArrowheads="1"/>
          </p:cNvSpPr>
          <p:nvPr/>
        </p:nvSpPr>
        <p:spPr bwMode="auto">
          <a:xfrm>
            <a:off x="107950" y="5856288"/>
            <a:ext cx="81359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Akkor mindegy – ugyan azt az eredményt kapjuk.</a:t>
            </a:r>
          </a:p>
        </p:txBody>
      </p:sp>
      <p:sp>
        <p:nvSpPr>
          <p:cNvPr id="129088" name="Text Box 64"/>
          <p:cNvSpPr txBox="1">
            <a:spLocks noChangeArrowheads="1"/>
          </p:cNvSpPr>
          <p:nvPr/>
        </p:nvSpPr>
        <p:spPr bwMode="auto">
          <a:xfrm>
            <a:off x="2843213" y="3660775"/>
            <a:ext cx="18716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chemeClr val="folHlink"/>
                </a:solidFill>
              </a:rPr>
              <a:t>a</a:t>
            </a:r>
            <a:r>
              <a:rPr lang="sr-Latn-CS" sz="400" dirty="0">
                <a:solidFill>
                  <a:schemeClr val="folHlink"/>
                </a:solidFill>
              </a:rPr>
              <a:t> </a:t>
            </a:r>
            <a:r>
              <a:rPr lang="sr-Latn-CS" sz="2600" dirty="0">
                <a:solidFill>
                  <a:schemeClr val="folHlink"/>
                </a:solidFill>
              </a:rPr>
              <a:t>∙</a:t>
            </a:r>
            <a:r>
              <a:rPr lang="sr-Latn-CS" sz="400" dirty="0">
                <a:solidFill>
                  <a:schemeClr val="folHlink"/>
                </a:solidFill>
              </a:rPr>
              <a:t> </a:t>
            </a:r>
            <a:r>
              <a:rPr lang="sr-Latn-CS" sz="2600" dirty="0">
                <a:solidFill>
                  <a:schemeClr val="folHlink"/>
                </a:solidFill>
              </a:rPr>
              <a:t>h</a:t>
            </a:r>
            <a:r>
              <a:rPr lang="sr-Latn-CS" sz="2600" baseline="-25000" dirty="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129090" name="Text Box 66"/>
          <p:cNvSpPr txBox="1">
            <a:spLocks noChangeArrowheads="1"/>
          </p:cNvSpPr>
          <p:nvPr/>
        </p:nvSpPr>
        <p:spPr bwMode="auto">
          <a:xfrm>
            <a:off x="1182688" y="2636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hr-HR" sz="1800">
              <a:solidFill>
                <a:srgbClr val="0000CC"/>
              </a:solidFill>
            </a:endParaRPr>
          </a:p>
        </p:txBody>
      </p:sp>
      <p:sp>
        <p:nvSpPr>
          <p:cNvPr id="129091" name="Rectangle 67"/>
          <p:cNvSpPr>
            <a:spLocks noChangeArrowheads="1"/>
          </p:cNvSpPr>
          <p:nvPr/>
        </p:nvSpPr>
        <p:spPr bwMode="auto">
          <a:xfrm>
            <a:off x="0" y="1484313"/>
            <a:ext cx="20161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600" u="sng" dirty="0">
                <a:solidFill>
                  <a:srgbClr val="008000"/>
                </a:solidFill>
              </a:rPr>
              <a:t>rombusz</a:t>
            </a:r>
          </a:p>
        </p:txBody>
      </p:sp>
      <p:grpSp>
        <p:nvGrpSpPr>
          <p:cNvPr id="129092" name="Group 68"/>
          <p:cNvGrpSpPr>
            <a:grpSpLocks/>
          </p:cNvGrpSpPr>
          <p:nvPr/>
        </p:nvGrpSpPr>
        <p:grpSpPr bwMode="auto">
          <a:xfrm>
            <a:off x="250825" y="2205038"/>
            <a:ext cx="1636713" cy="1295400"/>
            <a:chOff x="1661" y="3497"/>
            <a:chExt cx="1031" cy="816"/>
          </a:xfrm>
        </p:grpSpPr>
        <p:sp>
          <p:nvSpPr>
            <p:cNvPr id="129093" name="AutoShape 69"/>
            <p:cNvSpPr>
              <a:spLocks noChangeArrowheads="1"/>
            </p:cNvSpPr>
            <p:nvPr/>
          </p:nvSpPr>
          <p:spPr bwMode="auto">
            <a:xfrm>
              <a:off x="1661" y="3497"/>
              <a:ext cx="879" cy="580"/>
            </a:xfrm>
            <a:prstGeom prst="parallelogram">
              <a:avLst>
                <a:gd name="adj" fmla="val 37888"/>
              </a:avLst>
            </a:prstGeom>
            <a:solidFill>
              <a:srgbClr val="99FF66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94" name="Text Box 70"/>
            <p:cNvSpPr txBox="1">
              <a:spLocks noChangeArrowheads="1"/>
            </p:cNvSpPr>
            <p:nvPr/>
          </p:nvSpPr>
          <p:spPr bwMode="auto">
            <a:xfrm>
              <a:off x="1866" y="4025"/>
              <a:ext cx="3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>
                  <a:solidFill>
                    <a:srgbClr val="008000"/>
                  </a:solidFill>
                </a:rPr>
                <a:t>a</a:t>
              </a:r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29095" name="Text Box 71"/>
            <p:cNvSpPr txBox="1">
              <a:spLocks noChangeArrowheads="1"/>
            </p:cNvSpPr>
            <p:nvPr/>
          </p:nvSpPr>
          <p:spPr bwMode="auto">
            <a:xfrm>
              <a:off x="2381" y="3657"/>
              <a:ext cx="3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>
                  <a:solidFill>
                    <a:srgbClr val="008000"/>
                  </a:solidFill>
                </a:rPr>
                <a:t>a</a:t>
              </a:r>
              <a:endParaRPr lang="en-US">
                <a:solidFill>
                  <a:srgbClr val="008000"/>
                </a:solidFill>
              </a:endParaRPr>
            </a:p>
          </p:txBody>
        </p:sp>
      </p:grpSp>
      <p:grpSp>
        <p:nvGrpSpPr>
          <p:cNvPr id="129096" name="Group 72"/>
          <p:cNvGrpSpPr>
            <a:grpSpLocks/>
          </p:cNvGrpSpPr>
          <p:nvPr/>
        </p:nvGrpSpPr>
        <p:grpSpPr bwMode="auto">
          <a:xfrm>
            <a:off x="265113" y="2190750"/>
            <a:ext cx="1368425" cy="936625"/>
            <a:chOff x="167" y="1380"/>
            <a:chExt cx="862" cy="590"/>
          </a:xfrm>
        </p:grpSpPr>
        <p:sp>
          <p:nvSpPr>
            <p:cNvPr id="129097" name="Line 73"/>
            <p:cNvSpPr>
              <a:spLocks noChangeShapeType="1"/>
            </p:cNvSpPr>
            <p:nvPr/>
          </p:nvSpPr>
          <p:spPr bwMode="auto">
            <a:xfrm flipV="1">
              <a:off x="167" y="1380"/>
              <a:ext cx="862" cy="59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98" name="Line 74"/>
            <p:cNvSpPr>
              <a:spLocks noChangeAspect="1" noChangeShapeType="1"/>
            </p:cNvSpPr>
            <p:nvPr/>
          </p:nvSpPr>
          <p:spPr bwMode="auto">
            <a:xfrm>
              <a:off x="376" y="1389"/>
              <a:ext cx="444" cy="57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099" name="Group 75"/>
          <p:cNvGrpSpPr>
            <a:grpSpLocks noChangeAspect="1"/>
          </p:cNvGrpSpPr>
          <p:nvPr/>
        </p:nvGrpSpPr>
        <p:grpSpPr bwMode="auto">
          <a:xfrm rot="19560000">
            <a:off x="855663" y="2406650"/>
            <a:ext cx="206375" cy="206375"/>
            <a:chOff x="1746" y="3203"/>
            <a:chExt cx="91" cy="91"/>
          </a:xfrm>
        </p:grpSpPr>
        <p:sp>
          <p:nvSpPr>
            <p:cNvPr id="129100" name="Line 76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01" name="Line 77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102" name="Text Box 78"/>
          <p:cNvSpPr txBox="1">
            <a:spLocks noChangeArrowheads="1"/>
          </p:cNvSpPr>
          <p:nvPr/>
        </p:nvSpPr>
        <p:spPr bwMode="auto">
          <a:xfrm>
            <a:off x="1019175" y="25939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1800">
                <a:solidFill>
                  <a:schemeClr val="folHlink"/>
                </a:solidFill>
              </a:rPr>
              <a:t>d</a:t>
            </a:r>
            <a:r>
              <a:rPr lang="hr-HR" sz="1800" baseline="-250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9103" name="Text Box 79"/>
          <p:cNvSpPr txBox="1">
            <a:spLocks noChangeArrowheads="1"/>
          </p:cNvSpPr>
          <p:nvPr/>
        </p:nvSpPr>
        <p:spPr bwMode="auto">
          <a:xfrm>
            <a:off x="342900" y="2536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1800">
                <a:solidFill>
                  <a:schemeClr val="folHlink"/>
                </a:solidFill>
              </a:rPr>
              <a:t>d</a:t>
            </a:r>
            <a:r>
              <a:rPr lang="hr-HR" sz="1800" baseline="-250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29104" name="Text Box 80"/>
          <p:cNvSpPr txBox="1">
            <a:spLocks noChangeArrowheads="1"/>
          </p:cNvSpPr>
          <p:nvPr/>
        </p:nvSpPr>
        <p:spPr bwMode="auto">
          <a:xfrm>
            <a:off x="107504" y="3729038"/>
            <a:ext cx="792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chemeClr val="folHlink"/>
                </a:solidFill>
              </a:rPr>
              <a:t>T=</a:t>
            </a:r>
            <a:endParaRPr lang="en-US" sz="2600" dirty="0">
              <a:solidFill>
                <a:schemeClr val="folHlink"/>
              </a:solidFill>
            </a:endParaRPr>
          </a:p>
        </p:txBody>
      </p:sp>
      <p:grpSp>
        <p:nvGrpSpPr>
          <p:cNvPr id="129105" name="Group 81"/>
          <p:cNvGrpSpPr>
            <a:grpSpLocks/>
          </p:cNvGrpSpPr>
          <p:nvPr/>
        </p:nvGrpSpPr>
        <p:grpSpPr bwMode="auto">
          <a:xfrm>
            <a:off x="682625" y="3502025"/>
            <a:ext cx="1441450" cy="935038"/>
            <a:chOff x="339" y="2160"/>
            <a:chExt cx="908" cy="589"/>
          </a:xfrm>
        </p:grpSpPr>
        <p:sp>
          <p:nvSpPr>
            <p:cNvPr id="129106" name="Line 82"/>
            <p:cNvSpPr>
              <a:spLocks noChangeShapeType="1"/>
            </p:cNvSpPr>
            <p:nvPr/>
          </p:nvSpPr>
          <p:spPr bwMode="auto">
            <a:xfrm>
              <a:off x="339" y="2467"/>
              <a:ext cx="68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07" name="Text Box 83"/>
            <p:cNvSpPr txBox="1">
              <a:spLocks noChangeArrowheads="1"/>
            </p:cNvSpPr>
            <p:nvPr/>
          </p:nvSpPr>
          <p:spPr bwMode="auto">
            <a:xfrm>
              <a:off x="339" y="2160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chemeClr val="folHlink"/>
                  </a:solidFill>
                </a:rPr>
                <a:t>d</a:t>
              </a:r>
              <a:r>
                <a:rPr lang="sr-Latn-CS" sz="2600" baseline="-25000">
                  <a:solidFill>
                    <a:schemeClr val="folHlink"/>
                  </a:solidFill>
                </a:rPr>
                <a:t>1</a:t>
              </a:r>
              <a:r>
                <a:rPr lang="sr-Latn-CS" sz="260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chemeClr val="folHlink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chemeClr val="folHlink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chemeClr val="folHlink"/>
                </a:solidFill>
              </a:endParaRPr>
            </a:p>
          </p:txBody>
        </p:sp>
        <p:sp>
          <p:nvSpPr>
            <p:cNvPr id="129108" name="Text Box 84"/>
            <p:cNvSpPr txBox="1">
              <a:spLocks noChangeArrowheads="1"/>
            </p:cNvSpPr>
            <p:nvPr/>
          </p:nvSpPr>
          <p:spPr bwMode="auto">
            <a:xfrm>
              <a:off x="548" y="2441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chemeClr val="folHlink"/>
                  </a:solidFill>
                </a:rPr>
                <a:t>2</a:t>
              </a:r>
              <a:endParaRPr lang="en-US" sz="2600">
                <a:solidFill>
                  <a:schemeClr val="folHlink"/>
                </a:solidFill>
              </a:endParaRPr>
            </a:p>
          </p:txBody>
        </p:sp>
      </p:grp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92388" y="166688"/>
            <a:ext cx="60120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Nézzük melyik négyszögeknél alkalmazhatjuk még ezt a képletet!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48" name="Group 11"/>
          <p:cNvGrpSpPr>
            <a:grpSpLocks/>
          </p:cNvGrpSpPr>
          <p:nvPr/>
        </p:nvGrpSpPr>
        <p:grpSpPr bwMode="auto">
          <a:xfrm>
            <a:off x="179388" y="131763"/>
            <a:ext cx="2017713" cy="935037"/>
            <a:chOff x="113" y="83"/>
            <a:chExt cx="1271" cy="589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13" y="226"/>
              <a:ext cx="49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 dirty="0">
                  <a:solidFill>
                    <a:srgbClr val="CC0000"/>
                  </a:solidFill>
                </a:rPr>
                <a:t>T=</a:t>
              </a:r>
              <a:endParaRPr lang="en-US" sz="2600" dirty="0">
                <a:solidFill>
                  <a:srgbClr val="CC0000"/>
                </a:solidFill>
              </a:endParaRPr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476" y="390"/>
              <a:ext cx="6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476" y="83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</a:rPr>
                <a:t>1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685" y="364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2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2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2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2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2" grpId="0"/>
      <p:bldP spid="129083" grpId="0"/>
      <p:bldP spid="129084" grpId="0"/>
      <p:bldP spid="129085" grpId="0"/>
      <p:bldP spid="129086" grpId="0"/>
      <p:bldP spid="129087" grpId="0"/>
      <p:bldP spid="1290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3313113" y="2182813"/>
            <a:ext cx="57959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Merőlegesek-e egymásra a trapéz átlói?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3313113" y="3048421"/>
            <a:ext cx="57959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Nem!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3313113" y="3608809"/>
            <a:ext cx="579596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Alkalmazhatjuk-e a fenti képletet a trapéz területének kiszámítására?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539750" y="1514475"/>
            <a:ext cx="2016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600" u="sng" dirty="0">
                <a:solidFill>
                  <a:srgbClr val="0000CC"/>
                </a:solidFill>
              </a:rPr>
              <a:t>trapéz</a:t>
            </a:r>
          </a:p>
        </p:txBody>
      </p:sp>
      <p:grpSp>
        <p:nvGrpSpPr>
          <p:cNvPr id="130092" name="Group 44"/>
          <p:cNvGrpSpPr>
            <a:grpSpLocks/>
          </p:cNvGrpSpPr>
          <p:nvPr/>
        </p:nvGrpSpPr>
        <p:grpSpPr bwMode="auto">
          <a:xfrm>
            <a:off x="425450" y="2017713"/>
            <a:ext cx="2490788" cy="1512887"/>
            <a:chOff x="268" y="1298"/>
            <a:chExt cx="1569" cy="953"/>
          </a:xfrm>
        </p:grpSpPr>
        <p:sp>
          <p:nvSpPr>
            <p:cNvPr id="130067" name="Text Box 19"/>
            <p:cNvSpPr txBox="1">
              <a:spLocks noChangeArrowheads="1"/>
            </p:cNvSpPr>
            <p:nvPr/>
          </p:nvSpPr>
          <p:spPr bwMode="auto">
            <a:xfrm>
              <a:off x="268" y="1607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>
                  <a:solidFill>
                    <a:srgbClr val="0000CC"/>
                  </a:solidFill>
                </a:rPr>
                <a:t>d</a:t>
              </a:r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30068" name="Text Box 20"/>
            <p:cNvSpPr txBox="1">
              <a:spLocks noChangeArrowheads="1"/>
            </p:cNvSpPr>
            <p:nvPr/>
          </p:nvSpPr>
          <p:spPr bwMode="auto">
            <a:xfrm>
              <a:off x="1474" y="161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dirty="0">
                  <a:solidFill>
                    <a:srgbClr val="0000CC"/>
                  </a:solidFill>
                </a:rPr>
                <a:t>c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130069" name="Freeform 21"/>
            <p:cNvSpPr>
              <a:spLocks/>
            </p:cNvSpPr>
            <p:nvPr/>
          </p:nvSpPr>
          <p:spPr bwMode="auto">
            <a:xfrm>
              <a:off x="386" y="1555"/>
              <a:ext cx="1249" cy="454"/>
            </a:xfrm>
            <a:custGeom>
              <a:avLst/>
              <a:gdLst>
                <a:gd name="T0" fmla="*/ 0 w 1249"/>
                <a:gd name="T1" fmla="*/ 576 h 577"/>
                <a:gd name="T2" fmla="*/ 1248 w 1249"/>
                <a:gd name="T3" fmla="*/ 576 h 577"/>
                <a:gd name="T4" fmla="*/ 960 w 1249"/>
                <a:gd name="T5" fmla="*/ 0 h 577"/>
                <a:gd name="T6" fmla="*/ 192 w 1249"/>
                <a:gd name="T7" fmla="*/ 0 h 577"/>
                <a:gd name="T8" fmla="*/ 0 w 1249"/>
                <a:gd name="T9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9" h="577">
                  <a:moveTo>
                    <a:pt x="0" y="576"/>
                  </a:moveTo>
                  <a:lnTo>
                    <a:pt x="1248" y="576"/>
                  </a:lnTo>
                  <a:lnTo>
                    <a:pt x="960" y="0"/>
                  </a:lnTo>
                  <a:lnTo>
                    <a:pt x="192" y="0"/>
                  </a:lnTo>
                  <a:lnTo>
                    <a:pt x="0" y="576"/>
                  </a:lnTo>
                </a:path>
              </a:pathLst>
            </a:custGeom>
            <a:solidFill>
              <a:srgbClr val="0099CC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0" name="Text Box 22"/>
            <p:cNvSpPr txBox="1">
              <a:spLocks noChangeArrowheads="1"/>
            </p:cNvSpPr>
            <p:nvPr/>
          </p:nvSpPr>
          <p:spPr bwMode="auto">
            <a:xfrm>
              <a:off x="749" y="1963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>
                  <a:solidFill>
                    <a:srgbClr val="0000CC"/>
                  </a:solidFill>
                </a:rPr>
                <a:t>a</a:t>
              </a:r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30085" name="Text Box 37"/>
            <p:cNvSpPr txBox="1">
              <a:spLocks noChangeArrowheads="1"/>
            </p:cNvSpPr>
            <p:nvPr/>
          </p:nvSpPr>
          <p:spPr bwMode="auto">
            <a:xfrm>
              <a:off x="749" y="1298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dirty="0">
                  <a:solidFill>
                    <a:srgbClr val="0000CC"/>
                  </a:solidFill>
                </a:rPr>
                <a:t>b</a:t>
              </a:r>
              <a:endParaRPr 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0090" name="Group 42"/>
          <p:cNvGrpSpPr>
            <a:grpSpLocks/>
          </p:cNvGrpSpPr>
          <p:nvPr/>
        </p:nvGrpSpPr>
        <p:grpSpPr bwMode="auto">
          <a:xfrm>
            <a:off x="611188" y="2422525"/>
            <a:ext cx="1978025" cy="714375"/>
            <a:chOff x="385" y="1474"/>
            <a:chExt cx="1246" cy="450"/>
          </a:xfrm>
        </p:grpSpPr>
        <p:sp>
          <p:nvSpPr>
            <p:cNvPr id="130088" name="Line 40"/>
            <p:cNvSpPr>
              <a:spLocks noChangeShapeType="1"/>
            </p:cNvSpPr>
            <p:nvPr/>
          </p:nvSpPr>
          <p:spPr bwMode="auto">
            <a:xfrm flipV="1">
              <a:off x="385" y="1474"/>
              <a:ext cx="963" cy="45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89" name="Line 41"/>
            <p:cNvSpPr>
              <a:spLocks noChangeShapeType="1"/>
            </p:cNvSpPr>
            <p:nvPr/>
          </p:nvSpPr>
          <p:spPr bwMode="auto">
            <a:xfrm>
              <a:off x="581" y="1480"/>
              <a:ext cx="1050" cy="442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91" name="Text Box 43"/>
          <p:cNvSpPr txBox="1">
            <a:spLocks noChangeArrowheads="1"/>
          </p:cNvSpPr>
          <p:nvPr/>
        </p:nvSpPr>
        <p:spPr bwMode="auto">
          <a:xfrm>
            <a:off x="3348038" y="4812258"/>
            <a:ext cx="57959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Nem alkalmazhatjuk!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592388" y="166688"/>
            <a:ext cx="60120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Nézzük melyik négyszögeknél alkalmazhatjuk még ezt a képletet!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179388" y="131763"/>
            <a:ext cx="2017713" cy="935037"/>
            <a:chOff x="113" y="83"/>
            <a:chExt cx="1271" cy="589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13" y="226"/>
              <a:ext cx="49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 dirty="0">
                  <a:solidFill>
                    <a:srgbClr val="CC0000"/>
                  </a:solidFill>
                </a:rPr>
                <a:t>T=</a:t>
              </a:r>
              <a:endParaRPr lang="en-US" sz="2600" dirty="0">
                <a:solidFill>
                  <a:srgbClr val="CC0000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476" y="390"/>
              <a:ext cx="6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476" y="83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</a:rPr>
                <a:t>1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rgbClr val="CC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685" y="364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CC0000"/>
                  </a:solidFill>
                </a:rPr>
                <a:t>2</a:t>
              </a:r>
              <a:endParaRPr lang="en-US" sz="26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0"/>
      <p:bldP spid="130057" grpId="0"/>
      <p:bldP spid="130058" grpId="0"/>
      <p:bldP spid="130063" grpId="0"/>
      <p:bldP spid="1300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518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Létezik még egy merőleges átlójú négyszög...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14398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u="sng">
                <a:solidFill>
                  <a:srgbClr val="990000"/>
                </a:solidFill>
              </a:rPr>
              <a:t>Deltoid</a:t>
            </a:r>
            <a:endParaRPr lang="sr-Latn-CS" sz="2600" i="1" u="sng">
              <a:solidFill>
                <a:srgbClr val="990000"/>
              </a:solidFill>
            </a:endParaRPr>
          </a:p>
        </p:txBody>
      </p:sp>
      <p:grpSp>
        <p:nvGrpSpPr>
          <p:cNvPr id="131099" name="Group 27"/>
          <p:cNvGrpSpPr>
            <a:grpSpLocks/>
          </p:cNvGrpSpPr>
          <p:nvPr/>
        </p:nvGrpSpPr>
        <p:grpSpPr bwMode="auto">
          <a:xfrm>
            <a:off x="250825" y="2363788"/>
            <a:ext cx="1525588" cy="2001837"/>
            <a:chOff x="286" y="1443"/>
            <a:chExt cx="961" cy="1261"/>
          </a:xfrm>
        </p:grpSpPr>
        <p:grpSp>
          <p:nvGrpSpPr>
            <p:cNvPr id="131089" name="Group 17"/>
            <p:cNvGrpSpPr>
              <a:grpSpLocks/>
            </p:cNvGrpSpPr>
            <p:nvPr/>
          </p:nvGrpSpPr>
          <p:grpSpPr bwMode="auto">
            <a:xfrm>
              <a:off x="340" y="1443"/>
              <a:ext cx="817" cy="1261"/>
              <a:chOff x="340" y="1443"/>
              <a:chExt cx="817" cy="1261"/>
            </a:xfrm>
          </p:grpSpPr>
          <p:grpSp>
            <p:nvGrpSpPr>
              <p:cNvPr id="131081" name="Group 9"/>
              <p:cNvGrpSpPr>
                <a:grpSpLocks/>
              </p:cNvGrpSpPr>
              <p:nvPr/>
            </p:nvGrpSpPr>
            <p:grpSpPr bwMode="auto">
              <a:xfrm>
                <a:off x="340" y="1443"/>
                <a:ext cx="817" cy="1261"/>
                <a:chOff x="340" y="1443"/>
                <a:chExt cx="817" cy="1261"/>
              </a:xfrm>
            </p:grpSpPr>
            <p:sp>
              <p:nvSpPr>
                <p:cNvPr id="131079" name="AutoShape 7"/>
                <p:cNvSpPr>
                  <a:spLocks noChangeArrowheads="1"/>
                </p:cNvSpPr>
                <p:nvPr/>
              </p:nvSpPr>
              <p:spPr bwMode="auto">
                <a:xfrm>
                  <a:off x="340" y="1443"/>
                  <a:ext cx="817" cy="4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80" name="AutoShape 8"/>
                <p:cNvSpPr>
                  <a:spLocks noChangeArrowheads="1"/>
                </p:cNvSpPr>
                <p:nvPr/>
              </p:nvSpPr>
              <p:spPr bwMode="auto">
                <a:xfrm flipV="1">
                  <a:off x="340" y="1842"/>
                  <a:ext cx="817" cy="8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1085" name="Line 13"/>
              <p:cNvSpPr>
                <a:spLocks noChangeShapeType="1"/>
              </p:cNvSpPr>
              <p:nvPr/>
            </p:nvSpPr>
            <p:spPr bwMode="auto">
              <a:xfrm flipH="1">
                <a:off x="748" y="1842"/>
                <a:ext cx="408" cy="862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6" name="Line 14"/>
              <p:cNvSpPr>
                <a:spLocks noChangeShapeType="1"/>
              </p:cNvSpPr>
              <p:nvPr/>
            </p:nvSpPr>
            <p:spPr bwMode="auto">
              <a:xfrm>
                <a:off x="340" y="1842"/>
                <a:ext cx="408" cy="862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7" name="Line 15"/>
              <p:cNvSpPr>
                <a:spLocks noChangeShapeType="1"/>
              </p:cNvSpPr>
              <p:nvPr/>
            </p:nvSpPr>
            <p:spPr bwMode="auto">
              <a:xfrm flipV="1">
                <a:off x="340" y="1443"/>
                <a:ext cx="408" cy="408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8" name="Line 16"/>
              <p:cNvSpPr>
                <a:spLocks noChangeShapeType="1"/>
              </p:cNvSpPr>
              <p:nvPr/>
            </p:nvSpPr>
            <p:spPr bwMode="auto">
              <a:xfrm flipH="1" flipV="1">
                <a:off x="748" y="1443"/>
                <a:ext cx="408" cy="408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094" name="Text Box 22"/>
            <p:cNvSpPr txBox="1">
              <a:spLocks noChangeArrowheads="1"/>
            </p:cNvSpPr>
            <p:nvPr/>
          </p:nvSpPr>
          <p:spPr bwMode="auto">
            <a:xfrm>
              <a:off x="295" y="1456"/>
              <a:ext cx="3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2000">
                  <a:solidFill>
                    <a:srgbClr val="990000"/>
                  </a:solidFill>
                </a:rPr>
                <a:t>a</a:t>
              </a:r>
              <a:endParaRPr lang="en-US" sz="2000">
                <a:solidFill>
                  <a:srgbClr val="990000"/>
                </a:solidFill>
              </a:endParaRPr>
            </a:p>
          </p:txBody>
        </p:sp>
        <p:sp>
          <p:nvSpPr>
            <p:cNvPr id="131096" name="Text Box 24"/>
            <p:cNvSpPr txBox="1">
              <a:spLocks noChangeArrowheads="1"/>
            </p:cNvSpPr>
            <p:nvPr/>
          </p:nvSpPr>
          <p:spPr bwMode="auto">
            <a:xfrm>
              <a:off x="885" y="1456"/>
              <a:ext cx="3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2000">
                  <a:solidFill>
                    <a:srgbClr val="990000"/>
                  </a:solidFill>
                </a:rPr>
                <a:t>a</a:t>
              </a:r>
              <a:endParaRPr lang="en-US" sz="2000">
                <a:solidFill>
                  <a:srgbClr val="990000"/>
                </a:solidFill>
              </a:endParaRPr>
            </a:p>
          </p:txBody>
        </p:sp>
        <p:sp>
          <p:nvSpPr>
            <p:cNvPr id="131097" name="Text Box 25"/>
            <p:cNvSpPr txBox="1">
              <a:spLocks noChangeArrowheads="1"/>
            </p:cNvSpPr>
            <p:nvPr/>
          </p:nvSpPr>
          <p:spPr bwMode="auto">
            <a:xfrm>
              <a:off x="286" y="2115"/>
              <a:ext cx="3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2000">
                  <a:solidFill>
                    <a:srgbClr val="990000"/>
                  </a:solidFill>
                </a:rPr>
                <a:t>b</a:t>
              </a:r>
              <a:endParaRPr lang="en-US" sz="2000">
                <a:solidFill>
                  <a:srgbClr val="990000"/>
                </a:solidFill>
              </a:endParaRPr>
            </a:p>
          </p:txBody>
        </p:sp>
        <p:sp>
          <p:nvSpPr>
            <p:cNvPr id="131098" name="Text Box 26"/>
            <p:cNvSpPr txBox="1">
              <a:spLocks noChangeArrowheads="1"/>
            </p:cNvSpPr>
            <p:nvPr/>
          </p:nvSpPr>
          <p:spPr bwMode="auto">
            <a:xfrm>
              <a:off x="930" y="2115"/>
              <a:ext cx="3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2000">
                  <a:solidFill>
                    <a:srgbClr val="990000"/>
                  </a:solidFill>
                </a:rPr>
                <a:t>b</a:t>
              </a:r>
              <a:endParaRPr lang="en-US" sz="2000">
                <a:solidFill>
                  <a:srgbClr val="990000"/>
                </a:solidFill>
              </a:endParaRPr>
            </a:p>
          </p:txBody>
        </p:sp>
      </p:grpSp>
      <p:sp>
        <p:nvSpPr>
          <p:cNvPr id="131100" name="Text Box 28"/>
          <p:cNvSpPr txBox="1">
            <a:spLocks noChangeArrowheads="1"/>
          </p:cNvSpPr>
          <p:nvPr/>
        </p:nvSpPr>
        <p:spPr bwMode="auto">
          <a:xfrm>
            <a:off x="1692275" y="1571625"/>
            <a:ext cx="72009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r-HR" sz="2600" dirty="0">
                <a:solidFill>
                  <a:srgbClr val="990000"/>
                </a:solidFill>
                <a:latin typeface="Comic Sans MS" pitchFamily="66" charset="0"/>
              </a:rPr>
              <a:t>- olyan négyszög, melynek két-két szomszédos oldala egyenlő hosszú</a:t>
            </a:r>
            <a:endParaRPr lang="sr-Latn-CS" sz="2600" i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131101" name="Text Box 29"/>
          <p:cNvSpPr txBox="1">
            <a:spLocks noChangeArrowheads="1"/>
          </p:cNvSpPr>
          <p:nvPr/>
        </p:nvSpPr>
        <p:spPr bwMode="auto">
          <a:xfrm>
            <a:off x="2447925" y="2565400"/>
            <a:ext cx="666115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Merőlegesek-e egymásra a deltoid átlói?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sp>
        <p:nvSpPr>
          <p:cNvPr id="131102" name="Text Box 30"/>
          <p:cNvSpPr txBox="1">
            <a:spLocks noChangeArrowheads="1"/>
          </p:cNvSpPr>
          <p:nvPr/>
        </p:nvSpPr>
        <p:spPr bwMode="auto">
          <a:xfrm>
            <a:off x="2411413" y="3388271"/>
            <a:ext cx="11509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Igen!</a:t>
            </a:r>
            <a:endParaRPr lang="sr-Latn-CS" sz="2600" i="1" dirty="0">
              <a:solidFill>
                <a:srgbClr val="993300"/>
              </a:solidFill>
            </a:endParaRPr>
          </a:p>
        </p:txBody>
      </p:sp>
      <p:grpSp>
        <p:nvGrpSpPr>
          <p:cNvPr id="131117" name="Group 45"/>
          <p:cNvGrpSpPr>
            <a:grpSpLocks/>
          </p:cNvGrpSpPr>
          <p:nvPr/>
        </p:nvGrpSpPr>
        <p:grpSpPr bwMode="auto">
          <a:xfrm>
            <a:off x="338138" y="2363788"/>
            <a:ext cx="1277937" cy="1997075"/>
            <a:chOff x="213" y="1489"/>
            <a:chExt cx="805" cy="1258"/>
          </a:xfrm>
        </p:grpSpPr>
        <p:sp>
          <p:nvSpPr>
            <p:cNvPr id="131115" name="Line 43"/>
            <p:cNvSpPr>
              <a:spLocks noChangeShapeType="1"/>
            </p:cNvSpPr>
            <p:nvPr/>
          </p:nvSpPr>
          <p:spPr bwMode="auto">
            <a:xfrm>
              <a:off x="213" y="1897"/>
              <a:ext cx="805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6" name="Line 44"/>
            <p:cNvSpPr>
              <a:spLocks noChangeShapeType="1"/>
            </p:cNvSpPr>
            <p:nvPr/>
          </p:nvSpPr>
          <p:spPr bwMode="auto">
            <a:xfrm>
              <a:off x="621" y="1489"/>
              <a:ext cx="0" cy="125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126" name="Group 54"/>
          <p:cNvGrpSpPr>
            <a:grpSpLocks noChangeAspect="1"/>
          </p:cNvGrpSpPr>
          <p:nvPr/>
        </p:nvGrpSpPr>
        <p:grpSpPr bwMode="auto">
          <a:xfrm>
            <a:off x="993775" y="2817813"/>
            <a:ext cx="179388" cy="179387"/>
            <a:chOff x="1746" y="3203"/>
            <a:chExt cx="91" cy="91"/>
          </a:xfrm>
        </p:grpSpPr>
        <p:sp>
          <p:nvSpPr>
            <p:cNvPr id="131127" name="Line 55"/>
            <p:cNvSpPr>
              <a:spLocks noChangeAspect="1" noChangeShapeType="1"/>
            </p:cNvSpPr>
            <p:nvPr/>
          </p:nvSpPr>
          <p:spPr bwMode="auto">
            <a:xfrm>
              <a:off x="1746" y="3203"/>
              <a:ext cx="91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8" name="Line 56"/>
            <p:cNvSpPr>
              <a:spLocks noChangeAspect="1" noChangeShapeType="1"/>
            </p:cNvSpPr>
            <p:nvPr/>
          </p:nvSpPr>
          <p:spPr bwMode="auto">
            <a:xfrm rot="-5400000">
              <a:off x="1791" y="3249"/>
              <a:ext cx="91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29" name="Text Box 57"/>
          <p:cNvSpPr txBox="1">
            <a:spLocks noChangeArrowheads="1"/>
          </p:cNvSpPr>
          <p:nvPr/>
        </p:nvSpPr>
        <p:spPr bwMode="auto">
          <a:xfrm>
            <a:off x="2411413" y="3877221"/>
            <a:ext cx="66246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Hogyan jelöljük az átlókat?</a:t>
            </a:r>
          </a:p>
          <a:p>
            <a:r>
              <a:rPr lang="hr-HR" dirty="0">
                <a:solidFill>
                  <a:srgbClr val="993300"/>
                </a:solidFill>
              </a:rPr>
              <a:t>(Egyenlők?)</a:t>
            </a:r>
            <a:endParaRPr lang="sr-Latn-CS" i="1" dirty="0">
              <a:solidFill>
                <a:srgbClr val="993300"/>
              </a:solidFill>
            </a:endParaRPr>
          </a:p>
        </p:txBody>
      </p:sp>
      <p:sp>
        <p:nvSpPr>
          <p:cNvPr id="131130" name="Text Box 58"/>
          <p:cNvSpPr txBox="1">
            <a:spLocks noChangeArrowheads="1"/>
          </p:cNvSpPr>
          <p:nvPr/>
        </p:nvSpPr>
        <p:spPr bwMode="auto">
          <a:xfrm>
            <a:off x="2411413" y="4812258"/>
            <a:ext cx="55451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600" dirty="0">
                <a:solidFill>
                  <a:srgbClr val="993300"/>
                </a:solidFill>
              </a:rPr>
              <a:t>Hogy szól a képlet?</a:t>
            </a:r>
            <a:endParaRPr lang="sr-Latn-CS" i="1" dirty="0">
              <a:solidFill>
                <a:srgbClr val="993300"/>
              </a:solidFill>
            </a:endParaRPr>
          </a:p>
        </p:txBody>
      </p:sp>
      <p:sp>
        <p:nvSpPr>
          <p:cNvPr id="131131" name="Text Box 59"/>
          <p:cNvSpPr txBox="1">
            <a:spLocks noChangeArrowheads="1"/>
          </p:cNvSpPr>
          <p:nvPr/>
        </p:nvSpPr>
        <p:spPr bwMode="auto">
          <a:xfrm>
            <a:off x="928688" y="32845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1800">
                <a:solidFill>
                  <a:srgbClr val="990000"/>
                </a:solidFill>
              </a:rPr>
              <a:t>d</a:t>
            </a:r>
            <a:r>
              <a:rPr lang="hr-HR" sz="1800" baseline="-2500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131132" name="Text Box 60"/>
          <p:cNvSpPr txBox="1">
            <a:spLocks noChangeArrowheads="1"/>
          </p:cNvSpPr>
          <p:nvPr/>
        </p:nvSpPr>
        <p:spPr bwMode="auto">
          <a:xfrm>
            <a:off x="438150" y="26876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sz="1800">
                <a:solidFill>
                  <a:srgbClr val="990000"/>
                </a:solidFill>
              </a:rPr>
              <a:t>d</a:t>
            </a:r>
            <a:r>
              <a:rPr lang="hr-HR" sz="1800" baseline="-2500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131133" name="Text Box 61"/>
          <p:cNvSpPr txBox="1">
            <a:spLocks noChangeArrowheads="1"/>
          </p:cNvSpPr>
          <p:nvPr/>
        </p:nvSpPr>
        <p:spPr bwMode="auto">
          <a:xfrm>
            <a:off x="249238" y="4810125"/>
            <a:ext cx="792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rgbClr val="990000"/>
                </a:solidFill>
              </a:rPr>
              <a:t>T</a:t>
            </a:r>
            <a:r>
              <a:rPr lang="sr-Latn-CS" sz="500" dirty="0">
                <a:solidFill>
                  <a:srgbClr val="990000"/>
                </a:solidFill>
              </a:rPr>
              <a:t> </a:t>
            </a:r>
            <a:r>
              <a:rPr lang="sr-Latn-CS" sz="2600" dirty="0">
                <a:solidFill>
                  <a:srgbClr val="990000"/>
                </a:solidFill>
              </a:rPr>
              <a:t>=</a:t>
            </a:r>
            <a:endParaRPr lang="en-US" sz="2600" dirty="0">
              <a:solidFill>
                <a:srgbClr val="990000"/>
              </a:solidFill>
            </a:endParaRPr>
          </a:p>
        </p:txBody>
      </p:sp>
      <p:grpSp>
        <p:nvGrpSpPr>
          <p:cNvPr id="131134" name="Group 62"/>
          <p:cNvGrpSpPr>
            <a:grpSpLocks/>
          </p:cNvGrpSpPr>
          <p:nvPr/>
        </p:nvGrpSpPr>
        <p:grpSpPr bwMode="auto">
          <a:xfrm>
            <a:off x="827088" y="4583113"/>
            <a:ext cx="1441450" cy="935037"/>
            <a:chOff x="339" y="2160"/>
            <a:chExt cx="908" cy="589"/>
          </a:xfrm>
        </p:grpSpPr>
        <p:sp>
          <p:nvSpPr>
            <p:cNvPr id="131135" name="Line 63"/>
            <p:cNvSpPr>
              <a:spLocks noChangeShapeType="1"/>
            </p:cNvSpPr>
            <p:nvPr/>
          </p:nvSpPr>
          <p:spPr bwMode="auto">
            <a:xfrm>
              <a:off x="339" y="2467"/>
              <a:ext cx="68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6" name="Text Box 64"/>
            <p:cNvSpPr txBox="1">
              <a:spLocks noChangeArrowheads="1"/>
            </p:cNvSpPr>
            <p:nvPr/>
          </p:nvSpPr>
          <p:spPr bwMode="auto">
            <a:xfrm>
              <a:off x="339" y="2160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990000"/>
                  </a:solidFill>
                </a:rPr>
                <a:t>d</a:t>
              </a:r>
              <a:r>
                <a:rPr lang="sr-Latn-CS" sz="2600" baseline="-25000">
                  <a:solidFill>
                    <a:srgbClr val="990000"/>
                  </a:solidFill>
                </a:rPr>
                <a:t>1</a:t>
              </a:r>
              <a:r>
                <a:rPr lang="sr-Latn-CS" sz="26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99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rgbClr val="99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rgbClr val="990000"/>
                </a:solidFill>
              </a:endParaRPr>
            </a:p>
          </p:txBody>
        </p:sp>
        <p:sp>
          <p:nvSpPr>
            <p:cNvPr id="131137" name="Text Box 65"/>
            <p:cNvSpPr txBox="1">
              <a:spLocks noChangeArrowheads="1"/>
            </p:cNvSpPr>
            <p:nvPr/>
          </p:nvSpPr>
          <p:spPr bwMode="auto">
            <a:xfrm>
              <a:off x="548" y="2441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990000"/>
                  </a:solidFill>
                </a:rPr>
                <a:t>2</a:t>
              </a:r>
              <a:endParaRPr lang="en-US" sz="2600">
                <a:solidFill>
                  <a:srgbClr val="990000"/>
                </a:solidFill>
              </a:endParaRPr>
            </a:p>
          </p:txBody>
        </p:sp>
      </p:grpSp>
      <p:sp>
        <p:nvSpPr>
          <p:cNvPr id="131138" name="Rectangle 66"/>
          <p:cNvSpPr>
            <a:spLocks noChangeArrowheads="1"/>
          </p:cNvSpPr>
          <p:nvPr/>
        </p:nvSpPr>
        <p:spPr bwMode="auto">
          <a:xfrm>
            <a:off x="179388" y="4581525"/>
            <a:ext cx="2016125" cy="1008063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3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3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3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13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1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/>
      <p:bldP spid="131100" grpId="0"/>
      <p:bldP spid="131101" grpId="0"/>
      <p:bldP spid="131102" grpId="0"/>
      <p:bldP spid="131129" grpId="0"/>
      <p:bldP spid="131130" grpId="0"/>
      <p:bldP spid="131131" grpId="0"/>
      <p:bldP spid="131132" grpId="0"/>
      <p:bldP spid="131133" grpId="0"/>
      <p:bldP spid="1311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07" y="187325"/>
            <a:ext cx="8713787" cy="1657350"/>
          </a:xfrm>
        </p:spPr>
        <p:txBody>
          <a:bodyPr/>
          <a:lstStyle/>
          <a:p>
            <a:r>
              <a:rPr lang="sr-Latn-CS" sz="3600" b="1" dirty="0">
                <a:solidFill>
                  <a:srgbClr val="FF0000"/>
                </a:solidFill>
                <a:latin typeface="Comic Sans MS" pitchFamily="66" charset="0"/>
              </a:rPr>
              <a:t>Összegzés – minden képlet egy helyen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5173" name="Picture 5" descr="Red Balloon by Paul K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989138"/>
            <a:ext cx="377348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1044030" y="4482049"/>
            <a:ext cx="16557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0" dirty="0">
                <a:solidFill>
                  <a:srgbClr val="FF0000"/>
                </a:solidFill>
              </a:rPr>
              <a:t>P</a:t>
            </a:r>
            <a:r>
              <a:rPr lang="hr-HR" sz="2000" b="0" dirty="0">
                <a:solidFill>
                  <a:srgbClr val="FF0000"/>
                </a:solidFill>
              </a:rPr>
              <a:t>au</a:t>
            </a:r>
            <a:r>
              <a:rPr lang="en-US" sz="2000" b="0" dirty="0">
                <a:solidFill>
                  <a:srgbClr val="FF0000"/>
                </a:solidFill>
              </a:rPr>
              <a:t>l </a:t>
            </a:r>
            <a:r>
              <a:rPr lang="en-US" sz="2000" b="0" dirty="0" err="1">
                <a:solidFill>
                  <a:srgbClr val="FF0000"/>
                </a:solidFill>
              </a:rPr>
              <a:t>Kle</a:t>
            </a:r>
            <a:r>
              <a:rPr lang="hr-HR" sz="2000" b="0" dirty="0">
                <a:solidFill>
                  <a:srgbClr val="FF0000"/>
                </a:solidFill>
              </a:rPr>
              <a:t>e</a:t>
            </a:r>
          </a:p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Red Balloon</a:t>
            </a:r>
            <a:endParaRPr lang="hu-HU" sz="2000" dirty="0">
              <a:solidFill>
                <a:srgbClr val="FF0000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hu-HU" sz="2000" b="0" dirty="0">
                <a:solidFill>
                  <a:srgbClr val="FF0000"/>
                </a:solidFill>
              </a:rPr>
              <a:t>1922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135176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0312" y="6597650"/>
            <a:ext cx="17524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1200" dirty="0">
                <a:solidFill>
                  <a:srgbClr val="969696"/>
                </a:solidFill>
              </a:rPr>
              <a:t>Vissza a tartalomhoz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lick to view full-siz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5641"/>
            <a:ext cx="2508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uh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17" y="1844204"/>
            <a:ext cx="2601912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Click to view full-siz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28504"/>
            <a:ext cx="2663825" cy="2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79512" y="5445125"/>
            <a:ext cx="28082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800080"/>
                </a:solidFill>
              </a:rPr>
              <a:t>Pi</a:t>
            </a:r>
            <a:r>
              <a:rPr lang="hr-HR" sz="1800" b="0" dirty="0">
                <a:solidFill>
                  <a:srgbClr val="800080"/>
                </a:solidFill>
              </a:rPr>
              <a:t>c</a:t>
            </a:r>
            <a:r>
              <a:rPr lang="en-US" sz="1800" b="0" dirty="0">
                <a:solidFill>
                  <a:srgbClr val="800080"/>
                </a:solidFill>
              </a:rPr>
              <a:t>a</a:t>
            </a:r>
            <a:r>
              <a:rPr lang="hr-HR" sz="1800" b="0" dirty="0">
                <a:solidFill>
                  <a:srgbClr val="800080"/>
                </a:solidFill>
              </a:rPr>
              <a:t>s</a:t>
            </a:r>
            <a:r>
              <a:rPr lang="en-US" sz="1800" b="0" dirty="0">
                <a:solidFill>
                  <a:srgbClr val="800080"/>
                </a:solidFill>
              </a:rPr>
              <a:t>so</a:t>
            </a:r>
            <a:r>
              <a:rPr lang="hu-HU" sz="1800" b="0" dirty="0">
                <a:solidFill>
                  <a:srgbClr val="80008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hu-HU" sz="1800" dirty="0">
                <a:solidFill>
                  <a:srgbClr val="800080"/>
                </a:solidFill>
              </a:rPr>
              <a:t>Girl with mandolin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800080"/>
                </a:solidFill>
              </a:rPr>
              <a:t>1910.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059113" y="5408056"/>
            <a:ext cx="28082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800080"/>
                </a:solidFill>
              </a:rPr>
              <a:t>Pi</a:t>
            </a:r>
            <a:r>
              <a:rPr lang="hr-HR" sz="1800" b="0" dirty="0">
                <a:solidFill>
                  <a:srgbClr val="800080"/>
                </a:solidFill>
              </a:rPr>
              <a:t>c</a:t>
            </a:r>
            <a:r>
              <a:rPr lang="en-US" sz="1800" b="0" dirty="0">
                <a:solidFill>
                  <a:srgbClr val="800080"/>
                </a:solidFill>
              </a:rPr>
              <a:t>a</a:t>
            </a:r>
            <a:r>
              <a:rPr lang="hr-HR" sz="1800" b="0" dirty="0">
                <a:solidFill>
                  <a:srgbClr val="800080"/>
                </a:solidFill>
              </a:rPr>
              <a:t>s</a:t>
            </a:r>
            <a:r>
              <a:rPr lang="en-US" sz="1800" b="0" dirty="0">
                <a:solidFill>
                  <a:srgbClr val="800080"/>
                </a:solidFill>
              </a:rPr>
              <a:t>so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800080"/>
                </a:solidFill>
              </a:rPr>
              <a:t>Still-life with Fruit-dish on a Table</a:t>
            </a:r>
            <a:endParaRPr lang="hu-HU" sz="18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800080"/>
                </a:solidFill>
              </a:rPr>
              <a:t>1910.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300217" y="5453241"/>
            <a:ext cx="2808287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800080"/>
                </a:solidFill>
              </a:rPr>
              <a:t>Pi</a:t>
            </a:r>
            <a:r>
              <a:rPr lang="hr-HR" sz="1800" b="0" dirty="0">
                <a:solidFill>
                  <a:srgbClr val="800080"/>
                </a:solidFill>
              </a:rPr>
              <a:t>c</a:t>
            </a:r>
            <a:r>
              <a:rPr lang="en-US" sz="1800" b="0" dirty="0">
                <a:solidFill>
                  <a:srgbClr val="800080"/>
                </a:solidFill>
              </a:rPr>
              <a:t>a</a:t>
            </a:r>
            <a:r>
              <a:rPr lang="hr-HR" sz="1800" b="0" dirty="0">
                <a:solidFill>
                  <a:srgbClr val="800080"/>
                </a:solidFill>
              </a:rPr>
              <a:t>s</a:t>
            </a:r>
            <a:r>
              <a:rPr lang="en-US" sz="1800" b="0" dirty="0">
                <a:solidFill>
                  <a:srgbClr val="800080"/>
                </a:solidFill>
              </a:rPr>
              <a:t>so</a:t>
            </a:r>
          </a:p>
          <a:p>
            <a:pPr>
              <a:spcBef>
                <a:spcPct val="50000"/>
              </a:spcBef>
            </a:pPr>
            <a:r>
              <a:rPr lang="sr-Latn-CS" sz="1800" dirty="0">
                <a:solidFill>
                  <a:srgbClr val="800080"/>
                </a:solidFill>
              </a:rPr>
              <a:t>William Uhde</a:t>
            </a:r>
            <a:endParaRPr lang="en-US" sz="18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800080"/>
                </a:solidFill>
              </a:rPr>
              <a:t>1910.</a:t>
            </a:r>
          </a:p>
        </p:txBody>
      </p:sp>
      <p:sp>
        <p:nvSpPr>
          <p:cNvPr id="40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569200" cy="20161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800080"/>
              </a:buClr>
              <a:buSzPts val="3200"/>
              <a:buFont typeface="Comic Sans MS" pitchFamily="66" charset="0"/>
              <a:buChar char="•"/>
            </a:pPr>
            <a:r>
              <a:rPr lang="hu-HU" dirty="0">
                <a:solidFill>
                  <a:srgbClr val="800080"/>
                </a:solidFill>
                <a:latin typeface="Comic Sans MS" pitchFamily="66" charset="0"/>
              </a:rPr>
              <a:t>A kubizmus avantgard művészeti irányzat</a:t>
            </a:r>
            <a:r>
              <a:rPr lang="en-US" dirty="0">
                <a:solidFill>
                  <a:srgbClr val="800080"/>
                </a:solidFill>
                <a:latin typeface="Comic Sans MS" pitchFamily="66" charset="0"/>
              </a:rPr>
              <a:t>, </a:t>
            </a:r>
            <a:r>
              <a:rPr lang="hu-HU" dirty="0">
                <a:solidFill>
                  <a:srgbClr val="800080"/>
                </a:solidFill>
                <a:latin typeface="Comic Sans MS" pitchFamily="66" charset="0"/>
              </a:rPr>
              <a:t>amely jelentősen hozzájárult az </a:t>
            </a:r>
            <a:r>
              <a:rPr lang="en-US" dirty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mic Sans MS" pitchFamily="66" charset="0"/>
                <a:hlinkClick r:id="rId5" action="ppaction://hlinksldjump"/>
              </a:rPr>
              <a:t>a</a:t>
            </a:r>
            <a:r>
              <a:rPr lang="hu-HU" dirty="0">
                <a:solidFill>
                  <a:srgbClr val="800080"/>
                </a:solidFill>
                <a:latin typeface="Comic Sans MS" pitchFamily="66" charset="0"/>
                <a:hlinkClick r:id="rId5" action="ppaction://hlinksldjump"/>
              </a:rPr>
              <a:t>b</a:t>
            </a:r>
            <a:r>
              <a:rPr lang="en-US" dirty="0">
                <a:solidFill>
                  <a:srgbClr val="800080"/>
                </a:solidFill>
                <a:latin typeface="Comic Sans MS" pitchFamily="66" charset="0"/>
                <a:hlinkClick r:id="rId5" action="ppaction://hlinksldjump"/>
              </a:rPr>
              <a:t>s</a:t>
            </a:r>
            <a:r>
              <a:rPr lang="hu-HU" dirty="0">
                <a:solidFill>
                  <a:srgbClr val="800080"/>
                </a:solidFill>
                <a:latin typeface="Comic Sans MS" pitchFamily="66" charset="0"/>
                <a:hlinkClick r:id="rId5" action="ppaction://hlinksldjump"/>
              </a:rPr>
              <a:t>z</a:t>
            </a:r>
            <a:r>
              <a:rPr lang="en-US" dirty="0" err="1">
                <a:solidFill>
                  <a:srgbClr val="800080"/>
                </a:solidFill>
                <a:latin typeface="Comic Sans MS" pitchFamily="66" charset="0"/>
                <a:hlinkClick r:id="rId5" action="ppaction://hlinksldjump"/>
              </a:rPr>
              <a:t>trakt</a:t>
            </a:r>
            <a:r>
              <a:rPr lang="en-US" dirty="0">
                <a:solidFill>
                  <a:srgbClr val="800080"/>
                </a:solidFill>
                <a:latin typeface="Comic Sans MS" pitchFamily="66" charset="0"/>
                <a:hlinkClick r:id="rId5" action="ppaction://hlinksldjump"/>
              </a:rPr>
              <a:t> </a:t>
            </a:r>
            <a:r>
              <a:rPr lang="hu-HU" dirty="0">
                <a:solidFill>
                  <a:srgbClr val="800080"/>
                </a:solidFill>
                <a:latin typeface="Comic Sans MS" pitchFamily="66" charset="0"/>
              </a:rPr>
              <a:t>művészeti stílus kialakulásához</a:t>
            </a:r>
            <a:r>
              <a:rPr lang="en-US" dirty="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95288" y="260350"/>
            <a:ext cx="259238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800" u="sng" dirty="0">
                <a:solidFill>
                  <a:srgbClr val="FF0000"/>
                </a:solidFill>
              </a:rPr>
              <a:t>téglalap</a:t>
            </a:r>
          </a:p>
        </p:txBody>
      </p:sp>
      <p:grpSp>
        <p:nvGrpSpPr>
          <p:cNvPr id="133127" name="Group 7"/>
          <p:cNvGrpSpPr>
            <a:grpSpLocks/>
          </p:cNvGrpSpPr>
          <p:nvPr/>
        </p:nvGrpSpPr>
        <p:grpSpPr bwMode="auto">
          <a:xfrm>
            <a:off x="611188" y="982663"/>
            <a:ext cx="2459037" cy="1150937"/>
            <a:chOff x="431" y="890"/>
            <a:chExt cx="959" cy="577"/>
          </a:xfrm>
        </p:grpSpPr>
        <p:sp>
          <p:nvSpPr>
            <p:cNvPr id="133128" name="Rectangle 8"/>
            <p:cNvSpPr>
              <a:spLocks noChangeArrowheads="1"/>
            </p:cNvSpPr>
            <p:nvPr/>
          </p:nvSpPr>
          <p:spPr bwMode="auto">
            <a:xfrm>
              <a:off x="431" y="890"/>
              <a:ext cx="816" cy="4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9" name="Text Box 9"/>
            <p:cNvSpPr txBox="1">
              <a:spLocks noChangeArrowheads="1"/>
            </p:cNvSpPr>
            <p:nvPr/>
          </p:nvSpPr>
          <p:spPr bwMode="auto">
            <a:xfrm>
              <a:off x="785" y="1238"/>
              <a:ext cx="13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33130" name="Text Box 10"/>
            <p:cNvSpPr txBox="1">
              <a:spLocks noChangeArrowheads="1"/>
            </p:cNvSpPr>
            <p:nvPr/>
          </p:nvSpPr>
          <p:spPr bwMode="auto">
            <a:xfrm>
              <a:off x="1248" y="921"/>
              <a:ext cx="14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827584" y="2205038"/>
            <a:ext cx="1223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800" dirty="0">
                <a:solidFill>
                  <a:srgbClr val="FF0000"/>
                </a:solidFill>
              </a:rPr>
              <a:t>T</a:t>
            </a:r>
            <a:r>
              <a:rPr lang="sr-Latn-CS" sz="1400" dirty="0">
                <a:solidFill>
                  <a:srgbClr val="FF0000"/>
                </a:solidFill>
              </a:rPr>
              <a:t>  </a:t>
            </a:r>
            <a:r>
              <a:rPr lang="sr-Latn-CS" sz="2600" dirty="0">
                <a:solidFill>
                  <a:srgbClr val="FF0000"/>
                </a:solidFill>
              </a:rPr>
              <a:t>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1547813" y="2189163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800">
                <a:solidFill>
                  <a:srgbClr val="FF0000"/>
                </a:solidFill>
              </a:rPr>
              <a:t>a</a:t>
            </a:r>
            <a:r>
              <a:rPr lang="sr-Latn-CS" sz="5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FF0000"/>
                </a:solidFill>
              </a:rPr>
              <a:t>·</a:t>
            </a:r>
            <a:r>
              <a:rPr lang="sr-Latn-CS" sz="500"/>
              <a:t> </a:t>
            </a:r>
            <a:r>
              <a:rPr lang="hr-HR" sz="2800">
                <a:solidFill>
                  <a:srgbClr val="FF0000"/>
                </a:solidFill>
              </a:rPr>
              <a:t>b</a:t>
            </a:r>
            <a:endParaRPr lang="en-US" sz="2800">
              <a:solidFill>
                <a:srgbClr val="FF0000"/>
              </a:solidFill>
            </a:endParaRPr>
          </a:p>
        </p:txBody>
      </p:sp>
      <p:grpSp>
        <p:nvGrpSpPr>
          <p:cNvPr id="133133" name="Group 13"/>
          <p:cNvGrpSpPr>
            <a:grpSpLocks/>
          </p:cNvGrpSpPr>
          <p:nvPr/>
        </p:nvGrpSpPr>
        <p:grpSpPr bwMode="auto">
          <a:xfrm>
            <a:off x="4056063" y="438150"/>
            <a:ext cx="1163637" cy="1695450"/>
            <a:chOff x="5057" y="646"/>
            <a:chExt cx="583" cy="850"/>
          </a:xfrm>
        </p:grpSpPr>
        <p:sp>
          <p:nvSpPr>
            <p:cNvPr id="133134" name="Rectangle 14"/>
            <p:cNvSpPr>
              <a:spLocks noChangeArrowheads="1"/>
            </p:cNvSpPr>
            <p:nvPr/>
          </p:nvSpPr>
          <p:spPr bwMode="auto">
            <a:xfrm>
              <a:off x="5057" y="899"/>
              <a:ext cx="408" cy="40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Text Box 15"/>
            <p:cNvSpPr txBox="1">
              <a:spLocks noChangeArrowheads="1"/>
            </p:cNvSpPr>
            <p:nvPr/>
          </p:nvSpPr>
          <p:spPr bwMode="auto">
            <a:xfrm>
              <a:off x="5202" y="1350"/>
              <a:ext cx="15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hr-HR" sz="200">
                  <a:solidFill>
                    <a:srgbClr val="0000CC"/>
                  </a:solidFill>
                </a:rPr>
                <a:t> </a:t>
              </a:r>
            </a:p>
            <a:p>
              <a:pPr algn="ctr">
                <a:lnSpc>
                  <a:spcPct val="50000"/>
                </a:lnSpc>
              </a:pPr>
              <a:r>
                <a:rPr lang="hr-HR"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133136" name="Text Box 16"/>
            <p:cNvSpPr txBox="1">
              <a:spLocks noChangeArrowheads="1"/>
            </p:cNvSpPr>
            <p:nvPr/>
          </p:nvSpPr>
          <p:spPr bwMode="auto">
            <a:xfrm>
              <a:off x="5463" y="958"/>
              <a:ext cx="17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133137" name="Text Box 17"/>
            <p:cNvSpPr txBox="1">
              <a:spLocks noChangeArrowheads="1"/>
            </p:cNvSpPr>
            <p:nvPr/>
          </p:nvSpPr>
          <p:spPr bwMode="auto">
            <a:xfrm>
              <a:off x="5233" y="646"/>
              <a:ext cx="9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hr-HR">
                <a:solidFill>
                  <a:srgbClr val="0000CC"/>
                </a:solidFill>
              </a:endParaRPr>
            </a:p>
          </p:txBody>
        </p:sp>
      </p:grp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3492500" y="260350"/>
            <a:ext cx="2016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800" u="sng" dirty="0">
                <a:solidFill>
                  <a:srgbClr val="0000CC"/>
                </a:solidFill>
              </a:rPr>
              <a:t>négyzet</a:t>
            </a:r>
          </a:p>
        </p:txBody>
      </p:sp>
      <p:grpSp>
        <p:nvGrpSpPr>
          <p:cNvPr id="133149" name="Group 29"/>
          <p:cNvGrpSpPr>
            <a:grpSpLocks/>
          </p:cNvGrpSpPr>
          <p:nvPr/>
        </p:nvGrpSpPr>
        <p:grpSpPr bwMode="auto">
          <a:xfrm>
            <a:off x="4005263" y="941388"/>
            <a:ext cx="896937" cy="795337"/>
            <a:chOff x="4435" y="2964"/>
            <a:chExt cx="665" cy="590"/>
          </a:xfrm>
        </p:grpSpPr>
        <p:grpSp>
          <p:nvGrpSpPr>
            <p:cNvPr id="133139" name="Group 19"/>
            <p:cNvGrpSpPr>
              <a:grpSpLocks/>
            </p:cNvGrpSpPr>
            <p:nvPr/>
          </p:nvGrpSpPr>
          <p:grpSpPr bwMode="auto">
            <a:xfrm>
              <a:off x="4471" y="2964"/>
              <a:ext cx="589" cy="590"/>
              <a:chOff x="385" y="1471"/>
              <a:chExt cx="1129" cy="408"/>
            </a:xfrm>
          </p:grpSpPr>
          <p:sp>
            <p:nvSpPr>
              <p:cNvPr id="133140" name="Line 20"/>
              <p:cNvSpPr>
                <a:spLocks noChangeShapeType="1"/>
              </p:cNvSpPr>
              <p:nvPr/>
            </p:nvSpPr>
            <p:spPr bwMode="auto">
              <a:xfrm flipV="1">
                <a:off x="385" y="1471"/>
                <a:ext cx="1129" cy="408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1" name="Line 21"/>
              <p:cNvSpPr>
                <a:spLocks noChangeShapeType="1"/>
              </p:cNvSpPr>
              <p:nvPr/>
            </p:nvSpPr>
            <p:spPr bwMode="auto">
              <a:xfrm>
                <a:off x="385" y="1471"/>
                <a:ext cx="1129" cy="408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42" name="Group 22"/>
            <p:cNvGrpSpPr>
              <a:grpSpLocks/>
            </p:cNvGrpSpPr>
            <p:nvPr/>
          </p:nvGrpSpPr>
          <p:grpSpPr bwMode="auto">
            <a:xfrm rot="18900000">
              <a:off x="4707" y="3110"/>
              <a:ext cx="117" cy="117"/>
              <a:chOff x="1746" y="3203"/>
              <a:chExt cx="91" cy="91"/>
            </a:xfrm>
          </p:grpSpPr>
          <p:sp>
            <p:nvSpPr>
              <p:cNvPr id="133143" name="Line 23"/>
              <p:cNvSpPr>
                <a:spLocks noChangeShapeType="1"/>
              </p:cNvSpPr>
              <p:nvPr/>
            </p:nvSpPr>
            <p:spPr bwMode="auto">
              <a:xfrm>
                <a:off x="1746" y="3203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4" name="Line 24"/>
              <p:cNvSpPr>
                <a:spLocks noChangeShapeType="1"/>
              </p:cNvSpPr>
              <p:nvPr/>
            </p:nvSpPr>
            <p:spPr bwMode="auto">
              <a:xfrm rot="-5400000">
                <a:off x="1791" y="3249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145" name="Text Box 25"/>
            <p:cNvSpPr txBox="1">
              <a:spLocks noChangeArrowheads="1"/>
            </p:cNvSpPr>
            <p:nvPr/>
          </p:nvSpPr>
          <p:spPr bwMode="auto">
            <a:xfrm>
              <a:off x="4435" y="3209"/>
              <a:ext cx="247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2000">
                  <a:solidFill>
                    <a:srgbClr val="0000CC"/>
                  </a:solidFill>
                </a:rPr>
                <a:t>d</a:t>
              </a:r>
            </a:p>
          </p:txBody>
        </p:sp>
        <p:sp>
          <p:nvSpPr>
            <p:cNvPr id="133146" name="Text Box 26"/>
            <p:cNvSpPr txBox="1">
              <a:spLocks noChangeArrowheads="1"/>
            </p:cNvSpPr>
            <p:nvPr/>
          </p:nvSpPr>
          <p:spPr bwMode="auto">
            <a:xfrm>
              <a:off x="4772" y="3203"/>
              <a:ext cx="32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2000">
                  <a:solidFill>
                    <a:srgbClr val="0000CC"/>
                  </a:solidFill>
                </a:rPr>
                <a:t> d</a:t>
              </a:r>
            </a:p>
          </p:txBody>
        </p:sp>
      </p:grp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3709988" y="2205038"/>
            <a:ext cx="1223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800" dirty="0">
                <a:solidFill>
                  <a:srgbClr val="0000CC"/>
                </a:solidFill>
              </a:rPr>
              <a:t>T</a:t>
            </a:r>
            <a:r>
              <a:rPr lang="sr-Latn-CS" sz="1400" dirty="0">
                <a:solidFill>
                  <a:srgbClr val="0000CC"/>
                </a:solidFill>
              </a:rPr>
              <a:t>  </a:t>
            </a:r>
            <a:r>
              <a:rPr lang="sr-Latn-CS" sz="2600" dirty="0">
                <a:solidFill>
                  <a:srgbClr val="0000CC"/>
                </a:solidFill>
              </a:rPr>
              <a:t>=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4357688" y="220503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800">
                <a:solidFill>
                  <a:srgbClr val="0000CC"/>
                </a:solidFill>
              </a:rPr>
              <a:t>a</a:t>
            </a:r>
            <a:r>
              <a:rPr lang="sr-Latn-CS" sz="500">
                <a:solidFill>
                  <a:srgbClr val="0000CC"/>
                </a:solidFill>
              </a:rPr>
              <a:t> </a:t>
            </a:r>
            <a:r>
              <a:rPr lang="en-US" sz="2600">
                <a:solidFill>
                  <a:srgbClr val="0000CC"/>
                </a:solidFill>
              </a:rPr>
              <a:t>·</a:t>
            </a:r>
            <a:r>
              <a:rPr lang="sr-Latn-CS" sz="500">
                <a:solidFill>
                  <a:srgbClr val="0000CC"/>
                </a:solidFill>
              </a:rPr>
              <a:t> </a:t>
            </a:r>
            <a:r>
              <a:rPr lang="hr-HR" sz="2800">
                <a:solidFill>
                  <a:srgbClr val="0000CC"/>
                </a:solidFill>
              </a:rPr>
              <a:t>a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3708400" y="2838450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800" dirty="0">
                <a:solidFill>
                  <a:srgbClr val="0000CC"/>
                </a:solidFill>
              </a:rPr>
              <a:t>T</a:t>
            </a:r>
            <a:r>
              <a:rPr lang="sr-Latn-CS" sz="1400" dirty="0">
                <a:solidFill>
                  <a:srgbClr val="0000CC"/>
                </a:solidFill>
              </a:rPr>
              <a:t>  </a:t>
            </a:r>
            <a:r>
              <a:rPr lang="sr-Latn-CS" sz="2600" dirty="0">
                <a:solidFill>
                  <a:srgbClr val="0000CC"/>
                </a:solidFill>
              </a:rPr>
              <a:t>=</a:t>
            </a:r>
            <a:endParaRPr lang="en-US" sz="2800" dirty="0">
              <a:solidFill>
                <a:srgbClr val="0000CC"/>
              </a:solidFill>
            </a:endParaRPr>
          </a:p>
        </p:txBody>
      </p:sp>
      <p:grpSp>
        <p:nvGrpSpPr>
          <p:cNvPr id="133151" name="Group 31"/>
          <p:cNvGrpSpPr>
            <a:grpSpLocks/>
          </p:cNvGrpSpPr>
          <p:nvPr/>
        </p:nvGrpSpPr>
        <p:grpSpPr bwMode="auto">
          <a:xfrm>
            <a:off x="4470400" y="2681288"/>
            <a:ext cx="1470025" cy="892175"/>
            <a:chOff x="431" y="2232"/>
            <a:chExt cx="926" cy="562"/>
          </a:xfrm>
        </p:grpSpPr>
        <p:sp>
          <p:nvSpPr>
            <p:cNvPr id="133152" name="Text Box 32"/>
            <p:cNvSpPr txBox="1">
              <a:spLocks noChangeArrowheads="1"/>
            </p:cNvSpPr>
            <p:nvPr/>
          </p:nvSpPr>
          <p:spPr bwMode="auto">
            <a:xfrm>
              <a:off x="648" y="243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hr-HR" sz="1800">
                <a:solidFill>
                  <a:srgbClr val="0000CC"/>
                </a:solidFill>
              </a:endParaRPr>
            </a:p>
          </p:txBody>
        </p:sp>
        <p:sp>
          <p:nvSpPr>
            <p:cNvPr id="133153" name="Line 33"/>
            <p:cNvSpPr>
              <a:spLocks noChangeShapeType="1"/>
            </p:cNvSpPr>
            <p:nvPr/>
          </p:nvSpPr>
          <p:spPr bwMode="auto">
            <a:xfrm>
              <a:off x="431" y="2512"/>
              <a:ext cx="589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4" name="Text Box 34"/>
            <p:cNvSpPr txBox="1">
              <a:spLocks noChangeArrowheads="1"/>
            </p:cNvSpPr>
            <p:nvPr/>
          </p:nvSpPr>
          <p:spPr bwMode="auto">
            <a:xfrm>
              <a:off x="449" y="2232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0000CC"/>
                  </a:solidFill>
                </a:rPr>
                <a:t>d</a:t>
              </a:r>
              <a:r>
                <a:rPr lang="sr-Latn-CS" sz="2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0000CC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endParaRPr lang="en-US" sz="2600">
                <a:solidFill>
                  <a:srgbClr val="0000CC"/>
                </a:solidFill>
              </a:endParaRPr>
            </a:p>
          </p:txBody>
        </p:sp>
        <p:sp>
          <p:nvSpPr>
            <p:cNvPr id="133155" name="Text Box 35"/>
            <p:cNvSpPr txBox="1">
              <a:spLocks noChangeArrowheads="1"/>
            </p:cNvSpPr>
            <p:nvPr/>
          </p:nvSpPr>
          <p:spPr bwMode="auto">
            <a:xfrm>
              <a:off x="567" y="2486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0000CC"/>
                  </a:solidFill>
                </a:rPr>
                <a:t>2</a:t>
              </a:r>
              <a:endParaRPr lang="en-US" sz="2600">
                <a:solidFill>
                  <a:srgbClr val="0000CC"/>
                </a:solidFill>
              </a:endParaRPr>
            </a:p>
          </p:txBody>
        </p:sp>
      </p:grpSp>
      <p:grpSp>
        <p:nvGrpSpPr>
          <p:cNvPr id="133156" name="Group 36"/>
          <p:cNvGrpSpPr>
            <a:grpSpLocks/>
          </p:cNvGrpSpPr>
          <p:nvPr/>
        </p:nvGrpSpPr>
        <p:grpSpPr bwMode="auto">
          <a:xfrm>
            <a:off x="6156325" y="1100138"/>
            <a:ext cx="2419350" cy="1031875"/>
            <a:chOff x="204" y="1480"/>
            <a:chExt cx="1524" cy="650"/>
          </a:xfrm>
        </p:grpSpPr>
        <p:sp>
          <p:nvSpPr>
            <p:cNvPr id="133157" name="AutoShape 37"/>
            <p:cNvSpPr>
              <a:spLocks noChangeArrowheads="1"/>
            </p:cNvSpPr>
            <p:nvPr/>
          </p:nvSpPr>
          <p:spPr bwMode="auto">
            <a:xfrm>
              <a:off x="204" y="1480"/>
              <a:ext cx="1451" cy="408"/>
            </a:xfrm>
            <a:prstGeom prst="parallelogram">
              <a:avLst>
                <a:gd name="adj" fmla="val 88909"/>
              </a:avLst>
            </a:prstGeom>
            <a:solidFill>
              <a:srgbClr val="FFCC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Text Box 38"/>
            <p:cNvSpPr txBox="1">
              <a:spLocks noChangeArrowheads="1"/>
            </p:cNvSpPr>
            <p:nvPr/>
          </p:nvSpPr>
          <p:spPr bwMode="auto">
            <a:xfrm flipH="1">
              <a:off x="613" y="1842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>
                  <a:solidFill>
                    <a:srgbClr val="FF3300"/>
                  </a:solidFill>
                </a:rPr>
                <a:t>a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33159" name="Text Box 39"/>
            <p:cNvSpPr txBox="1">
              <a:spLocks noChangeAspect="1" noChangeArrowheads="1"/>
            </p:cNvSpPr>
            <p:nvPr/>
          </p:nvSpPr>
          <p:spPr bwMode="auto">
            <a:xfrm flipH="1">
              <a:off x="1474" y="1616"/>
              <a:ext cx="2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>
                  <a:solidFill>
                    <a:srgbClr val="FF3300"/>
                  </a:solidFill>
                </a:rPr>
                <a:t>b</a:t>
              </a:r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5910263" y="260350"/>
            <a:ext cx="28382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800" u="sng" dirty="0">
                <a:solidFill>
                  <a:srgbClr val="FF3300"/>
                </a:solidFill>
              </a:rPr>
              <a:t>paralelogramma</a:t>
            </a:r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6589713" y="2189163"/>
            <a:ext cx="1223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800" dirty="0">
                <a:solidFill>
                  <a:srgbClr val="FF0000"/>
                </a:solidFill>
              </a:rPr>
              <a:t>T</a:t>
            </a:r>
            <a:r>
              <a:rPr lang="sr-Latn-CS" sz="1400" dirty="0">
                <a:solidFill>
                  <a:srgbClr val="FF0000"/>
                </a:solidFill>
              </a:rPr>
              <a:t>  </a:t>
            </a:r>
            <a:r>
              <a:rPr lang="sr-Latn-CS" sz="2600" dirty="0">
                <a:solidFill>
                  <a:srgbClr val="FF0000"/>
                </a:solidFill>
              </a:rPr>
              <a:t>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3162" name="Text Box 42"/>
          <p:cNvSpPr txBox="1">
            <a:spLocks noChangeArrowheads="1"/>
          </p:cNvSpPr>
          <p:nvPr/>
        </p:nvSpPr>
        <p:spPr bwMode="auto">
          <a:xfrm>
            <a:off x="7237413" y="217328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800" dirty="0">
                <a:solidFill>
                  <a:srgbClr val="FF0000"/>
                </a:solidFill>
              </a:rPr>
              <a:t>a</a:t>
            </a:r>
            <a:r>
              <a:rPr lang="sr-Latn-CS" sz="5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·</a:t>
            </a:r>
            <a:r>
              <a:rPr lang="sr-Latn-CS" sz="500" dirty="0"/>
              <a:t> </a:t>
            </a:r>
            <a:r>
              <a:rPr lang="hr-HR" sz="2800" dirty="0">
                <a:solidFill>
                  <a:srgbClr val="FF0000"/>
                </a:solidFill>
              </a:rPr>
              <a:t>h</a:t>
            </a:r>
            <a:r>
              <a:rPr lang="hr-HR" sz="2800" baseline="-25000" dirty="0">
                <a:solidFill>
                  <a:srgbClr val="FF0000"/>
                </a:solidFill>
              </a:rPr>
              <a:t>a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grpSp>
        <p:nvGrpSpPr>
          <p:cNvPr id="133168" name="Group 48"/>
          <p:cNvGrpSpPr>
            <a:grpSpLocks/>
          </p:cNvGrpSpPr>
          <p:nvPr/>
        </p:nvGrpSpPr>
        <p:grpSpPr bwMode="auto">
          <a:xfrm>
            <a:off x="6702429" y="1096963"/>
            <a:ext cx="590551" cy="650875"/>
            <a:chOff x="4222" y="827"/>
            <a:chExt cx="372" cy="410"/>
          </a:xfrm>
        </p:grpSpPr>
        <p:sp>
          <p:nvSpPr>
            <p:cNvPr id="133163" name="Line 43"/>
            <p:cNvSpPr>
              <a:spLocks noChangeShapeType="1"/>
            </p:cNvSpPr>
            <p:nvPr/>
          </p:nvSpPr>
          <p:spPr bwMode="auto">
            <a:xfrm flipH="1">
              <a:off x="4241" y="827"/>
              <a:ext cx="0" cy="40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4" name="Text Box 44"/>
            <p:cNvSpPr txBox="1">
              <a:spLocks noChangeArrowheads="1"/>
            </p:cNvSpPr>
            <p:nvPr/>
          </p:nvSpPr>
          <p:spPr bwMode="auto">
            <a:xfrm>
              <a:off x="4222" y="836"/>
              <a:ext cx="3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dirty="0">
                  <a:solidFill>
                    <a:srgbClr val="FF3300"/>
                  </a:solidFill>
                </a:rPr>
                <a:t>h</a:t>
              </a:r>
              <a:r>
                <a:rPr lang="sr-Latn-CS" baseline="-25000" dirty="0">
                  <a:solidFill>
                    <a:srgbClr val="FF3300"/>
                  </a:solidFill>
                </a:rPr>
                <a:t>a</a:t>
              </a:r>
              <a:endParaRPr lang="en-US" dirty="0">
                <a:solidFill>
                  <a:srgbClr val="FF3300"/>
                </a:solidFill>
              </a:endParaRPr>
            </a:p>
          </p:txBody>
        </p:sp>
        <p:grpSp>
          <p:nvGrpSpPr>
            <p:cNvPr id="133165" name="Group 45"/>
            <p:cNvGrpSpPr>
              <a:grpSpLocks noChangeAspect="1"/>
            </p:cNvGrpSpPr>
            <p:nvPr/>
          </p:nvGrpSpPr>
          <p:grpSpPr bwMode="auto">
            <a:xfrm>
              <a:off x="4241" y="1135"/>
              <a:ext cx="102" cy="102"/>
              <a:chOff x="1746" y="3203"/>
              <a:chExt cx="91" cy="91"/>
            </a:xfrm>
          </p:grpSpPr>
          <p:sp>
            <p:nvSpPr>
              <p:cNvPr id="133166" name="Line 46"/>
              <p:cNvSpPr>
                <a:spLocks noChangeAspect="1" noChangeShapeType="1"/>
              </p:cNvSpPr>
              <p:nvPr/>
            </p:nvSpPr>
            <p:spPr bwMode="auto">
              <a:xfrm>
                <a:off x="1746" y="3203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7" name="Line 47"/>
              <p:cNvSpPr>
                <a:spLocks noChangeAspect="1" noChangeShapeType="1"/>
              </p:cNvSpPr>
              <p:nvPr/>
            </p:nvSpPr>
            <p:spPr bwMode="auto">
              <a:xfrm rot="-5400000">
                <a:off x="1791" y="3249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182" name="Text Box 62"/>
          <p:cNvSpPr txBox="1">
            <a:spLocks noChangeArrowheads="1"/>
          </p:cNvSpPr>
          <p:nvPr/>
        </p:nvSpPr>
        <p:spPr bwMode="auto">
          <a:xfrm>
            <a:off x="467544" y="6103938"/>
            <a:ext cx="792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chemeClr val="folHlink"/>
                </a:solidFill>
              </a:rPr>
              <a:t>T</a:t>
            </a:r>
            <a:r>
              <a:rPr lang="sr-Latn-CS" sz="500" dirty="0">
                <a:solidFill>
                  <a:schemeClr val="folHlink"/>
                </a:solidFill>
              </a:rPr>
              <a:t> </a:t>
            </a:r>
            <a:r>
              <a:rPr lang="sr-Latn-CS" sz="2600" dirty="0">
                <a:solidFill>
                  <a:schemeClr val="folHlink"/>
                </a:solidFill>
              </a:rPr>
              <a:t>=</a:t>
            </a:r>
            <a:endParaRPr lang="en-US" sz="2600" dirty="0">
              <a:solidFill>
                <a:schemeClr val="folHlink"/>
              </a:solidFill>
            </a:endParaRPr>
          </a:p>
        </p:txBody>
      </p:sp>
      <p:grpSp>
        <p:nvGrpSpPr>
          <p:cNvPr id="133183" name="Group 63"/>
          <p:cNvGrpSpPr>
            <a:grpSpLocks/>
          </p:cNvGrpSpPr>
          <p:nvPr/>
        </p:nvGrpSpPr>
        <p:grpSpPr bwMode="auto">
          <a:xfrm>
            <a:off x="1114425" y="5876925"/>
            <a:ext cx="1441450" cy="935038"/>
            <a:chOff x="339" y="2160"/>
            <a:chExt cx="908" cy="589"/>
          </a:xfrm>
        </p:grpSpPr>
        <p:sp>
          <p:nvSpPr>
            <p:cNvPr id="133184" name="Line 64"/>
            <p:cNvSpPr>
              <a:spLocks noChangeShapeType="1"/>
            </p:cNvSpPr>
            <p:nvPr/>
          </p:nvSpPr>
          <p:spPr bwMode="auto">
            <a:xfrm>
              <a:off x="339" y="2467"/>
              <a:ext cx="68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5" name="Text Box 65"/>
            <p:cNvSpPr txBox="1">
              <a:spLocks noChangeArrowheads="1"/>
            </p:cNvSpPr>
            <p:nvPr/>
          </p:nvSpPr>
          <p:spPr bwMode="auto">
            <a:xfrm>
              <a:off x="339" y="2160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chemeClr val="folHlink"/>
                  </a:solidFill>
                </a:rPr>
                <a:t>d</a:t>
              </a:r>
              <a:r>
                <a:rPr lang="sr-Latn-CS" sz="2600" baseline="-25000">
                  <a:solidFill>
                    <a:schemeClr val="folHlink"/>
                  </a:solidFill>
                </a:rPr>
                <a:t>1</a:t>
              </a:r>
              <a:r>
                <a:rPr lang="sr-Latn-CS" sz="260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chemeClr val="folHlink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chemeClr val="folHlink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chemeClr val="folHlink"/>
                </a:solidFill>
              </a:endParaRPr>
            </a:p>
          </p:txBody>
        </p:sp>
        <p:sp>
          <p:nvSpPr>
            <p:cNvPr id="133186" name="Text Box 66"/>
            <p:cNvSpPr txBox="1">
              <a:spLocks noChangeArrowheads="1"/>
            </p:cNvSpPr>
            <p:nvPr/>
          </p:nvSpPr>
          <p:spPr bwMode="auto">
            <a:xfrm>
              <a:off x="548" y="2441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chemeClr val="folHlink"/>
                  </a:solidFill>
                </a:rPr>
                <a:t>2</a:t>
              </a:r>
              <a:endParaRPr lang="en-US" sz="2600">
                <a:solidFill>
                  <a:schemeClr val="folHlink"/>
                </a:solidFill>
              </a:endParaRPr>
            </a:p>
          </p:txBody>
        </p:sp>
      </p:grpSp>
      <p:grpSp>
        <p:nvGrpSpPr>
          <p:cNvPr id="133189" name="Group 69"/>
          <p:cNvGrpSpPr>
            <a:grpSpLocks/>
          </p:cNvGrpSpPr>
          <p:nvPr/>
        </p:nvGrpSpPr>
        <p:grpSpPr bwMode="auto">
          <a:xfrm>
            <a:off x="684213" y="4078288"/>
            <a:ext cx="1636712" cy="1295400"/>
            <a:chOff x="1661" y="3497"/>
            <a:chExt cx="1031" cy="816"/>
          </a:xfrm>
        </p:grpSpPr>
        <p:sp>
          <p:nvSpPr>
            <p:cNvPr id="133190" name="AutoShape 70"/>
            <p:cNvSpPr>
              <a:spLocks noChangeArrowheads="1"/>
            </p:cNvSpPr>
            <p:nvPr/>
          </p:nvSpPr>
          <p:spPr bwMode="auto">
            <a:xfrm>
              <a:off x="1661" y="3497"/>
              <a:ext cx="879" cy="580"/>
            </a:xfrm>
            <a:prstGeom prst="parallelogram">
              <a:avLst>
                <a:gd name="adj" fmla="val 37888"/>
              </a:avLst>
            </a:prstGeom>
            <a:solidFill>
              <a:srgbClr val="99FF66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1" name="Text Box 71"/>
            <p:cNvSpPr txBox="1">
              <a:spLocks noChangeArrowheads="1"/>
            </p:cNvSpPr>
            <p:nvPr/>
          </p:nvSpPr>
          <p:spPr bwMode="auto">
            <a:xfrm>
              <a:off x="1866" y="4025"/>
              <a:ext cx="3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>
                  <a:solidFill>
                    <a:srgbClr val="008000"/>
                  </a:solidFill>
                </a:rPr>
                <a:t>a</a:t>
              </a:r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33192" name="Text Box 72"/>
            <p:cNvSpPr txBox="1">
              <a:spLocks noChangeArrowheads="1"/>
            </p:cNvSpPr>
            <p:nvPr/>
          </p:nvSpPr>
          <p:spPr bwMode="auto">
            <a:xfrm>
              <a:off x="2381" y="3657"/>
              <a:ext cx="3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>
                  <a:solidFill>
                    <a:srgbClr val="008000"/>
                  </a:solidFill>
                </a:rPr>
                <a:t>a</a:t>
              </a:r>
              <a:endParaRPr lang="en-US">
                <a:solidFill>
                  <a:srgbClr val="008000"/>
                </a:solidFill>
              </a:endParaRPr>
            </a:p>
          </p:txBody>
        </p:sp>
      </p:grpSp>
      <p:grpSp>
        <p:nvGrpSpPr>
          <p:cNvPr id="133200" name="Group 80"/>
          <p:cNvGrpSpPr>
            <a:grpSpLocks/>
          </p:cNvGrpSpPr>
          <p:nvPr/>
        </p:nvGrpSpPr>
        <p:grpSpPr bwMode="auto">
          <a:xfrm>
            <a:off x="998538" y="4078288"/>
            <a:ext cx="546100" cy="920750"/>
            <a:chOff x="3861" y="2477"/>
            <a:chExt cx="344" cy="580"/>
          </a:xfrm>
        </p:grpSpPr>
        <p:sp>
          <p:nvSpPr>
            <p:cNvPr id="133193" name="Line 73"/>
            <p:cNvSpPr>
              <a:spLocks noChangeShapeType="1"/>
            </p:cNvSpPr>
            <p:nvPr/>
          </p:nvSpPr>
          <p:spPr bwMode="auto">
            <a:xfrm flipH="1">
              <a:off x="3890" y="2477"/>
              <a:ext cx="0" cy="58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4" name="Text Box 74"/>
            <p:cNvSpPr txBox="1">
              <a:spLocks noChangeArrowheads="1"/>
            </p:cNvSpPr>
            <p:nvPr/>
          </p:nvSpPr>
          <p:spPr bwMode="auto">
            <a:xfrm>
              <a:off x="3861" y="2592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dirty="0">
                  <a:solidFill>
                    <a:schemeClr val="folHlink"/>
                  </a:solidFill>
                </a:rPr>
                <a:t>h</a:t>
              </a:r>
              <a:r>
                <a:rPr lang="sr-Latn-CS" baseline="-25000" dirty="0">
                  <a:solidFill>
                    <a:schemeClr val="folHlink"/>
                  </a:solidFill>
                </a:rPr>
                <a:t>a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  <p:grpSp>
          <p:nvGrpSpPr>
            <p:cNvPr id="133195" name="Group 75"/>
            <p:cNvGrpSpPr>
              <a:grpSpLocks noChangeAspect="1"/>
            </p:cNvGrpSpPr>
            <p:nvPr/>
          </p:nvGrpSpPr>
          <p:grpSpPr bwMode="auto">
            <a:xfrm>
              <a:off x="3888" y="2941"/>
              <a:ext cx="113" cy="113"/>
              <a:chOff x="1746" y="3203"/>
              <a:chExt cx="91" cy="91"/>
            </a:xfrm>
          </p:grpSpPr>
          <p:sp>
            <p:nvSpPr>
              <p:cNvPr id="133196" name="Line 76"/>
              <p:cNvSpPr>
                <a:spLocks noChangeAspect="1" noChangeShapeType="1"/>
              </p:cNvSpPr>
              <p:nvPr/>
            </p:nvSpPr>
            <p:spPr bwMode="auto">
              <a:xfrm>
                <a:off x="1746" y="3203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7" name="Line 77"/>
              <p:cNvSpPr>
                <a:spLocks noChangeAspect="1" noChangeShapeType="1"/>
              </p:cNvSpPr>
              <p:nvPr/>
            </p:nvSpPr>
            <p:spPr bwMode="auto">
              <a:xfrm rot="-5400000">
                <a:off x="1791" y="3249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198" name="Text Box 78"/>
          <p:cNvSpPr txBox="1">
            <a:spLocks noChangeArrowheads="1"/>
          </p:cNvSpPr>
          <p:nvPr/>
        </p:nvSpPr>
        <p:spPr bwMode="auto">
          <a:xfrm>
            <a:off x="467470" y="5330825"/>
            <a:ext cx="792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CS" sz="2600" dirty="0">
                <a:solidFill>
                  <a:schemeClr val="folHlink"/>
                </a:solidFill>
              </a:rPr>
              <a:t>T</a:t>
            </a:r>
            <a:r>
              <a:rPr lang="sr-Latn-CS" sz="400" dirty="0">
                <a:solidFill>
                  <a:schemeClr val="folHlink"/>
                </a:solidFill>
              </a:rPr>
              <a:t>  </a:t>
            </a:r>
            <a:r>
              <a:rPr lang="sr-Latn-CS" sz="2600" dirty="0">
                <a:solidFill>
                  <a:schemeClr val="folHlink"/>
                </a:solidFill>
              </a:rPr>
              <a:t>=</a:t>
            </a:r>
            <a:endParaRPr lang="sr-Latn-CS" sz="2600" baseline="-25000" dirty="0">
              <a:solidFill>
                <a:schemeClr val="folHlink"/>
              </a:solidFill>
            </a:endParaRPr>
          </a:p>
        </p:txBody>
      </p:sp>
      <p:sp>
        <p:nvSpPr>
          <p:cNvPr id="133199" name="Rectangle 79"/>
          <p:cNvSpPr>
            <a:spLocks noChangeArrowheads="1"/>
          </p:cNvSpPr>
          <p:nvPr/>
        </p:nvSpPr>
        <p:spPr bwMode="auto">
          <a:xfrm>
            <a:off x="539750" y="3457575"/>
            <a:ext cx="2016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800" u="sng" dirty="0">
                <a:solidFill>
                  <a:srgbClr val="008000"/>
                </a:solidFill>
              </a:rPr>
              <a:t>rombusz</a:t>
            </a:r>
          </a:p>
        </p:txBody>
      </p:sp>
      <p:sp>
        <p:nvSpPr>
          <p:cNvPr id="133201" name="Text Box 81"/>
          <p:cNvSpPr txBox="1">
            <a:spLocks noChangeArrowheads="1"/>
          </p:cNvSpPr>
          <p:nvPr/>
        </p:nvSpPr>
        <p:spPr bwMode="auto">
          <a:xfrm>
            <a:off x="1116013" y="5300663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800" dirty="0">
                <a:solidFill>
                  <a:schemeClr val="folHlink"/>
                </a:solidFill>
              </a:rPr>
              <a:t>a</a:t>
            </a:r>
            <a:r>
              <a:rPr lang="sr-Latn-CS" sz="500" dirty="0">
                <a:solidFill>
                  <a:schemeClr val="folHlink"/>
                </a:solidFill>
              </a:rPr>
              <a:t> </a:t>
            </a:r>
            <a:r>
              <a:rPr lang="en-US" sz="2600" dirty="0">
                <a:solidFill>
                  <a:schemeClr val="folHlink"/>
                </a:solidFill>
              </a:rPr>
              <a:t>·</a:t>
            </a:r>
            <a:r>
              <a:rPr lang="sr-Latn-CS" sz="500" dirty="0">
                <a:solidFill>
                  <a:schemeClr val="folHlink"/>
                </a:solidFill>
              </a:rPr>
              <a:t> </a:t>
            </a:r>
            <a:r>
              <a:rPr lang="hr-HR" sz="2800" dirty="0">
                <a:solidFill>
                  <a:schemeClr val="folHlink"/>
                </a:solidFill>
              </a:rPr>
              <a:t>h</a:t>
            </a:r>
            <a:r>
              <a:rPr lang="hr-HR" sz="2800" baseline="-25000" dirty="0">
                <a:solidFill>
                  <a:schemeClr val="folHlink"/>
                </a:solidFill>
              </a:rPr>
              <a:t>a</a:t>
            </a:r>
            <a:endParaRPr lang="en-US" sz="2800" baseline="-25000" dirty="0">
              <a:solidFill>
                <a:schemeClr val="folHlink"/>
              </a:solidFill>
            </a:endParaRPr>
          </a:p>
        </p:txBody>
      </p:sp>
      <p:grpSp>
        <p:nvGrpSpPr>
          <p:cNvPr id="133203" name="Group 83"/>
          <p:cNvGrpSpPr>
            <a:grpSpLocks/>
          </p:cNvGrpSpPr>
          <p:nvPr/>
        </p:nvGrpSpPr>
        <p:grpSpPr bwMode="auto">
          <a:xfrm>
            <a:off x="698500" y="4076700"/>
            <a:ext cx="1368425" cy="936625"/>
            <a:chOff x="2199" y="2750"/>
            <a:chExt cx="862" cy="590"/>
          </a:xfrm>
        </p:grpSpPr>
        <p:grpSp>
          <p:nvGrpSpPr>
            <p:cNvPr id="133204" name="Group 84"/>
            <p:cNvGrpSpPr>
              <a:grpSpLocks/>
            </p:cNvGrpSpPr>
            <p:nvPr/>
          </p:nvGrpSpPr>
          <p:grpSpPr bwMode="auto">
            <a:xfrm>
              <a:off x="2199" y="2750"/>
              <a:ext cx="862" cy="590"/>
              <a:chOff x="167" y="1380"/>
              <a:chExt cx="862" cy="590"/>
            </a:xfrm>
          </p:grpSpPr>
          <p:sp>
            <p:nvSpPr>
              <p:cNvPr id="133205" name="Line 85"/>
              <p:cNvSpPr>
                <a:spLocks noChangeShapeType="1"/>
              </p:cNvSpPr>
              <p:nvPr/>
            </p:nvSpPr>
            <p:spPr bwMode="auto">
              <a:xfrm flipV="1">
                <a:off x="167" y="1380"/>
                <a:ext cx="862" cy="59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6" name="Line 86"/>
              <p:cNvSpPr>
                <a:spLocks noChangeAspect="1" noChangeShapeType="1"/>
              </p:cNvSpPr>
              <p:nvPr/>
            </p:nvSpPr>
            <p:spPr bwMode="auto">
              <a:xfrm>
                <a:off x="376" y="1389"/>
                <a:ext cx="444" cy="577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07" name="Group 87"/>
            <p:cNvGrpSpPr>
              <a:grpSpLocks noChangeAspect="1"/>
            </p:cNvGrpSpPr>
            <p:nvPr/>
          </p:nvGrpSpPr>
          <p:grpSpPr bwMode="auto">
            <a:xfrm rot="19560000">
              <a:off x="2572" y="2886"/>
              <a:ext cx="130" cy="130"/>
              <a:chOff x="1746" y="3203"/>
              <a:chExt cx="91" cy="91"/>
            </a:xfrm>
          </p:grpSpPr>
          <p:sp>
            <p:nvSpPr>
              <p:cNvPr id="133208" name="Line 88"/>
              <p:cNvSpPr>
                <a:spLocks noChangeAspect="1" noChangeShapeType="1"/>
              </p:cNvSpPr>
              <p:nvPr/>
            </p:nvSpPr>
            <p:spPr bwMode="auto">
              <a:xfrm>
                <a:off x="1746" y="3203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9" name="Line 89"/>
              <p:cNvSpPr>
                <a:spLocks noChangeAspect="1" noChangeShapeType="1"/>
              </p:cNvSpPr>
              <p:nvPr/>
            </p:nvSpPr>
            <p:spPr bwMode="auto">
              <a:xfrm rot="-5400000">
                <a:off x="1791" y="3249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10" name="Text Box 90"/>
            <p:cNvSpPr txBox="1">
              <a:spLocks noChangeArrowheads="1"/>
            </p:cNvSpPr>
            <p:nvPr/>
          </p:nvSpPr>
          <p:spPr bwMode="auto">
            <a:xfrm>
              <a:off x="2675" y="3004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chemeClr val="folHlink"/>
                  </a:solidFill>
                </a:rPr>
                <a:t>d</a:t>
              </a:r>
              <a:r>
                <a:rPr lang="hr-HR" sz="1800" baseline="-25000">
                  <a:solidFill>
                    <a:schemeClr val="folHlink"/>
                  </a:solidFill>
                </a:rPr>
                <a:t>2</a:t>
              </a:r>
            </a:p>
          </p:txBody>
        </p:sp>
        <p:sp>
          <p:nvSpPr>
            <p:cNvPr id="133211" name="Text Box 91"/>
            <p:cNvSpPr txBox="1">
              <a:spLocks noChangeArrowheads="1"/>
            </p:cNvSpPr>
            <p:nvPr/>
          </p:nvSpPr>
          <p:spPr bwMode="auto">
            <a:xfrm>
              <a:off x="2249" y="2968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 dirty="0">
                  <a:solidFill>
                    <a:schemeClr val="folHlink"/>
                  </a:solidFill>
                </a:rPr>
                <a:t>d</a:t>
              </a:r>
              <a:r>
                <a:rPr lang="hr-HR" sz="1800" baseline="-25000" dirty="0">
                  <a:solidFill>
                    <a:schemeClr val="folHlink"/>
                  </a:solidFill>
                </a:rPr>
                <a:t>1</a:t>
              </a:r>
            </a:p>
          </p:txBody>
        </p:sp>
      </p:grpSp>
      <p:sp>
        <p:nvSpPr>
          <p:cNvPr id="133212" name="Rectangle 92"/>
          <p:cNvSpPr>
            <a:spLocks noChangeArrowheads="1"/>
          </p:cNvSpPr>
          <p:nvPr/>
        </p:nvSpPr>
        <p:spPr bwMode="auto">
          <a:xfrm>
            <a:off x="3533775" y="4076700"/>
            <a:ext cx="2016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r-Latn-CS" sz="2800" u="sng" dirty="0">
                <a:solidFill>
                  <a:srgbClr val="800080"/>
                </a:solidFill>
              </a:rPr>
              <a:t>trapéz</a:t>
            </a:r>
          </a:p>
        </p:txBody>
      </p:sp>
      <p:grpSp>
        <p:nvGrpSpPr>
          <p:cNvPr id="133213" name="Group 93"/>
          <p:cNvGrpSpPr>
            <a:grpSpLocks/>
          </p:cNvGrpSpPr>
          <p:nvPr/>
        </p:nvGrpSpPr>
        <p:grpSpPr bwMode="auto">
          <a:xfrm>
            <a:off x="3419475" y="4508500"/>
            <a:ext cx="2490788" cy="1512888"/>
            <a:chOff x="268" y="1298"/>
            <a:chExt cx="1569" cy="953"/>
          </a:xfrm>
        </p:grpSpPr>
        <p:sp>
          <p:nvSpPr>
            <p:cNvPr id="133214" name="Text Box 94"/>
            <p:cNvSpPr txBox="1">
              <a:spLocks noChangeArrowheads="1"/>
            </p:cNvSpPr>
            <p:nvPr/>
          </p:nvSpPr>
          <p:spPr bwMode="auto">
            <a:xfrm>
              <a:off x="268" y="1607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>
                  <a:solidFill>
                    <a:srgbClr val="800080"/>
                  </a:solidFill>
                </a:rPr>
                <a:t>d</a:t>
              </a:r>
              <a:endParaRPr lang="en-US">
                <a:solidFill>
                  <a:srgbClr val="800080"/>
                </a:solidFill>
              </a:endParaRPr>
            </a:p>
          </p:txBody>
        </p:sp>
        <p:sp>
          <p:nvSpPr>
            <p:cNvPr id="133215" name="Text Box 95"/>
            <p:cNvSpPr txBox="1">
              <a:spLocks noChangeArrowheads="1"/>
            </p:cNvSpPr>
            <p:nvPr/>
          </p:nvSpPr>
          <p:spPr bwMode="auto">
            <a:xfrm>
              <a:off x="1474" y="161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dirty="0">
                  <a:solidFill>
                    <a:srgbClr val="800080"/>
                  </a:solidFill>
                </a:rPr>
                <a:t>c</a:t>
              </a:r>
              <a:endParaRPr lang="en-US" dirty="0">
                <a:solidFill>
                  <a:srgbClr val="800080"/>
                </a:solidFill>
              </a:endParaRPr>
            </a:p>
          </p:txBody>
        </p:sp>
        <p:sp>
          <p:nvSpPr>
            <p:cNvPr id="133216" name="Freeform 96"/>
            <p:cNvSpPr>
              <a:spLocks/>
            </p:cNvSpPr>
            <p:nvPr/>
          </p:nvSpPr>
          <p:spPr bwMode="auto">
            <a:xfrm>
              <a:off x="386" y="1555"/>
              <a:ext cx="1249" cy="454"/>
            </a:xfrm>
            <a:custGeom>
              <a:avLst/>
              <a:gdLst>
                <a:gd name="T0" fmla="*/ 0 w 1249"/>
                <a:gd name="T1" fmla="*/ 576 h 577"/>
                <a:gd name="T2" fmla="*/ 1248 w 1249"/>
                <a:gd name="T3" fmla="*/ 576 h 577"/>
                <a:gd name="T4" fmla="*/ 960 w 1249"/>
                <a:gd name="T5" fmla="*/ 0 h 577"/>
                <a:gd name="T6" fmla="*/ 192 w 1249"/>
                <a:gd name="T7" fmla="*/ 0 h 577"/>
                <a:gd name="T8" fmla="*/ 0 w 1249"/>
                <a:gd name="T9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9" h="577">
                  <a:moveTo>
                    <a:pt x="0" y="576"/>
                  </a:moveTo>
                  <a:lnTo>
                    <a:pt x="1248" y="576"/>
                  </a:lnTo>
                  <a:lnTo>
                    <a:pt x="960" y="0"/>
                  </a:lnTo>
                  <a:lnTo>
                    <a:pt x="192" y="0"/>
                  </a:lnTo>
                  <a:lnTo>
                    <a:pt x="0" y="576"/>
                  </a:lnTo>
                </a:path>
              </a:pathLst>
            </a:custGeom>
            <a:solidFill>
              <a:srgbClr val="D60093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7" name="Text Box 97"/>
            <p:cNvSpPr txBox="1">
              <a:spLocks noChangeArrowheads="1"/>
            </p:cNvSpPr>
            <p:nvPr/>
          </p:nvSpPr>
          <p:spPr bwMode="auto">
            <a:xfrm>
              <a:off x="749" y="1963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>
                  <a:solidFill>
                    <a:srgbClr val="800080"/>
                  </a:solidFill>
                </a:rPr>
                <a:t>a</a:t>
              </a:r>
              <a:endParaRPr lang="en-US">
                <a:solidFill>
                  <a:srgbClr val="800080"/>
                </a:solidFill>
              </a:endParaRPr>
            </a:p>
          </p:txBody>
        </p:sp>
        <p:sp>
          <p:nvSpPr>
            <p:cNvPr id="133218" name="Text Box 98"/>
            <p:cNvSpPr txBox="1">
              <a:spLocks noChangeArrowheads="1"/>
            </p:cNvSpPr>
            <p:nvPr/>
          </p:nvSpPr>
          <p:spPr bwMode="auto">
            <a:xfrm>
              <a:off x="749" y="1298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dirty="0">
                  <a:solidFill>
                    <a:srgbClr val="800080"/>
                  </a:solidFill>
                </a:rPr>
                <a:t>b</a:t>
              </a:r>
              <a:endParaRPr lang="en-US" dirty="0">
                <a:solidFill>
                  <a:srgbClr val="800080"/>
                </a:solidFill>
              </a:endParaRPr>
            </a:p>
          </p:txBody>
        </p:sp>
      </p:grpSp>
      <p:sp>
        <p:nvSpPr>
          <p:cNvPr id="133227" name="Text Box 107"/>
          <p:cNvSpPr txBox="1">
            <a:spLocks noChangeArrowheads="1"/>
          </p:cNvSpPr>
          <p:nvPr/>
        </p:nvSpPr>
        <p:spPr bwMode="auto">
          <a:xfrm>
            <a:off x="3635375" y="6176963"/>
            <a:ext cx="792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rgbClr val="800080"/>
                </a:solidFill>
              </a:rPr>
              <a:t>T</a:t>
            </a:r>
            <a:r>
              <a:rPr lang="sr-Latn-CS" sz="500" dirty="0">
                <a:solidFill>
                  <a:srgbClr val="800080"/>
                </a:solidFill>
              </a:rPr>
              <a:t> </a:t>
            </a:r>
            <a:r>
              <a:rPr lang="sr-Latn-CS" sz="2600" dirty="0">
                <a:solidFill>
                  <a:srgbClr val="800080"/>
                </a:solidFill>
              </a:rPr>
              <a:t>=</a:t>
            </a:r>
            <a:endParaRPr lang="en-US" sz="2600" dirty="0">
              <a:solidFill>
                <a:srgbClr val="800080"/>
              </a:solidFill>
            </a:endParaRPr>
          </a:p>
        </p:txBody>
      </p:sp>
      <p:grpSp>
        <p:nvGrpSpPr>
          <p:cNvPr id="133232" name="Group 112"/>
          <p:cNvGrpSpPr>
            <a:grpSpLocks/>
          </p:cNvGrpSpPr>
          <p:nvPr/>
        </p:nvGrpSpPr>
        <p:grpSpPr bwMode="auto">
          <a:xfrm>
            <a:off x="4125913" y="5964238"/>
            <a:ext cx="1495425" cy="920750"/>
            <a:chOff x="2653" y="3757"/>
            <a:chExt cx="942" cy="580"/>
          </a:xfrm>
        </p:grpSpPr>
        <p:sp>
          <p:nvSpPr>
            <p:cNvPr id="133229" name="Line 109"/>
            <p:cNvSpPr>
              <a:spLocks noChangeShapeType="1"/>
            </p:cNvSpPr>
            <p:nvPr/>
          </p:nvSpPr>
          <p:spPr bwMode="auto">
            <a:xfrm>
              <a:off x="2698" y="4055"/>
              <a:ext cx="817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0" name="Text Box 110"/>
            <p:cNvSpPr txBox="1">
              <a:spLocks noChangeArrowheads="1"/>
            </p:cNvSpPr>
            <p:nvPr/>
          </p:nvSpPr>
          <p:spPr bwMode="auto">
            <a:xfrm>
              <a:off x="2653" y="3757"/>
              <a:ext cx="94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sr-Latn-CS" sz="2600" dirty="0">
                  <a:solidFill>
                    <a:srgbClr val="800080"/>
                  </a:solidFill>
                </a:rPr>
                <a:t>(a+b)</a:t>
              </a:r>
              <a:r>
                <a:rPr lang="sr-Latn-CS" sz="2600" dirty="0">
                  <a:solidFill>
                    <a:srgbClr val="80008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 dirty="0">
                  <a:solidFill>
                    <a:srgbClr val="80008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 dirty="0">
                  <a:solidFill>
                    <a:srgbClr val="80008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 dirty="0">
                  <a:solidFill>
                    <a:srgbClr val="800080"/>
                  </a:solidFill>
                  <a:cs typeface="Times New Roman" pitchFamily="18" charset="0"/>
                  <a:sym typeface="Symbol" pitchFamily="18" charset="2"/>
                </a:rPr>
                <a:t>h</a:t>
              </a:r>
              <a:endParaRPr lang="en-US" sz="2600" dirty="0">
                <a:solidFill>
                  <a:srgbClr val="800080"/>
                </a:solidFill>
              </a:endParaRPr>
            </a:p>
          </p:txBody>
        </p:sp>
        <p:sp>
          <p:nvSpPr>
            <p:cNvPr id="133231" name="Text Box 111"/>
            <p:cNvSpPr txBox="1">
              <a:spLocks noChangeArrowheads="1"/>
            </p:cNvSpPr>
            <p:nvPr/>
          </p:nvSpPr>
          <p:spPr bwMode="auto">
            <a:xfrm>
              <a:off x="2971" y="4029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800080"/>
                  </a:solidFill>
                </a:rPr>
                <a:t>2</a:t>
              </a:r>
              <a:endParaRPr lang="en-US" sz="2600">
                <a:solidFill>
                  <a:srgbClr val="800080"/>
                </a:solidFill>
              </a:endParaRPr>
            </a:p>
          </p:txBody>
        </p:sp>
      </p:grpSp>
      <p:grpSp>
        <p:nvGrpSpPr>
          <p:cNvPr id="133240" name="Group 120"/>
          <p:cNvGrpSpPr>
            <a:grpSpLocks/>
          </p:cNvGrpSpPr>
          <p:nvPr/>
        </p:nvGrpSpPr>
        <p:grpSpPr bwMode="auto">
          <a:xfrm>
            <a:off x="3851275" y="4911725"/>
            <a:ext cx="461963" cy="723900"/>
            <a:chOff x="2426" y="3094"/>
            <a:chExt cx="291" cy="456"/>
          </a:xfrm>
        </p:grpSpPr>
        <p:sp>
          <p:nvSpPr>
            <p:cNvPr id="133234" name="Line 114"/>
            <p:cNvSpPr>
              <a:spLocks noChangeShapeType="1"/>
            </p:cNvSpPr>
            <p:nvPr/>
          </p:nvSpPr>
          <p:spPr bwMode="auto">
            <a:xfrm flipH="1">
              <a:off x="2472" y="3094"/>
              <a:ext cx="0" cy="449"/>
            </a:xfrm>
            <a:prstGeom prst="line">
              <a:avLst/>
            </a:prstGeom>
            <a:noFill/>
            <a:ln w="190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5" name="Text Box 115"/>
            <p:cNvSpPr txBox="1">
              <a:spLocks noChangeArrowheads="1"/>
            </p:cNvSpPr>
            <p:nvPr/>
          </p:nvSpPr>
          <p:spPr bwMode="auto">
            <a:xfrm>
              <a:off x="2426" y="3149"/>
              <a:ext cx="2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b="0" dirty="0">
                  <a:solidFill>
                    <a:srgbClr val="6600CC"/>
                  </a:solidFill>
                </a:rPr>
                <a:t>h</a:t>
              </a:r>
              <a:endParaRPr lang="en-US" b="0" dirty="0">
                <a:solidFill>
                  <a:srgbClr val="6600CC"/>
                </a:solidFill>
              </a:endParaRPr>
            </a:p>
          </p:txBody>
        </p:sp>
        <p:grpSp>
          <p:nvGrpSpPr>
            <p:cNvPr id="133236" name="Group 116"/>
            <p:cNvGrpSpPr>
              <a:grpSpLocks noChangeAspect="1"/>
            </p:cNvGrpSpPr>
            <p:nvPr/>
          </p:nvGrpSpPr>
          <p:grpSpPr bwMode="auto">
            <a:xfrm>
              <a:off x="2472" y="3448"/>
              <a:ext cx="102" cy="102"/>
              <a:chOff x="1746" y="3203"/>
              <a:chExt cx="91" cy="91"/>
            </a:xfrm>
          </p:grpSpPr>
          <p:sp>
            <p:nvSpPr>
              <p:cNvPr id="133237" name="Line 117"/>
              <p:cNvSpPr>
                <a:spLocks noChangeAspect="1" noChangeShapeType="1"/>
              </p:cNvSpPr>
              <p:nvPr/>
            </p:nvSpPr>
            <p:spPr bwMode="auto">
              <a:xfrm>
                <a:off x="1746" y="3203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8" name="Line 118"/>
              <p:cNvSpPr>
                <a:spLocks noChangeAspect="1" noChangeShapeType="1"/>
              </p:cNvSpPr>
              <p:nvPr/>
            </p:nvSpPr>
            <p:spPr bwMode="auto">
              <a:xfrm rot="-5400000">
                <a:off x="1791" y="3249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241" name="Text Box 121"/>
          <p:cNvSpPr txBox="1">
            <a:spLocks noChangeArrowheads="1"/>
          </p:cNvSpPr>
          <p:nvPr/>
        </p:nvSpPr>
        <p:spPr bwMode="auto">
          <a:xfrm>
            <a:off x="6804025" y="3486150"/>
            <a:ext cx="1439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800" u="sng">
                <a:solidFill>
                  <a:srgbClr val="990000"/>
                </a:solidFill>
              </a:rPr>
              <a:t>deltoid</a:t>
            </a:r>
            <a:endParaRPr lang="sr-Latn-CS" sz="2800" i="1" u="sng">
              <a:solidFill>
                <a:srgbClr val="990000"/>
              </a:solidFill>
            </a:endParaRPr>
          </a:p>
        </p:txBody>
      </p:sp>
      <p:grpSp>
        <p:nvGrpSpPr>
          <p:cNvPr id="133242" name="Group 122"/>
          <p:cNvGrpSpPr>
            <a:grpSpLocks/>
          </p:cNvGrpSpPr>
          <p:nvPr/>
        </p:nvGrpSpPr>
        <p:grpSpPr bwMode="auto">
          <a:xfrm>
            <a:off x="6877050" y="4090988"/>
            <a:ext cx="1225550" cy="1714500"/>
            <a:chOff x="286" y="1443"/>
            <a:chExt cx="961" cy="1261"/>
          </a:xfrm>
        </p:grpSpPr>
        <p:grpSp>
          <p:nvGrpSpPr>
            <p:cNvPr id="133243" name="Group 123"/>
            <p:cNvGrpSpPr>
              <a:grpSpLocks/>
            </p:cNvGrpSpPr>
            <p:nvPr/>
          </p:nvGrpSpPr>
          <p:grpSpPr bwMode="auto">
            <a:xfrm>
              <a:off x="340" y="1443"/>
              <a:ext cx="817" cy="1261"/>
              <a:chOff x="340" y="1443"/>
              <a:chExt cx="817" cy="1261"/>
            </a:xfrm>
          </p:grpSpPr>
          <p:grpSp>
            <p:nvGrpSpPr>
              <p:cNvPr id="133244" name="Group 124"/>
              <p:cNvGrpSpPr>
                <a:grpSpLocks/>
              </p:cNvGrpSpPr>
              <p:nvPr/>
            </p:nvGrpSpPr>
            <p:grpSpPr bwMode="auto">
              <a:xfrm>
                <a:off x="340" y="1443"/>
                <a:ext cx="817" cy="1261"/>
                <a:chOff x="340" y="1443"/>
                <a:chExt cx="817" cy="1261"/>
              </a:xfrm>
            </p:grpSpPr>
            <p:sp>
              <p:nvSpPr>
                <p:cNvPr id="133245" name="AutoShape 125"/>
                <p:cNvSpPr>
                  <a:spLocks noChangeArrowheads="1"/>
                </p:cNvSpPr>
                <p:nvPr/>
              </p:nvSpPr>
              <p:spPr bwMode="auto">
                <a:xfrm>
                  <a:off x="340" y="1443"/>
                  <a:ext cx="817" cy="4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46" name="AutoShape 126"/>
                <p:cNvSpPr>
                  <a:spLocks noChangeArrowheads="1"/>
                </p:cNvSpPr>
                <p:nvPr/>
              </p:nvSpPr>
              <p:spPr bwMode="auto">
                <a:xfrm flipV="1">
                  <a:off x="340" y="1842"/>
                  <a:ext cx="817" cy="8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247" name="Line 127"/>
              <p:cNvSpPr>
                <a:spLocks noChangeShapeType="1"/>
              </p:cNvSpPr>
              <p:nvPr/>
            </p:nvSpPr>
            <p:spPr bwMode="auto">
              <a:xfrm flipH="1">
                <a:off x="748" y="1842"/>
                <a:ext cx="408" cy="862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8" name="Line 128"/>
              <p:cNvSpPr>
                <a:spLocks noChangeShapeType="1"/>
              </p:cNvSpPr>
              <p:nvPr/>
            </p:nvSpPr>
            <p:spPr bwMode="auto">
              <a:xfrm>
                <a:off x="340" y="1842"/>
                <a:ext cx="408" cy="862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9" name="Line 129"/>
              <p:cNvSpPr>
                <a:spLocks noChangeShapeType="1"/>
              </p:cNvSpPr>
              <p:nvPr/>
            </p:nvSpPr>
            <p:spPr bwMode="auto">
              <a:xfrm flipV="1">
                <a:off x="340" y="1443"/>
                <a:ext cx="408" cy="408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0" name="Line 130"/>
              <p:cNvSpPr>
                <a:spLocks noChangeShapeType="1"/>
              </p:cNvSpPr>
              <p:nvPr/>
            </p:nvSpPr>
            <p:spPr bwMode="auto">
              <a:xfrm flipH="1" flipV="1">
                <a:off x="748" y="1443"/>
                <a:ext cx="408" cy="408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51" name="Text Box 131"/>
            <p:cNvSpPr txBox="1">
              <a:spLocks noChangeArrowheads="1"/>
            </p:cNvSpPr>
            <p:nvPr/>
          </p:nvSpPr>
          <p:spPr bwMode="auto">
            <a:xfrm>
              <a:off x="295" y="1456"/>
              <a:ext cx="31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2000">
                  <a:solidFill>
                    <a:srgbClr val="990000"/>
                  </a:solidFill>
                </a:rPr>
                <a:t>a</a:t>
              </a:r>
              <a:endParaRPr lang="en-US" sz="2000">
                <a:solidFill>
                  <a:srgbClr val="990000"/>
                </a:solidFill>
              </a:endParaRPr>
            </a:p>
          </p:txBody>
        </p:sp>
        <p:sp>
          <p:nvSpPr>
            <p:cNvPr id="133252" name="Text Box 132"/>
            <p:cNvSpPr txBox="1">
              <a:spLocks noChangeArrowheads="1"/>
            </p:cNvSpPr>
            <p:nvPr/>
          </p:nvSpPr>
          <p:spPr bwMode="auto">
            <a:xfrm>
              <a:off x="885" y="1456"/>
              <a:ext cx="31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2000">
                  <a:solidFill>
                    <a:srgbClr val="990000"/>
                  </a:solidFill>
                </a:rPr>
                <a:t>a</a:t>
              </a:r>
              <a:endParaRPr lang="en-US" sz="2000">
                <a:solidFill>
                  <a:srgbClr val="990000"/>
                </a:solidFill>
              </a:endParaRPr>
            </a:p>
          </p:txBody>
        </p:sp>
        <p:sp>
          <p:nvSpPr>
            <p:cNvPr id="133253" name="Text Box 133"/>
            <p:cNvSpPr txBox="1">
              <a:spLocks noChangeArrowheads="1"/>
            </p:cNvSpPr>
            <p:nvPr/>
          </p:nvSpPr>
          <p:spPr bwMode="auto">
            <a:xfrm>
              <a:off x="286" y="2116"/>
              <a:ext cx="3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2000">
                  <a:solidFill>
                    <a:srgbClr val="990000"/>
                  </a:solidFill>
                </a:rPr>
                <a:t>b</a:t>
              </a:r>
              <a:endParaRPr lang="en-US" sz="2000">
                <a:solidFill>
                  <a:srgbClr val="990000"/>
                </a:solidFill>
              </a:endParaRPr>
            </a:p>
          </p:txBody>
        </p:sp>
        <p:sp>
          <p:nvSpPr>
            <p:cNvPr id="133254" name="Text Box 134"/>
            <p:cNvSpPr txBox="1">
              <a:spLocks noChangeArrowheads="1"/>
            </p:cNvSpPr>
            <p:nvPr/>
          </p:nvSpPr>
          <p:spPr bwMode="auto">
            <a:xfrm>
              <a:off x="930" y="2116"/>
              <a:ext cx="3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2000">
                  <a:solidFill>
                    <a:srgbClr val="990000"/>
                  </a:solidFill>
                </a:rPr>
                <a:t>b</a:t>
              </a:r>
              <a:endParaRPr lang="en-US" sz="2000">
                <a:solidFill>
                  <a:srgbClr val="990000"/>
                </a:solidFill>
              </a:endParaRPr>
            </a:p>
          </p:txBody>
        </p:sp>
      </p:grpSp>
      <p:grpSp>
        <p:nvGrpSpPr>
          <p:cNvPr id="133270" name="Group 150"/>
          <p:cNvGrpSpPr>
            <a:grpSpLocks/>
          </p:cNvGrpSpPr>
          <p:nvPr/>
        </p:nvGrpSpPr>
        <p:grpSpPr bwMode="auto">
          <a:xfrm>
            <a:off x="6948488" y="4090988"/>
            <a:ext cx="1027112" cy="1709737"/>
            <a:chOff x="4377" y="2577"/>
            <a:chExt cx="647" cy="1077"/>
          </a:xfrm>
        </p:grpSpPr>
        <p:grpSp>
          <p:nvGrpSpPr>
            <p:cNvPr id="133255" name="Group 135"/>
            <p:cNvGrpSpPr>
              <a:grpSpLocks/>
            </p:cNvGrpSpPr>
            <p:nvPr/>
          </p:nvGrpSpPr>
          <p:grpSpPr bwMode="auto">
            <a:xfrm>
              <a:off x="4377" y="2577"/>
              <a:ext cx="647" cy="1077"/>
              <a:chOff x="213" y="1489"/>
              <a:chExt cx="805" cy="1258"/>
            </a:xfrm>
          </p:grpSpPr>
          <p:sp>
            <p:nvSpPr>
              <p:cNvPr id="133256" name="Line 136"/>
              <p:cNvSpPr>
                <a:spLocks noChangeShapeType="1"/>
              </p:cNvSpPr>
              <p:nvPr/>
            </p:nvSpPr>
            <p:spPr bwMode="auto">
              <a:xfrm>
                <a:off x="213" y="1897"/>
                <a:ext cx="805" cy="0"/>
              </a:xfrm>
              <a:prstGeom prst="line">
                <a:avLst/>
              </a:pr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7" name="Line 137"/>
              <p:cNvSpPr>
                <a:spLocks noChangeShapeType="1"/>
              </p:cNvSpPr>
              <p:nvPr/>
            </p:nvSpPr>
            <p:spPr bwMode="auto">
              <a:xfrm>
                <a:off x="621" y="1489"/>
                <a:ext cx="0" cy="1258"/>
              </a:xfrm>
              <a:prstGeom prst="line">
                <a:avLst/>
              </a:pr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58" name="Group 138"/>
            <p:cNvGrpSpPr>
              <a:grpSpLocks noChangeAspect="1"/>
            </p:cNvGrpSpPr>
            <p:nvPr/>
          </p:nvGrpSpPr>
          <p:grpSpPr bwMode="auto">
            <a:xfrm>
              <a:off x="4704" y="2822"/>
              <a:ext cx="91" cy="97"/>
              <a:chOff x="1734" y="3203"/>
              <a:chExt cx="91" cy="91"/>
            </a:xfrm>
          </p:grpSpPr>
          <p:sp>
            <p:nvSpPr>
              <p:cNvPr id="133259" name="Line 139"/>
              <p:cNvSpPr>
                <a:spLocks noChangeAspect="1" noChangeShapeType="1"/>
              </p:cNvSpPr>
              <p:nvPr/>
            </p:nvSpPr>
            <p:spPr bwMode="auto">
              <a:xfrm>
                <a:off x="1734" y="3203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0" name="Line 140"/>
              <p:cNvSpPr>
                <a:spLocks noChangeAspect="1" noChangeShapeType="1"/>
              </p:cNvSpPr>
              <p:nvPr/>
            </p:nvSpPr>
            <p:spPr bwMode="auto">
              <a:xfrm rot="16200000">
                <a:off x="1779" y="3249"/>
                <a:ext cx="91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61" name="Text Box 141"/>
            <p:cNvSpPr txBox="1">
              <a:spLocks noChangeArrowheads="1"/>
            </p:cNvSpPr>
            <p:nvPr/>
          </p:nvSpPr>
          <p:spPr bwMode="auto">
            <a:xfrm>
              <a:off x="4658" y="3074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990000"/>
                  </a:solidFill>
                </a:rPr>
                <a:t>d</a:t>
              </a:r>
              <a:r>
                <a:rPr lang="hr-HR" sz="1800" baseline="-25000">
                  <a:solidFill>
                    <a:srgbClr val="990000"/>
                  </a:solidFill>
                </a:rPr>
                <a:t>2</a:t>
              </a:r>
            </a:p>
          </p:txBody>
        </p:sp>
        <p:sp>
          <p:nvSpPr>
            <p:cNvPr id="133262" name="Text Box 142"/>
            <p:cNvSpPr txBox="1">
              <a:spLocks noChangeArrowheads="1"/>
            </p:cNvSpPr>
            <p:nvPr/>
          </p:nvSpPr>
          <p:spPr bwMode="auto">
            <a:xfrm>
              <a:off x="4434" y="2900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800">
                  <a:solidFill>
                    <a:srgbClr val="990000"/>
                  </a:solidFill>
                </a:rPr>
                <a:t>d</a:t>
              </a:r>
              <a:r>
                <a:rPr lang="hr-HR" sz="1800" baseline="-25000">
                  <a:solidFill>
                    <a:srgbClr val="990000"/>
                  </a:solidFill>
                </a:rPr>
                <a:t>1</a:t>
              </a:r>
            </a:p>
          </p:txBody>
        </p:sp>
      </p:grpSp>
      <p:sp>
        <p:nvSpPr>
          <p:cNvPr id="133263" name="Text Box 143"/>
          <p:cNvSpPr txBox="1">
            <a:spLocks noChangeArrowheads="1"/>
          </p:cNvSpPr>
          <p:nvPr/>
        </p:nvSpPr>
        <p:spPr bwMode="auto">
          <a:xfrm>
            <a:off x="6656388" y="6105525"/>
            <a:ext cx="792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sz="2600" dirty="0">
                <a:solidFill>
                  <a:srgbClr val="990000"/>
                </a:solidFill>
              </a:rPr>
              <a:t>T</a:t>
            </a:r>
            <a:r>
              <a:rPr lang="sr-Latn-CS" sz="500" dirty="0">
                <a:solidFill>
                  <a:srgbClr val="990000"/>
                </a:solidFill>
              </a:rPr>
              <a:t> </a:t>
            </a:r>
            <a:r>
              <a:rPr lang="sr-Latn-CS" sz="2600" dirty="0">
                <a:solidFill>
                  <a:srgbClr val="990000"/>
                </a:solidFill>
              </a:rPr>
              <a:t>=</a:t>
            </a:r>
            <a:endParaRPr lang="en-US" sz="2600" dirty="0">
              <a:solidFill>
                <a:srgbClr val="990000"/>
              </a:solidFill>
            </a:endParaRPr>
          </a:p>
        </p:txBody>
      </p:sp>
      <p:grpSp>
        <p:nvGrpSpPr>
          <p:cNvPr id="133264" name="Group 144"/>
          <p:cNvGrpSpPr>
            <a:grpSpLocks/>
          </p:cNvGrpSpPr>
          <p:nvPr/>
        </p:nvGrpSpPr>
        <p:grpSpPr bwMode="auto">
          <a:xfrm>
            <a:off x="7234238" y="5878513"/>
            <a:ext cx="1441450" cy="935037"/>
            <a:chOff x="339" y="2160"/>
            <a:chExt cx="908" cy="589"/>
          </a:xfrm>
        </p:grpSpPr>
        <p:sp>
          <p:nvSpPr>
            <p:cNvPr id="133265" name="Line 145"/>
            <p:cNvSpPr>
              <a:spLocks noChangeShapeType="1"/>
            </p:cNvSpPr>
            <p:nvPr/>
          </p:nvSpPr>
          <p:spPr bwMode="auto">
            <a:xfrm>
              <a:off x="339" y="2467"/>
              <a:ext cx="68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6" name="Text Box 146"/>
            <p:cNvSpPr txBox="1">
              <a:spLocks noChangeArrowheads="1"/>
            </p:cNvSpPr>
            <p:nvPr/>
          </p:nvSpPr>
          <p:spPr bwMode="auto">
            <a:xfrm>
              <a:off x="339" y="2160"/>
              <a:ext cx="90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990000"/>
                  </a:solidFill>
                </a:rPr>
                <a:t>d</a:t>
              </a:r>
              <a:r>
                <a:rPr lang="sr-Latn-CS" sz="2600" baseline="-25000">
                  <a:solidFill>
                    <a:srgbClr val="990000"/>
                  </a:solidFill>
                </a:rPr>
                <a:t>1</a:t>
              </a:r>
              <a:r>
                <a:rPr lang="sr-Latn-CS" sz="26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</a:t>
              </a:r>
              <a:r>
                <a:rPr lang="sr-Latn-CS" sz="26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sr-Latn-CS" sz="2600">
                  <a:solidFill>
                    <a:srgbClr val="990000"/>
                  </a:solidFill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sr-Latn-CS" sz="2600" baseline="-25000">
                  <a:solidFill>
                    <a:srgbClr val="99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sz="2600">
                <a:solidFill>
                  <a:srgbClr val="990000"/>
                </a:solidFill>
              </a:endParaRPr>
            </a:p>
          </p:txBody>
        </p:sp>
        <p:sp>
          <p:nvSpPr>
            <p:cNvPr id="133267" name="Text Box 147"/>
            <p:cNvSpPr txBox="1">
              <a:spLocks noChangeArrowheads="1"/>
            </p:cNvSpPr>
            <p:nvPr/>
          </p:nvSpPr>
          <p:spPr bwMode="auto">
            <a:xfrm>
              <a:off x="548" y="2441"/>
              <a:ext cx="2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r-Latn-CS" sz="2600">
                  <a:solidFill>
                    <a:srgbClr val="990000"/>
                  </a:solidFill>
                </a:rPr>
                <a:t>2</a:t>
              </a:r>
              <a:endParaRPr lang="en-US" sz="2600">
                <a:solidFill>
                  <a:srgbClr val="99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13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13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13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1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13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1000"/>
                                        <p:tgtEl>
                                          <p:spTgt spid="13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1000"/>
                                        <p:tgtEl>
                                          <p:spTgt spid="13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1000"/>
                                        <p:tgtEl>
                                          <p:spTgt spid="13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1000"/>
                                        <p:tgtEl>
                                          <p:spTgt spid="13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build="p"/>
      <p:bldP spid="133131" grpId="0"/>
      <p:bldP spid="133132" grpId="0"/>
      <p:bldP spid="133138" grpId="0" build="p"/>
      <p:bldP spid="133147" grpId="0"/>
      <p:bldP spid="133148" grpId="0"/>
      <p:bldP spid="133150" grpId="0"/>
      <p:bldP spid="133160" grpId="0"/>
      <p:bldP spid="133161" grpId="0"/>
      <p:bldP spid="133162" grpId="0"/>
      <p:bldP spid="133182" grpId="0"/>
      <p:bldP spid="133198" grpId="0"/>
      <p:bldP spid="133199" grpId="0"/>
      <p:bldP spid="133201" grpId="0"/>
      <p:bldP spid="133212" grpId="0"/>
      <p:bldP spid="133227" grpId="0"/>
      <p:bldP spid="133241" grpId="0"/>
      <p:bldP spid="1332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2240" y="5022304"/>
            <a:ext cx="2376686" cy="1143000"/>
          </a:xfrm>
        </p:spPr>
        <p:txBody>
          <a:bodyPr/>
          <a:lstStyle/>
          <a:p>
            <a:r>
              <a:rPr lang="sr-Latn-CS" dirty="0">
                <a:solidFill>
                  <a:srgbClr val="993300"/>
                </a:solidFill>
                <a:latin typeface="Comic Sans MS" pitchFamily="66" charset="0"/>
              </a:rPr>
              <a:t>VÉGE</a:t>
            </a:r>
            <a:endParaRPr lang="en-US" dirty="0">
              <a:solidFill>
                <a:srgbClr val="993300"/>
              </a:solidFill>
              <a:latin typeface="Comic Sans MS" pitchFamily="66" charset="0"/>
            </a:endParaRPr>
          </a:p>
        </p:txBody>
      </p:sp>
      <p:pic>
        <p:nvPicPr>
          <p:cNvPr id="38919" name="Picture 7" descr="File:Juan G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54" y="741423"/>
            <a:ext cx="3703886" cy="51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-37082" y="4677291"/>
            <a:ext cx="30969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Latn-CS" sz="1800" b="0" dirty="0">
                <a:solidFill>
                  <a:srgbClr val="993300"/>
                </a:solidFill>
              </a:rPr>
              <a:t>Juan Gris</a:t>
            </a:r>
          </a:p>
          <a:p>
            <a:pPr algn="r">
              <a:spcBef>
                <a:spcPct val="50000"/>
              </a:spcBef>
            </a:pPr>
            <a:r>
              <a:rPr lang="en-US" sz="1800" dirty="0">
                <a:solidFill>
                  <a:srgbClr val="993300"/>
                </a:solidFill>
              </a:rPr>
              <a:t>Photograph of The Guitar</a:t>
            </a:r>
            <a:endParaRPr lang="hu-HU" sz="1800" dirty="0">
              <a:solidFill>
                <a:srgbClr val="993300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hu-HU" sz="1800" b="0" dirty="0">
                <a:solidFill>
                  <a:srgbClr val="993300"/>
                </a:solidFill>
              </a:rPr>
              <a:t>1918</a:t>
            </a:r>
            <a:endParaRPr lang="en-US" sz="1800" b="0" dirty="0">
              <a:solidFill>
                <a:srgbClr val="993300"/>
              </a:solidFill>
            </a:endParaRPr>
          </a:p>
        </p:txBody>
      </p:sp>
      <p:sp>
        <p:nvSpPr>
          <p:cNvPr id="38922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0312" y="6597650"/>
            <a:ext cx="17524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1200" dirty="0">
                <a:solidFill>
                  <a:srgbClr val="969696"/>
                </a:solidFill>
              </a:rPr>
              <a:t>Vissza a tartalomhoz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772371" y="3579087"/>
            <a:ext cx="208597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altLang="sr-Latn-RS" sz="1400" smtClean="0">
                <a:solidFill>
                  <a:srgbClr val="333399"/>
                </a:solidFill>
              </a:rPr>
              <a:t>Izrada originala:</a:t>
            </a:r>
          </a:p>
          <a:p>
            <a:pPr algn="ctr">
              <a:spcBef>
                <a:spcPct val="50000"/>
              </a:spcBef>
            </a:pPr>
            <a:r>
              <a:rPr lang="sr-Latn-CS" altLang="sr-Latn-RS" sz="1400" smtClean="0">
                <a:solidFill>
                  <a:srgbClr val="333399"/>
                </a:solidFill>
              </a:rPr>
              <a:t>svibanj </a:t>
            </a:r>
            <a:r>
              <a:rPr lang="sr-Latn-CS" altLang="sr-Latn-RS" sz="1400">
                <a:solidFill>
                  <a:srgbClr val="333399"/>
                </a:solidFill>
              </a:rPr>
              <a:t>2010.</a:t>
            </a:r>
          </a:p>
        </p:txBody>
      </p:sp>
      <p:grpSp>
        <p:nvGrpSpPr>
          <p:cNvPr id="137229" name="Group 13"/>
          <p:cNvGrpSpPr>
            <a:grpSpLocks/>
          </p:cNvGrpSpPr>
          <p:nvPr/>
        </p:nvGrpSpPr>
        <p:grpSpPr bwMode="auto">
          <a:xfrm>
            <a:off x="782316" y="519905"/>
            <a:ext cx="7778750" cy="2754313"/>
            <a:chOff x="339" y="210"/>
            <a:chExt cx="4900" cy="1735"/>
          </a:xfrm>
        </p:grpSpPr>
        <p:sp>
          <p:nvSpPr>
            <p:cNvPr id="137218" name="Text Box 2"/>
            <p:cNvSpPr txBox="1">
              <a:spLocks noChangeArrowheads="1"/>
            </p:cNvSpPr>
            <p:nvPr/>
          </p:nvSpPr>
          <p:spPr bwMode="auto">
            <a:xfrm>
              <a:off x="1768" y="210"/>
              <a:ext cx="2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altLang="sr-Latn-RS" sz="2000" u="sng">
                  <a:solidFill>
                    <a:srgbClr val="333399"/>
                  </a:solidFill>
                </a:rPr>
                <a:t>Autorice prezentacije: </a:t>
              </a:r>
            </a:p>
          </p:txBody>
        </p:sp>
        <p:sp>
          <p:nvSpPr>
            <p:cNvPr id="137219" name="Text Box 3"/>
            <p:cNvSpPr txBox="1">
              <a:spLocks noChangeArrowheads="1"/>
            </p:cNvSpPr>
            <p:nvPr/>
          </p:nvSpPr>
          <p:spPr bwMode="auto">
            <a:xfrm>
              <a:off x="339" y="618"/>
              <a:ext cx="2223" cy="1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altLang="sr-Latn-RS">
                  <a:solidFill>
                    <a:srgbClr val="333399"/>
                  </a:solidFill>
                </a:rPr>
                <a:t>Jelena Volarov</a:t>
              </a:r>
            </a:p>
            <a:p>
              <a:pPr algn="ctr">
                <a:spcBef>
                  <a:spcPct val="50000"/>
                </a:spcBef>
              </a:pPr>
              <a:r>
                <a:rPr lang="sr-Latn-CS" altLang="sr-Latn-RS" sz="1800">
                  <a:solidFill>
                    <a:srgbClr val="333399"/>
                  </a:solidFill>
                </a:rPr>
                <a:t>OŠ Đorđe Krstić        Beograd</a:t>
              </a:r>
            </a:p>
            <a:p>
              <a:pPr algn="ctr">
                <a:spcBef>
                  <a:spcPct val="50000"/>
                </a:spcBef>
              </a:pPr>
              <a:r>
                <a:rPr lang="sr-Latn-CS" altLang="sr-Latn-RS" sz="1800">
                  <a:solidFill>
                    <a:srgbClr val="333399"/>
                  </a:solidFill>
                </a:rPr>
                <a:t>Republika Srbija</a:t>
              </a:r>
            </a:p>
            <a:p>
              <a:pPr algn="ctr">
                <a:spcBef>
                  <a:spcPct val="50000"/>
                </a:spcBef>
              </a:pPr>
              <a:r>
                <a:rPr lang="hr-HR" altLang="sr-Latn-RS" sz="1200" smtClean="0">
                  <a:solidFill>
                    <a:srgbClr val="333399"/>
                  </a:solidFill>
                  <a:hlinkClick r:id="rId2"/>
                </a:rPr>
                <a:t>jvolarov@gmail.com</a:t>
              </a:r>
              <a:r>
                <a:rPr lang="hr-HR" altLang="sr-Latn-RS" sz="1200" smtClean="0">
                  <a:solidFill>
                    <a:srgbClr val="333399"/>
                  </a:solidFill>
                </a:rPr>
                <a:t>  </a:t>
              </a:r>
              <a:endParaRPr lang="en-US" altLang="sr-Latn-RS" sz="1200">
                <a:solidFill>
                  <a:srgbClr val="333399"/>
                </a:solidFill>
              </a:endParaRPr>
            </a:p>
          </p:txBody>
        </p:sp>
        <p:sp>
          <p:nvSpPr>
            <p:cNvPr id="137220" name="Text Box 4"/>
            <p:cNvSpPr txBox="1">
              <a:spLocks noChangeArrowheads="1"/>
            </p:cNvSpPr>
            <p:nvPr/>
          </p:nvSpPr>
          <p:spPr bwMode="auto">
            <a:xfrm>
              <a:off x="3016" y="618"/>
              <a:ext cx="2223" cy="1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altLang="sr-Latn-RS">
                  <a:solidFill>
                    <a:srgbClr val="333399"/>
                  </a:solidFill>
                </a:rPr>
                <a:t>Antonija Horvatek</a:t>
              </a:r>
            </a:p>
            <a:p>
              <a:pPr algn="ctr">
                <a:spcBef>
                  <a:spcPct val="50000"/>
                </a:spcBef>
              </a:pPr>
              <a:r>
                <a:rPr lang="sr-Latn-CS" altLang="sr-Latn-RS" sz="1800">
                  <a:solidFill>
                    <a:srgbClr val="333399"/>
                  </a:solidFill>
                </a:rPr>
                <a:t>OŠ Josipa Badalića    Graberje Ivanićko</a:t>
              </a:r>
            </a:p>
            <a:p>
              <a:pPr algn="ctr">
                <a:spcBef>
                  <a:spcPct val="50000"/>
                </a:spcBef>
              </a:pPr>
              <a:r>
                <a:rPr lang="sr-Latn-CS" altLang="sr-Latn-RS" sz="1800">
                  <a:solidFill>
                    <a:srgbClr val="333399"/>
                  </a:solidFill>
                </a:rPr>
                <a:t>Republika Hrvatska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sr-Latn-RS" sz="1200">
                  <a:solidFill>
                    <a:srgbClr val="333399"/>
                  </a:solidFill>
                  <a:hlinkClick r:id="rId3"/>
                </a:rPr>
                <a:t>http</a:t>
              </a:r>
              <a:r>
                <a:rPr lang="en-US" altLang="sr-Latn-RS" sz="1200">
                  <a:solidFill>
                    <a:srgbClr val="333399"/>
                  </a:solidFill>
                  <a:hlinkClick r:id="rId3"/>
                </a:rPr>
                <a:t>://</a:t>
              </a:r>
              <a:r>
                <a:rPr lang="en-US" altLang="sr-Latn-RS" sz="1200" smtClean="0">
                  <a:solidFill>
                    <a:srgbClr val="333399"/>
                  </a:solidFill>
                  <a:hlinkClick r:id="rId3"/>
                </a:rPr>
                <a:t>www.antonija-horvatek.from.hr</a:t>
              </a:r>
              <a:r>
                <a:rPr lang="hr-HR" altLang="sr-Latn-RS" sz="1200">
                  <a:solidFill>
                    <a:srgbClr val="333399"/>
                  </a:solidFill>
                </a:rPr>
                <a:t> </a:t>
              </a:r>
              <a:r>
                <a:rPr lang="hr-HR" altLang="sr-Latn-RS" sz="1200" smtClean="0">
                  <a:solidFill>
                    <a:srgbClr val="333399"/>
                  </a:solidFill>
                </a:rPr>
                <a:t> </a:t>
              </a:r>
              <a:r>
                <a:rPr lang="hr-HR" altLang="sr-Latn-RS" sz="1200" smtClean="0">
                  <a:solidFill>
                    <a:srgbClr val="333399"/>
                  </a:solidFill>
                </a:rPr>
                <a:t> </a:t>
              </a:r>
              <a:endParaRPr lang="hr-HR" altLang="sr-Latn-RS" sz="1200">
                <a:solidFill>
                  <a:srgbClr val="333399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sr-Latn-CS" altLang="sr-Latn-RS" sz="1200">
                  <a:solidFill>
                    <a:srgbClr val="333399"/>
                  </a:solidFill>
                  <a:hlinkClick r:id="rId4"/>
                </a:rPr>
                <a:t>ahorvatek@yahoo.com</a:t>
              </a:r>
              <a:r>
                <a:rPr lang="sr-Latn-CS" altLang="sr-Latn-RS" sz="1200">
                  <a:solidFill>
                    <a:srgbClr val="333399"/>
                  </a:solidFill>
                </a:rPr>
                <a:t>  </a:t>
              </a:r>
              <a:endParaRPr lang="en-US" altLang="sr-Latn-RS" sz="1200">
                <a:solidFill>
                  <a:srgbClr val="333399"/>
                </a:solidFill>
              </a:endParaRPr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80319" y="4831803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altLang="sr-Latn-RS" sz="1600">
                <a:solidFill>
                  <a:srgbClr val="333399"/>
                </a:solidFill>
              </a:rPr>
              <a:t>Najtoplije zahvaljujem kolegici </a:t>
            </a:r>
            <a:r>
              <a:rPr lang="sr-Latn-CS" altLang="sr-Latn-RS" sz="1600">
                <a:solidFill>
                  <a:srgbClr val="CC0000"/>
                </a:solidFill>
              </a:rPr>
              <a:t>Jeleni Volarov </a:t>
            </a:r>
            <a:r>
              <a:rPr lang="sr-Latn-CS" altLang="sr-Latn-RS" sz="1600">
                <a:solidFill>
                  <a:srgbClr val="333399"/>
                </a:solidFill>
              </a:rPr>
              <a:t>na slanju početne varijante prezentacije, nakon čega smo krenule u zajedničku doradu...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832202" y="5838278"/>
            <a:ext cx="27352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altLang="sr-Latn-RS" sz="1600">
                <a:solidFill>
                  <a:srgbClr val="333399"/>
                </a:solidFill>
              </a:rPr>
              <a:t>Antonija Horvatek</a:t>
            </a:r>
          </a:p>
        </p:txBody>
      </p:sp>
    </p:spTree>
    <p:extLst>
      <p:ext uri="{BB962C8B-B14F-4D97-AF65-F5344CB8AC3E}">
        <p14:creationId xmlns:p14="http://schemas.microsoft.com/office/powerpoint/2010/main" val="36572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08063" y="549275"/>
            <a:ext cx="7127875" cy="59753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69988" y="1196975"/>
            <a:ext cx="6804025" cy="2808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hu-HU" sz="2400" kern="0" dirty="0"/>
              <a:t>Tilos ezen oktatási anyag átdolgozása, amennyiben nyilvános előadáson, </a:t>
            </a:r>
            <a:br>
              <a:rPr lang="hu-HU" sz="2400" kern="0" dirty="0"/>
            </a:br>
            <a:r>
              <a:rPr lang="hu-HU" sz="2400" kern="0" dirty="0"/>
              <a:t>vagy  más formában jelenítik meg.</a:t>
            </a:r>
          </a:p>
          <a:p>
            <a:pPr algn="ctr">
              <a:defRPr/>
            </a:pPr>
            <a:endParaRPr lang="hu-HU" sz="2400" kern="0" dirty="0"/>
          </a:p>
          <a:p>
            <a:pPr marL="0" indent="0" algn="ctr">
              <a:buFontTx/>
              <a:buNone/>
              <a:defRPr/>
            </a:pPr>
            <a:r>
              <a:rPr lang="hu-HU" sz="2400" kern="0" dirty="0"/>
              <a:t>Iskolai foglalkozás keretében tetszőleges módosításokat bátran végezhetnek rajta. </a:t>
            </a:r>
            <a:endParaRPr lang="en-US" sz="2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55763" y="4365625"/>
            <a:ext cx="5832475" cy="19431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hr-HR" altLang="sr-Latn-R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Antonija Horvatek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hu-H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Horvátország</a:t>
            </a:r>
            <a:endParaRPr lang="hr-HR" altLang="sr-Latn-R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vi-VN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na dlanu</a:t>
            </a:r>
            <a:endParaRPr lang="vi-VN" sz="2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vi-VN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http://www.antonija-horvatek.from.hr/</a:t>
            </a:r>
            <a:endParaRPr lang="vi-VN" sz="2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vi-VN" sz="2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82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108504" cy="6119813"/>
          </a:xfrm>
        </p:spPr>
        <p:txBody>
          <a:bodyPr/>
          <a:lstStyle/>
          <a:p>
            <a:r>
              <a:rPr lang="en-US" sz="2800" b="1" dirty="0">
                <a:latin typeface="Comic Sans MS" pitchFamily="66" charset="0"/>
              </a:rPr>
              <a:t>A</a:t>
            </a:r>
            <a:r>
              <a:rPr lang="hu-HU" sz="2800" b="1" dirty="0">
                <a:latin typeface="Comic Sans MS" pitchFamily="66" charset="0"/>
              </a:rPr>
              <a:t>b</a:t>
            </a:r>
            <a:r>
              <a:rPr lang="en-US" sz="2800" b="1" dirty="0">
                <a:latin typeface="Comic Sans MS" pitchFamily="66" charset="0"/>
              </a:rPr>
              <a:t>s</a:t>
            </a:r>
            <a:r>
              <a:rPr lang="hu-HU" sz="2800" b="1" dirty="0">
                <a:latin typeface="Comic Sans MS" pitchFamily="66" charset="0"/>
              </a:rPr>
              <a:t>ztrakt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sr-Latn-CS" sz="2800" dirty="0">
                <a:latin typeface="Comic Sans MS" pitchFamily="66" charset="0"/>
              </a:rPr>
              <a:t>(latin eredetű szó)</a:t>
            </a:r>
          </a:p>
          <a:p>
            <a:r>
              <a:rPr lang="sr-Latn-CS" sz="2800" dirty="0">
                <a:latin typeface="Comic Sans MS" pitchFamily="66" charset="0"/>
              </a:rPr>
              <a:t>elvont; elméleti; gondolati ; a konkrét ellentéte</a:t>
            </a:r>
          </a:p>
          <a:p>
            <a:r>
              <a:rPr lang="sr-Latn-CS" sz="2800" i="1" u="sng" dirty="0">
                <a:latin typeface="Comic Sans MS" pitchFamily="66" charset="0"/>
              </a:rPr>
              <a:t>a matematikában</a:t>
            </a:r>
            <a:r>
              <a:rPr lang="sr-Latn-CS" sz="2800" dirty="0">
                <a:latin typeface="Comic Sans MS" pitchFamily="66" charset="0"/>
              </a:rPr>
              <a:t>: absztrakt számok a nevezetlen (mértékegység nélküli) számok</a:t>
            </a:r>
          </a:p>
          <a:p>
            <a:r>
              <a:rPr lang="sr-Latn-CS" sz="2800" i="1" u="sng" dirty="0">
                <a:latin typeface="Comic Sans MS" pitchFamily="66" charset="0"/>
              </a:rPr>
              <a:t>a művészetben</a:t>
            </a:r>
            <a:r>
              <a:rPr lang="sr-Latn-CS" sz="2800" dirty="0">
                <a:latin typeface="Comic Sans MS" pitchFamily="66" charset="0"/>
              </a:rPr>
              <a:t> : az absztrakt művészet oly mértékben elvonatkoztat a látványtól, hogy az már alig felismerhető. </a:t>
            </a:r>
            <a:r>
              <a:rPr lang="hu-HU" sz="2800" dirty="0">
                <a:latin typeface="Comic Sans MS" pitchFamily="66" charset="0"/>
              </a:rPr>
              <a:t>A formaelemek a vonal, a forma, a mozgás vagy a szín vált a műalkotás központi elemévé</a:t>
            </a:r>
            <a:r>
              <a:rPr lang="sr-Latn-CS" sz="2800" dirty="0">
                <a:latin typeface="Comic Sans MS" pitchFamily="66" charset="0"/>
              </a:rPr>
              <a:t>.</a:t>
            </a:r>
          </a:p>
          <a:p>
            <a:r>
              <a:rPr lang="hr-HR" sz="2800" i="1" u="sng" dirty="0">
                <a:latin typeface="Comic Sans MS" pitchFamily="66" charset="0"/>
              </a:rPr>
              <a:t>a nyelvtanban</a:t>
            </a:r>
            <a:r>
              <a:rPr lang="hr-HR" sz="2800" dirty="0">
                <a:latin typeface="Comic Sans MS" pitchFamily="66" charset="0"/>
              </a:rPr>
              <a:t>: az absztrak főnév olyan dologra utal, amit </a:t>
            </a:r>
            <a:r>
              <a:rPr lang="hu-HU" sz="2800" dirty="0">
                <a:latin typeface="Comic Sans MS" pitchFamily="66" charset="0"/>
              </a:rPr>
              <a:t>öt érzékünk nem érzékel </a:t>
            </a:r>
            <a:r>
              <a:rPr lang="hr-HR" sz="2800" dirty="0">
                <a:latin typeface="Comic Sans MS" pitchFamily="66" charset="0"/>
              </a:rPr>
              <a:t>(tulajdonság, érzelem, fogalom...). Pl.: bátorság, barátság, fájdalom, szomorúság, boldogság, álom, elme, gondolat, képzelet stb.</a:t>
            </a:r>
            <a:endParaRPr lang="sr-Latn-CS" sz="2800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800" i="1" dirty="0">
              <a:latin typeface="Comic Sans MS" pitchFamily="66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443663" y="6372036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0" dirty="0">
                <a:hlinkClick r:id="rId2" action="ppaction://hlinksldjump"/>
              </a:rPr>
              <a:t>vissza</a:t>
            </a:r>
            <a:endParaRPr lang="en-US" sz="1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220px-Violin_and_Candle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49" y="2651695"/>
            <a:ext cx="2142548" cy="26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Click to view full-siz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838"/>
            <a:ext cx="21209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Click to view full-siz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838"/>
            <a:ext cx="20923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83568" y="5445125"/>
            <a:ext cx="2160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Georges Braque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800080"/>
                </a:solidFill>
              </a:rPr>
              <a:t>The </a:t>
            </a:r>
            <a:r>
              <a:rPr lang="en-US" sz="1800" dirty="0" err="1">
                <a:solidFill>
                  <a:srgbClr val="800080"/>
                </a:solidFill>
              </a:rPr>
              <a:t>Fruitdish</a:t>
            </a:r>
            <a:endParaRPr lang="en-US" sz="18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1912.</a:t>
            </a:r>
            <a:endParaRPr lang="en-US" sz="1800" b="0" dirty="0">
              <a:solidFill>
                <a:srgbClr val="800080"/>
              </a:solidFill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491880" y="5445125"/>
            <a:ext cx="25202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Georges Braque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800080"/>
                </a:solidFill>
              </a:rPr>
              <a:t>Viaduct at </a:t>
            </a:r>
            <a:r>
              <a:rPr lang="en-US" sz="1800" dirty="0" err="1">
                <a:solidFill>
                  <a:srgbClr val="800080"/>
                </a:solidFill>
              </a:rPr>
              <a:t>L'Estaque</a:t>
            </a:r>
            <a:endParaRPr lang="en-US" sz="18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1908.</a:t>
            </a:r>
            <a:endParaRPr lang="en-US" sz="1800" b="0" dirty="0">
              <a:solidFill>
                <a:srgbClr val="800080"/>
              </a:solidFill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6372349" y="5445125"/>
            <a:ext cx="27361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Georges Braque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800080"/>
                </a:solidFill>
              </a:rPr>
              <a:t>Violin and candlestick</a:t>
            </a:r>
          </a:p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1910.</a:t>
            </a:r>
            <a:endParaRPr lang="en-US" sz="1800" b="0" dirty="0">
              <a:solidFill>
                <a:srgbClr val="800080"/>
              </a:solidFill>
            </a:endParaRPr>
          </a:p>
        </p:txBody>
      </p:sp>
      <p:sp>
        <p:nvSpPr>
          <p:cNvPr id="41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-27384"/>
            <a:ext cx="8999538" cy="20891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800080"/>
              </a:buClr>
              <a:buSzPts val="3200"/>
              <a:buFont typeface="Comic Sans MS" pitchFamily="66" charset="0"/>
              <a:buChar char="•"/>
            </a:pPr>
            <a:r>
              <a:rPr lang="hr-HR" dirty="0">
                <a:solidFill>
                  <a:srgbClr val="800080"/>
                </a:solidFill>
                <a:latin typeface="Comic Sans MS" pitchFamily="66" charset="0"/>
              </a:rPr>
              <a:t>A </a:t>
            </a:r>
            <a:r>
              <a:rPr lang="hr-HR" i="1" dirty="0">
                <a:solidFill>
                  <a:srgbClr val="800080"/>
                </a:solidFill>
                <a:latin typeface="Comic Sans MS" pitchFamily="66" charset="0"/>
              </a:rPr>
              <a:t>kubizmus</a:t>
            </a:r>
            <a:r>
              <a:rPr lang="hr-HR" dirty="0">
                <a:solidFill>
                  <a:srgbClr val="800080"/>
                </a:solidFill>
                <a:latin typeface="Comic Sans MS" pitchFamily="66" charset="0"/>
              </a:rPr>
              <a:t> elnevezés a latin cubus (kocka</a:t>
            </a:r>
            <a:r>
              <a:rPr lang="hr-HR" i="1" dirty="0">
                <a:solidFill>
                  <a:srgbClr val="800080"/>
                </a:solidFill>
                <a:latin typeface="Comic Sans MS" pitchFamily="66" charset="0"/>
              </a:rPr>
              <a:t>) </a:t>
            </a:r>
            <a:r>
              <a:rPr lang="hr-HR" dirty="0">
                <a:solidFill>
                  <a:srgbClr val="800080"/>
                </a:solidFill>
                <a:latin typeface="Comic Sans MS" pitchFamily="66" charset="0"/>
              </a:rPr>
              <a:t>szóból származik. (Kocka angolul </a:t>
            </a:r>
            <a:r>
              <a:rPr lang="hr-HR" i="1" dirty="0">
                <a:solidFill>
                  <a:srgbClr val="800080"/>
                </a:solidFill>
                <a:latin typeface="Comic Sans MS" pitchFamily="66" charset="0"/>
              </a:rPr>
              <a:t>cube</a:t>
            </a:r>
            <a:r>
              <a:rPr lang="hr-HR" dirty="0">
                <a:solidFill>
                  <a:srgbClr val="800080"/>
                </a:solidFill>
                <a:latin typeface="Comic Sans MS" pitchFamily="66" charset="0"/>
              </a:rPr>
              <a:t>).</a:t>
            </a:r>
          </a:p>
          <a:p>
            <a:pPr>
              <a:buClr>
                <a:srgbClr val="800080"/>
              </a:buClr>
              <a:buSzPts val="3200"/>
              <a:buFont typeface="Comic Sans MS" pitchFamily="66" charset="0"/>
              <a:buChar char="•"/>
            </a:pPr>
            <a:r>
              <a:rPr lang="hu-HU" dirty="0">
                <a:solidFill>
                  <a:srgbClr val="800080"/>
                </a:solidFill>
                <a:latin typeface="Comic Sans MS" pitchFamily="66" charset="0"/>
              </a:rPr>
              <a:t>A legfontosabb kubista jellegzetességek a geometriai formák, amelyek mindig a kompozíciókban vannak jelen</a:t>
            </a:r>
            <a:r>
              <a:rPr lang="en-US" dirty="0">
                <a:solidFill>
                  <a:srgbClr val="800080"/>
                </a:solidFill>
                <a:latin typeface="Comic Sans MS" pitchFamily="66" charset="0"/>
              </a:rPr>
              <a:t>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1295400"/>
          </a:xfrm>
        </p:spPr>
        <p:txBody>
          <a:bodyPr/>
          <a:lstStyle/>
          <a:p>
            <a:pPr algn="ctr"/>
            <a:r>
              <a:rPr lang="sr-Latn-CS" dirty="0">
                <a:solidFill>
                  <a:srgbClr val="800080"/>
                </a:solidFill>
                <a:latin typeface="Comic Sans MS" pitchFamily="66" charset="0"/>
              </a:rPr>
              <a:t>A kubista festők élvonalába tartoznak Fernand Léger</a:t>
            </a:r>
            <a:r>
              <a:rPr lang="en-US" dirty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sr-Latn-CS" dirty="0">
                <a:solidFill>
                  <a:srgbClr val="800080"/>
                </a:solidFill>
                <a:latin typeface="Comic Sans MS" pitchFamily="66" charset="0"/>
              </a:rPr>
              <a:t> és </a:t>
            </a:r>
            <a:r>
              <a:rPr lang="en-US" dirty="0">
                <a:solidFill>
                  <a:srgbClr val="800080"/>
                </a:solidFill>
                <a:latin typeface="Comic Sans MS" pitchFamily="66" charset="0"/>
              </a:rPr>
              <a:t>  </a:t>
            </a:r>
            <a:r>
              <a:rPr lang="sr-Latn-CS" dirty="0">
                <a:solidFill>
                  <a:srgbClr val="800080"/>
                </a:solidFill>
                <a:latin typeface="Comic Sans MS" pitchFamily="66" charset="0"/>
              </a:rPr>
              <a:t>Juan Gris is.</a:t>
            </a:r>
            <a:endParaRPr lang="en-US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43013" name="Picture 5" descr="175px-JuanG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94900"/>
            <a:ext cx="1810519" cy="23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File:Le Canigou Juan Gri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26669"/>
            <a:ext cx="3233738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915059" y="2455728"/>
            <a:ext cx="18716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Juan Gris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800080"/>
                </a:solidFill>
              </a:rPr>
              <a:t>Portrait of Pablo Picasso</a:t>
            </a:r>
            <a:endParaRPr lang="hu-HU" sz="18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1912.</a:t>
            </a:r>
            <a:endParaRPr lang="en-US" sz="1800" b="0" dirty="0">
              <a:solidFill>
                <a:srgbClr val="800080"/>
              </a:solidFill>
            </a:endParaRPr>
          </a:p>
        </p:txBody>
      </p:sp>
      <p:pic>
        <p:nvPicPr>
          <p:cNvPr id="43020" name="Picture 12" descr="240px-Leger_railway_cros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71" y="2032818"/>
            <a:ext cx="2665413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2" name="Picture 14" descr="leg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319"/>
            <a:ext cx="18605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15458" y="2455728"/>
            <a:ext cx="17287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sz="1800" b="0" dirty="0">
                <a:solidFill>
                  <a:srgbClr val="800080"/>
                </a:solidFill>
              </a:rPr>
              <a:t>Fernand Léger</a:t>
            </a:r>
          </a:p>
          <a:p>
            <a:pPr algn="r">
              <a:spcBef>
                <a:spcPct val="50000"/>
              </a:spcBef>
            </a:pPr>
            <a:r>
              <a:rPr lang="en-US" sz="1800" dirty="0">
                <a:solidFill>
                  <a:srgbClr val="800080"/>
                </a:solidFill>
              </a:rPr>
              <a:t>The Railway Crossing</a:t>
            </a:r>
            <a:endParaRPr lang="hu-HU" sz="1800" dirty="0">
              <a:solidFill>
                <a:srgbClr val="800080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1919.</a:t>
            </a:r>
            <a:endParaRPr lang="en-US" sz="1800" b="0" dirty="0">
              <a:solidFill>
                <a:srgbClr val="8000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6216" y="639127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79804" y="5325015"/>
            <a:ext cx="17641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Juan Gris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800080"/>
                </a:solidFill>
              </a:rPr>
              <a:t>Le </a:t>
            </a:r>
            <a:r>
              <a:rPr lang="en-US" sz="1800" dirty="0" err="1">
                <a:solidFill>
                  <a:srgbClr val="800080"/>
                </a:solidFill>
              </a:rPr>
              <a:t>Canigou</a:t>
            </a:r>
            <a:endParaRPr lang="hu-HU" sz="18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1921.</a:t>
            </a:r>
            <a:endParaRPr lang="en-US" sz="1800" b="0" dirty="0">
              <a:solidFill>
                <a:srgbClr val="80008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-36512" y="4771018"/>
            <a:ext cx="20151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sz="1800" b="0" dirty="0">
                <a:solidFill>
                  <a:srgbClr val="800080"/>
                </a:solidFill>
              </a:rPr>
              <a:t>Fernand Léger</a:t>
            </a:r>
          </a:p>
          <a:p>
            <a:pPr algn="r">
              <a:spcBef>
                <a:spcPct val="50000"/>
              </a:spcBef>
            </a:pPr>
            <a:r>
              <a:rPr lang="en-US" sz="1800" dirty="0">
                <a:solidFill>
                  <a:srgbClr val="800080"/>
                </a:solidFill>
              </a:rPr>
              <a:t>Skating Rink drawing of the curtain of scene</a:t>
            </a:r>
          </a:p>
          <a:p>
            <a:pPr algn="r">
              <a:spcBef>
                <a:spcPct val="50000"/>
              </a:spcBef>
            </a:pPr>
            <a:r>
              <a:rPr lang="sr-Latn-CS" sz="1800" b="0" dirty="0">
                <a:solidFill>
                  <a:srgbClr val="800080"/>
                </a:solidFill>
              </a:rPr>
              <a:t>1921.</a:t>
            </a:r>
            <a:endParaRPr lang="en-US" sz="1800" b="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50824" y="261938"/>
            <a:ext cx="87136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sr-Latn-CS" sz="3000" b="0" dirty="0">
                <a:solidFill>
                  <a:srgbClr val="800080"/>
                </a:solidFill>
              </a:rPr>
              <a:t>Következzen a négyszögek terüle!</a:t>
            </a:r>
          </a:p>
          <a:p>
            <a:pPr>
              <a:spcBef>
                <a:spcPct val="20000"/>
              </a:spcBef>
            </a:pPr>
            <a:r>
              <a:rPr lang="sr-Latn-CS" sz="3000" b="0" dirty="0">
                <a:solidFill>
                  <a:srgbClr val="800080"/>
                </a:solidFill>
              </a:rPr>
              <a:t>Íme a tartalom:</a:t>
            </a:r>
            <a:endParaRPr lang="en-US" sz="3000" b="0" dirty="0">
              <a:solidFill>
                <a:srgbClr val="800080"/>
              </a:solidFill>
            </a:endParaRPr>
          </a:p>
        </p:txBody>
      </p:sp>
      <p:sp>
        <p:nvSpPr>
          <p:cNvPr id="91145" name="Rectangl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9750" y="2565400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3000" b="0" dirty="0">
                <a:solidFill>
                  <a:srgbClr val="800080"/>
                </a:solidFill>
                <a:hlinkClick r:id="rId2" action="ppaction://hlinksldjump"/>
              </a:rPr>
              <a:t>A paralelogramma és a rombusz területe</a:t>
            </a:r>
            <a:endParaRPr lang="en-US" sz="3000" b="0" dirty="0">
              <a:solidFill>
                <a:srgbClr val="800080"/>
              </a:solidFill>
            </a:endParaRPr>
          </a:p>
        </p:txBody>
      </p:sp>
      <p:sp>
        <p:nvSpPr>
          <p:cNvPr id="91146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9750" y="3501008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3000" b="0" dirty="0">
                <a:solidFill>
                  <a:srgbClr val="800080"/>
                </a:solidFill>
                <a:hlinkClick r:id="rId3" action="ppaction://hlinksldjump"/>
              </a:rPr>
              <a:t>A trapéz területe</a:t>
            </a:r>
            <a:endParaRPr lang="en-US" sz="3000" b="0" dirty="0">
              <a:solidFill>
                <a:srgbClr val="800080"/>
              </a:solidFill>
            </a:endParaRPr>
          </a:p>
        </p:txBody>
      </p:sp>
      <p:sp>
        <p:nvSpPr>
          <p:cNvPr id="91148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9750" y="1414463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3000" b="0" dirty="0">
                <a:solidFill>
                  <a:srgbClr val="800080"/>
                </a:solidFill>
                <a:hlinkClick r:id="rId4" action="ppaction://hlinksldjump"/>
              </a:rPr>
              <a:t>A terület fogalma. A téglalap és a négyzet területe</a:t>
            </a:r>
            <a:r>
              <a:rPr lang="hr-HR" sz="3000" b="0" dirty="0">
                <a:solidFill>
                  <a:srgbClr val="800080"/>
                </a:solidFill>
              </a:rPr>
              <a:t> (ismétlés)</a:t>
            </a:r>
            <a:endParaRPr lang="en-US" sz="3000" b="0" dirty="0">
              <a:solidFill>
                <a:srgbClr val="800080"/>
              </a:solidFill>
            </a:endParaRPr>
          </a:p>
        </p:txBody>
      </p:sp>
      <p:sp>
        <p:nvSpPr>
          <p:cNvPr id="91151" name="Rectangl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750" y="443706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3000" b="0" dirty="0">
                <a:solidFill>
                  <a:srgbClr val="800080"/>
                </a:solidFill>
                <a:hlinkClick r:id="rId5" action="ppaction://hlinksldjump"/>
              </a:rPr>
              <a:t>A merőleges átlójú négyszögek területe</a:t>
            </a:r>
            <a:endParaRPr lang="en-US" sz="3000" b="0" dirty="0">
              <a:solidFill>
                <a:srgbClr val="800080"/>
              </a:solidFill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468313" y="6524625"/>
            <a:ext cx="8229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r-HR" sz="1600" dirty="0">
                <a:solidFill>
                  <a:srgbClr val="800080"/>
                </a:solidFill>
              </a:rPr>
              <a:t>(Kattints a kívánt címre...)</a:t>
            </a:r>
            <a:endParaRPr lang="en-US" sz="1600" dirty="0">
              <a:solidFill>
                <a:srgbClr val="800080"/>
              </a:solidFill>
            </a:endParaRPr>
          </a:p>
        </p:txBody>
      </p:sp>
      <p:sp>
        <p:nvSpPr>
          <p:cNvPr id="91153" name="Rectangle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750" y="5445224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3000" b="0" dirty="0">
                <a:solidFill>
                  <a:srgbClr val="800080"/>
                </a:solidFill>
                <a:hlinkClick r:id="rId6" action="ppaction://hlinksldjump"/>
              </a:rPr>
              <a:t>Összegzés – minden képlet egy helyen</a:t>
            </a:r>
            <a:endParaRPr lang="en-US" sz="3000" b="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5" grpId="0" build="p"/>
      <p:bldP spid="91146" grpId="0" build="p"/>
      <p:bldP spid="91148" grpId="0" build="p"/>
      <p:bldP spid="91151" grpId="0" build="p"/>
      <p:bldP spid="91152" grpId="0" build="p"/>
      <p:bldP spid="9115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r>
              <a:rPr lang="sr-Latn-CS" dirty="0">
                <a:solidFill>
                  <a:srgbClr val="FF0000"/>
                </a:solidFill>
                <a:latin typeface="Comic Sans MS" pitchFamily="66" charset="0"/>
              </a:rPr>
              <a:t>A téglalap területe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12160" y="4797425"/>
            <a:ext cx="259271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0000"/>
                </a:solidFill>
              </a:rPr>
              <a:t>Pablo Pi</a:t>
            </a:r>
            <a:r>
              <a:rPr lang="hu-HU" sz="2000" b="0" dirty="0">
                <a:solidFill>
                  <a:srgbClr val="FF0000"/>
                </a:solidFill>
              </a:rPr>
              <a:t>c</a:t>
            </a:r>
            <a:r>
              <a:rPr lang="en-US" sz="2000" b="0" dirty="0">
                <a:solidFill>
                  <a:srgbClr val="FF0000"/>
                </a:solidFill>
              </a:rPr>
              <a:t>a</a:t>
            </a:r>
            <a:r>
              <a:rPr lang="hu-HU" sz="2000" b="0" dirty="0">
                <a:solidFill>
                  <a:srgbClr val="FF0000"/>
                </a:solidFill>
              </a:rPr>
              <a:t>s</a:t>
            </a:r>
            <a:r>
              <a:rPr lang="en-US" sz="2000" b="0" dirty="0">
                <a:solidFill>
                  <a:srgbClr val="FF0000"/>
                </a:solidFill>
              </a:rPr>
              <a:t>so</a:t>
            </a:r>
            <a:endParaRPr lang="hu-HU" sz="2000" b="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0000"/>
                </a:solidFill>
              </a:rPr>
              <a:t>House in a Garden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FF0000"/>
                </a:solidFill>
              </a:rPr>
              <a:t>1908</a:t>
            </a:r>
            <a:r>
              <a:rPr lang="sr-Latn-CS" sz="1800" b="0" dirty="0">
                <a:solidFill>
                  <a:srgbClr val="FF0000"/>
                </a:solidFill>
                <a:latin typeface="Arial" charset="0"/>
              </a:rPr>
              <a:t>.</a:t>
            </a:r>
            <a:endParaRPr lang="en-US" sz="1800" b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3564" name="Picture 12" descr="picasso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97998"/>
            <a:ext cx="33210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6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0312" y="6597650"/>
            <a:ext cx="17524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1200" dirty="0">
                <a:solidFill>
                  <a:srgbClr val="969696"/>
                </a:solidFill>
              </a:rPr>
              <a:t>Vissza a tartalomhoz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6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0099"/>
      </a:hlink>
      <a:folHlink>
        <a:srgbClr val="00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99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99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0066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2170</Words>
  <Application>Microsoft Office PowerPoint</Application>
  <PresentationFormat>Prikaz na zaslonu (4:3)</PresentationFormat>
  <Paragraphs>663</Paragraphs>
  <Slides>43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44" baseType="lpstr">
      <vt:lpstr>Default Design</vt:lpstr>
      <vt:lpstr>A négyszögek területe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 téglalap területe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 paralelogramma területe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 trapéz területe</vt:lpstr>
      <vt:lpstr>PowerPointova prezentacija</vt:lpstr>
      <vt:lpstr>A képletet megkaphatjuk másképp is.</vt:lpstr>
      <vt:lpstr>A trapéz</vt:lpstr>
      <vt:lpstr>PowerPointova prezentacija</vt:lpstr>
      <vt:lpstr>A merőleges átlójú négyszögek területe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Összegzés – minden képlet egy helyen</vt:lpstr>
      <vt:lpstr>PowerPointova prezentacija</vt:lpstr>
      <vt:lpstr>VÉGE</vt:lpstr>
      <vt:lpstr>PowerPointova prezentacija</vt:lpstr>
      <vt:lpstr>PowerPointova prezentacija</vt:lpstr>
    </vt:vector>
  </TitlesOfParts>
  <Company>JB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Površina  geometrijskih  figura</dc:title>
  <dc:creator>Jelena</dc:creator>
  <cp:lastModifiedBy>Antonija Horvatek</cp:lastModifiedBy>
  <cp:revision>330</cp:revision>
  <dcterms:created xsi:type="dcterms:W3CDTF">2010-05-02T18:01:17Z</dcterms:created>
  <dcterms:modified xsi:type="dcterms:W3CDTF">2021-04-13T20:28:02Z</dcterms:modified>
</cp:coreProperties>
</file>