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257" r:id="rId4"/>
    <p:sldId id="265" r:id="rId5"/>
    <p:sldId id="274" r:id="rId6"/>
    <p:sldId id="266" r:id="rId7"/>
    <p:sldId id="279" r:id="rId8"/>
    <p:sldId id="268" r:id="rId9"/>
    <p:sldId id="292" r:id="rId10"/>
    <p:sldId id="281" r:id="rId11"/>
    <p:sldId id="291" r:id="rId12"/>
    <p:sldId id="269" r:id="rId13"/>
    <p:sldId id="258" r:id="rId14"/>
    <p:sldId id="270" r:id="rId15"/>
    <p:sldId id="259" r:id="rId16"/>
    <p:sldId id="286" r:id="rId17"/>
    <p:sldId id="287" r:id="rId18"/>
    <p:sldId id="310" r:id="rId19"/>
    <p:sldId id="319" r:id="rId20"/>
    <p:sldId id="303" r:id="rId21"/>
    <p:sldId id="304" r:id="rId22"/>
    <p:sldId id="312" r:id="rId23"/>
    <p:sldId id="264" r:id="rId24"/>
    <p:sldId id="272" r:id="rId25"/>
    <p:sldId id="261" r:id="rId26"/>
    <p:sldId id="331" r:id="rId27"/>
    <p:sldId id="330" r:id="rId28"/>
    <p:sldId id="315" r:id="rId29"/>
    <p:sldId id="318" r:id="rId30"/>
    <p:sldId id="320" r:id="rId31"/>
    <p:sldId id="337" r:id="rId32"/>
    <p:sldId id="340" r:id="rId33"/>
    <p:sldId id="329" r:id="rId34"/>
    <p:sldId id="322" r:id="rId35"/>
    <p:sldId id="296" r:id="rId36"/>
    <p:sldId id="295" r:id="rId37"/>
    <p:sldId id="30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66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66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66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66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66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66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66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66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66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FF9933"/>
    <a:srgbClr val="FF6600"/>
    <a:srgbClr val="99CCFF"/>
    <a:srgbClr val="66FF33"/>
    <a:srgbClr val="6699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E056-F4BB-4CD6-AA4B-EE011AB0400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242542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FE6E4-C2CC-4A94-B506-318B09CFD7E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418723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977C-9B3A-4C62-99FC-6CC5A27FF63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287654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 tekst iznad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85E9-FE17-4CEA-9F25-1817BE9EFE2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4275795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9926F-1E75-408E-BDEF-666F56D233C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582901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71F8-70AC-4C1F-B550-3A652F11611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857515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slov i dva sadržaja iznad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DC5A1-2FFD-4AC7-AC40-51DEF2FB316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293093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899F1-BA4F-4CED-B857-85A5B5B7219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12366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FD925-A378-45F5-BCFA-BBCFBAEE589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93968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D46DD-AF30-4848-85B8-2E84FE91936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883055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EDBD-F3AD-44AA-BBDB-597A6C17C45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657015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304FB-F86A-4948-85FB-A1CBB722F03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439823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07C9-081F-4E40-A8EE-AD1C218C214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204660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B1E21-E197-4148-81DB-C8042109C9C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85116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13F0-643E-49A9-A7E5-4D1760F627F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111232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0EF20-8486-4CBC-A62A-CC995A611CF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4116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385E9FC-0057-41E2-820B-13E86C7CB94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onija-horvatek.from.hr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vrk.co.yu/Mskola/Istorija/sedamcuda/index.htm" TargetMode="External"/><Relationship Id="rId2" Type="http://schemas.openxmlformats.org/officeDocument/2006/relationships/hyperlink" Target="http://www.pbs.org/wgbh/nova/pyramid/geometry/heigh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ria.fesb.hr/~ncujic/cuda/uvod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nebonadpiramida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63663"/>
            <a:ext cx="8569325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2159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sr-Latn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HOG</a:t>
            </a:r>
            <a:r>
              <a:rPr lang="hu-HU" altLang="sr-Latn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YAN GYŐZTE LE THALÉSZ A NAGY PIRAMIST?</a:t>
            </a:r>
            <a:r>
              <a:rPr lang="sr-Latn-CS" altLang="sr-Latn-RS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altLang="sr-Latn-RS" sz="4000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3652838"/>
            <a:ext cx="82296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CS" altLang="sr-Latn-R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KAKO JE  TALES POBIJEDIO PIRAMIDU</a:t>
            </a:r>
            <a:r>
              <a:rPr lang="sr-Latn-CS" altLang="sr-Latn-RS" sz="400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altLang="sr-Latn-RS" sz="4000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5" name="Ravni poveznik 2"/>
          <p:cNvCxnSpPr/>
          <p:nvPr/>
        </p:nvCxnSpPr>
        <p:spPr>
          <a:xfrm>
            <a:off x="611560" y="3501008"/>
            <a:ext cx="79208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1800"/>
            <a:ext cx="8281988" cy="4248150"/>
          </a:xfrm>
        </p:spPr>
        <p:txBody>
          <a:bodyPr/>
          <a:lstStyle/>
          <a:p>
            <a:pPr eaLnBrk="1" hangingPunct="1"/>
            <a:r>
              <a:rPr lang="sr-Latn-CS" altLang="sr-Latn-RS" sz="3600" smtClean="0">
                <a:latin typeface="Comic Sans MS" pitchFamily="66" charset="0"/>
              </a:rPr>
              <a:t>A Kheopsz piramis alapja egy 233 m oldalhosszúságú </a:t>
            </a:r>
            <a:br>
              <a:rPr lang="sr-Latn-CS" altLang="sr-Latn-RS" sz="3600" smtClean="0">
                <a:latin typeface="Comic Sans MS" pitchFamily="66" charset="0"/>
              </a:rPr>
            </a:br>
            <a:r>
              <a:rPr lang="sr-Latn-CS" altLang="sr-Latn-RS" sz="3600" smtClean="0">
                <a:latin typeface="Comic Sans MS" pitchFamily="66" charset="0"/>
              </a:rPr>
              <a:t>négyzet, </a:t>
            </a:r>
          </a:p>
          <a:p>
            <a:pPr eaLnBrk="1" hangingPunct="1">
              <a:buFontTx/>
              <a:buNone/>
            </a:pPr>
            <a:r>
              <a:rPr lang="sr-Latn-CS" altLang="sr-Latn-RS" sz="3600" smtClean="0">
                <a:latin typeface="Comic Sans MS" pitchFamily="66" charset="0"/>
              </a:rPr>
              <a:t>  tehát 5</a:t>
            </a:r>
            <a:r>
              <a:rPr lang="en-US" altLang="sr-Latn-RS" sz="3600" smtClean="0">
                <a:latin typeface="Comic Sans MS" pitchFamily="66" charset="0"/>
              </a:rPr>
              <a:t>,</a:t>
            </a:r>
            <a:r>
              <a:rPr lang="sr-Latn-CS" altLang="sr-Latn-RS" sz="3600" smtClean="0">
                <a:latin typeface="Comic Sans MS" pitchFamily="66" charset="0"/>
              </a:rPr>
              <a:t>3  hektár</a:t>
            </a:r>
            <a:br>
              <a:rPr lang="sr-Latn-CS" altLang="sr-Latn-RS" sz="3600" smtClean="0">
                <a:latin typeface="Comic Sans MS" pitchFamily="66" charset="0"/>
              </a:rPr>
            </a:br>
            <a:r>
              <a:rPr lang="sr-Latn-CS" altLang="sr-Latn-RS" sz="3600" smtClean="0">
                <a:latin typeface="Comic Sans MS" pitchFamily="66" charset="0"/>
              </a:rPr>
              <a:t>földterületen </a:t>
            </a:r>
            <a:br>
              <a:rPr lang="sr-Latn-CS" altLang="sr-Latn-RS" sz="3600" smtClean="0">
                <a:latin typeface="Comic Sans MS" pitchFamily="66" charset="0"/>
              </a:rPr>
            </a:br>
            <a:r>
              <a:rPr lang="sr-Latn-CS" altLang="sr-Latn-RS" sz="3600" smtClean="0">
                <a:latin typeface="Comic Sans MS" pitchFamily="66" charset="0"/>
              </a:rPr>
              <a:t>helyezkedik el.</a:t>
            </a:r>
            <a:endParaRPr lang="en-US" altLang="sr-Latn-RS" sz="3600" smtClean="0">
              <a:latin typeface="Comic Sans MS" pitchFamily="66" charset="0"/>
            </a:endParaRPr>
          </a:p>
        </p:txBody>
      </p:sp>
      <p:pic>
        <p:nvPicPr>
          <p:cNvPr id="52233" name="Picture 9" descr="03000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636838"/>
            <a:ext cx="3744913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66CCFF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30" name="AutoShape 42"/>
          <p:cNvSpPr>
            <a:spLocks noChangeArrowheads="1"/>
          </p:cNvSpPr>
          <p:nvPr/>
        </p:nvSpPr>
        <p:spPr bwMode="auto">
          <a:xfrm rot="1055083">
            <a:off x="539750" y="3789363"/>
            <a:ext cx="2232025" cy="315912"/>
          </a:xfrm>
          <a:prstGeom prst="parallelogram">
            <a:avLst>
              <a:gd name="adj" fmla="val 18402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3543" name="Text Box 55"/>
          <p:cNvSpPr txBox="1">
            <a:spLocks noChangeArrowheads="1"/>
          </p:cNvSpPr>
          <p:nvPr/>
        </p:nvSpPr>
        <p:spPr bwMode="auto">
          <a:xfrm>
            <a:off x="323850" y="5300663"/>
            <a:ext cx="824388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r>
              <a:rPr lang="en-US" altLang="sr-Latn-RS" sz="3200" dirty="0">
                <a:solidFill>
                  <a:schemeClr val="tx1"/>
                </a:solidFill>
                <a:effectLst/>
                <a:latin typeface="Comic Sans MS" pitchFamily="66" charset="0"/>
              </a:rPr>
              <a:t>E</a:t>
            </a:r>
            <a:r>
              <a:rPr lang="hu-HU" altLang="sr-Latn-RS" sz="3200" dirty="0">
                <a:solidFill>
                  <a:schemeClr val="tx1"/>
                </a:solidFill>
                <a:effectLst/>
                <a:latin typeface="Comic Sans MS" pitchFamily="66" charset="0"/>
              </a:rPr>
              <a:t>z körülbelül 10 futballpálya nagyságú terület</a:t>
            </a:r>
            <a:r>
              <a:rPr lang="sr-Latn-CS" altLang="sr-Latn-RS" sz="3200" dirty="0">
                <a:solidFill>
                  <a:schemeClr val="tx1"/>
                </a:solidFill>
                <a:effectLst/>
                <a:latin typeface="Comic Sans MS" pitchFamily="66" charset="0"/>
              </a:rPr>
              <a:t>.</a:t>
            </a:r>
            <a:endParaRPr lang="en-US" altLang="sr-Latn-RS" sz="32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3550" name="AutoShape 62"/>
          <p:cNvSpPr>
            <a:spLocks noChangeArrowheads="1"/>
          </p:cNvSpPr>
          <p:nvPr/>
        </p:nvSpPr>
        <p:spPr bwMode="auto">
          <a:xfrm rot="1055083">
            <a:off x="2339975" y="4365625"/>
            <a:ext cx="2232025" cy="315913"/>
          </a:xfrm>
          <a:prstGeom prst="parallelogram">
            <a:avLst>
              <a:gd name="adj" fmla="val 18402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3551" name="AutoShape 63"/>
          <p:cNvSpPr>
            <a:spLocks noChangeArrowheads="1"/>
          </p:cNvSpPr>
          <p:nvPr/>
        </p:nvSpPr>
        <p:spPr bwMode="auto">
          <a:xfrm rot="1055083">
            <a:off x="1331913" y="3573463"/>
            <a:ext cx="2232025" cy="315912"/>
          </a:xfrm>
          <a:prstGeom prst="parallelogram">
            <a:avLst>
              <a:gd name="adj" fmla="val 18402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3552" name="AutoShape 64"/>
          <p:cNvSpPr>
            <a:spLocks noChangeArrowheads="1"/>
          </p:cNvSpPr>
          <p:nvPr/>
        </p:nvSpPr>
        <p:spPr bwMode="auto">
          <a:xfrm rot="1055083">
            <a:off x="2195513" y="3429000"/>
            <a:ext cx="2232025" cy="315913"/>
          </a:xfrm>
          <a:prstGeom prst="parallelogram">
            <a:avLst>
              <a:gd name="adj" fmla="val 18402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3553" name="AutoShape 65"/>
          <p:cNvSpPr>
            <a:spLocks noChangeArrowheads="1"/>
          </p:cNvSpPr>
          <p:nvPr/>
        </p:nvSpPr>
        <p:spPr bwMode="auto">
          <a:xfrm rot="1055083">
            <a:off x="2987675" y="3213100"/>
            <a:ext cx="2232025" cy="315913"/>
          </a:xfrm>
          <a:prstGeom prst="parallelogram">
            <a:avLst>
              <a:gd name="adj" fmla="val 18402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3554" name="AutoShape 66"/>
          <p:cNvSpPr>
            <a:spLocks noChangeArrowheads="1"/>
          </p:cNvSpPr>
          <p:nvPr/>
        </p:nvSpPr>
        <p:spPr bwMode="auto">
          <a:xfrm rot="1055083">
            <a:off x="3779838" y="3068638"/>
            <a:ext cx="2232025" cy="315912"/>
          </a:xfrm>
          <a:prstGeom prst="parallelogram">
            <a:avLst>
              <a:gd name="adj" fmla="val 18402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3555" name="AutoShape 67"/>
          <p:cNvSpPr>
            <a:spLocks noChangeArrowheads="1"/>
          </p:cNvSpPr>
          <p:nvPr/>
        </p:nvSpPr>
        <p:spPr bwMode="auto">
          <a:xfrm rot="1055083">
            <a:off x="3059113" y="4149725"/>
            <a:ext cx="2232025" cy="315913"/>
          </a:xfrm>
          <a:prstGeom prst="parallelogram">
            <a:avLst>
              <a:gd name="adj" fmla="val 18402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3556" name="AutoShape 68"/>
          <p:cNvSpPr>
            <a:spLocks noChangeArrowheads="1"/>
          </p:cNvSpPr>
          <p:nvPr/>
        </p:nvSpPr>
        <p:spPr bwMode="auto">
          <a:xfrm rot="1055083">
            <a:off x="3851275" y="4005263"/>
            <a:ext cx="2232025" cy="315912"/>
          </a:xfrm>
          <a:prstGeom prst="parallelogram">
            <a:avLst>
              <a:gd name="adj" fmla="val 18402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3557" name="AutoShape 69"/>
          <p:cNvSpPr>
            <a:spLocks noChangeArrowheads="1"/>
          </p:cNvSpPr>
          <p:nvPr/>
        </p:nvSpPr>
        <p:spPr bwMode="auto">
          <a:xfrm rot="1055083">
            <a:off x="4643438" y="3789363"/>
            <a:ext cx="2232025" cy="315912"/>
          </a:xfrm>
          <a:prstGeom prst="parallelogram">
            <a:avLst>
              <a:gd name="adj" fmla="val 18402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3558" name="AutoShape 70"/>
          <p:cNvSpPr>
            <a:spLocks noChangeArrowheads="1"/>
          </p:cNvSpPr>
          <p:nvPr/>
        </p:nvSpPr>
        <p:spPr bwMode="auto">
          <a:xfrm rot="1055083">
            <a:off x="5508625" y="3573463"/>
            <a:ext cx="2232025" cy="315912"/>
          </a:xfrm>
          <a:prstGeom prst="parallelogram">
            <a:avLst>
              <a:gd name="adj" fmla="val 18402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grpSp>
        <p:nvGrpSpPr>
          <p:cNvPr id="11277" name="Group 72"/>
          <p:cNvGrpSpPr>
            <a:grpSpLocks/>
          </p:cNvGrpSpPr>
          <p:nvPr/>
        </p:nvGrpSpPr>
        <p:grpSpPr bwMode="auto">
          <a:xfrm>
            <a:off x="250825" y="188913"/>
            <a:ext cx="7826375" cy="4824412"/>
            <a:chOff x="158" y="119"/>
            <a:chExt cx="4930" cy="3039"/>
          </a:xfrm>
        </p:grpSpPr>
        <p:grpSp>
          <p:nvGrpSpPr>
            <p:cNvPr id="11278" name="Group 41"/>
            <p:cNvGrpSpPr>
              <a:grpSpLocks/>
            </p:cNvGrpSpPr>
            <p:nvPr/>
          </p:nvGrpSpPr>
          <p:grpSpPr bwMode="auto">
            <a:xfrm rot="-162497">
              <a:off x="158" y="119"/>
              <a:ext cx="4930" cy="3039"/>
              <a:chOff x="525" y="981"/>
              <a:chExt cx="2762" cy="1571"/>
            </a:xfrm>
          </p:grpSpPr>
          <p:sp>
            <p:nvSpPr>
              <p:cNvPr id="63515" name="Line 27"/>
              <p:cNvSpPr>
                <a:spLocks noChangeShapeType="1"/>
              </p:cNvSpPr>
              <p:nvPr/>
            </p:nvSpPr>
            <p:spPr bwMode="auto">
              <a:xfrm>
                <a:off x="525" y="2101"/>
                <a:ext cx="1255" cy="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63516" name="Line 28"/>
              <p:cNvSpPr>
                <a:spLocks noChangeShapeType="1"/>
              </p:cNvSpPr>
              <p:nvPr/>
            </p:nvSpPr>
            <p:spPr bwMode="auto">
              <a:xfrm flipV="1">
                <a:off x="1780" y="2201"/>
                <a:ext cx="1505" cy="3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63517" name="Line 29"/>
              <p:cNvSpPr>
                <a:spLocks noChangeShapeType="1"/>
              </p:cNvSpPr>
              <p:nvPr/>
            </p:nvSpPr>
            <p:spPr bwMode="auto">
              <a:xfrm flipH="1" flipV="1">
                <a:off x="1882" y="981"/>
                <a:ext cx="1405" cy="12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63518" name="Line 30"/>
              <p:cNvSpPr>
                <a:spLocks noChangeShapeType="1"/>
              </p:cNvSpPr>
              <p:nvPr/>
            </p:nvSpPr>
            <p:spPr bwMode="auto">
              <a:xfrm flipH="1">
                <a:off x="525" y="1000"/>
                <a:ext cx="1355" cy="1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63519" name="Line 31"/>
              <p:cNvSpPr>
                <a:spLocks noChangeShapeType="1"/>
              </p:cNvSpPr>
              <p:nvPr/>
            </p:nvSpPr>
            <p:spPr bwMode="auto">
              <a:xfrm flipV="1">
                <a:off x="525" y="1851"/>
                <a:ext cx="1456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63520" name="Line 32"/>
              <p:cNvSpPr>
                <a:spLocks noChangeShapeType="1"/>
              </p:cNvSpPr>
              <p:nvPr/>
            </p:nvSpPr>
            <p:spPr bwMode="auto">
              <a:xfrm>
                <a:off x="1981" y="1851"/>
                <a:ext cx="1304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63521" name="Line 33"/>
              <p:cNvSpPr>
                <a:spLocks noChangeShapeType="1"/>
              </p:cNvSpPr>
              <p:nvPr/>
            </p:nvSpPr>
            <p:spPr bwMode="auto">
              <a:xfrm>
                <a:off x="1882" y="1026"/>
                <a:ext cx="101" cy="8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63559" name="Line 71"/>
            <p:cNvSpPr>
              <a:spLocks noChangeShapeType="1"/>
            </p:cNvSpPr>
            <p:nvPr/>
          </p:nvSpPr>
          <p:spPr bwMode="auto">
            <a:xfrm flipH="1">
              <a:off x="2472" y="164"/>
              <a:ext cx="45" cy="2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0" grpId="0" animBg="1"/>
      <p:bldP spid="63543" grpId="0"/>
      <p:bldP spid="63550" grpId="0" animBg="1"/>
      <p:bldP spid="63551" grpId="0" animBg="1"/>
      <p:bldP spid="63552" grpId="0" animBg="1"/>
      <p:bldP spid="63553" grpId="0" animBg="1"/>
      <p:bldP spid="63554" grpId="0" animBg="1"/>
      <p:bldP spid="63555" grpId="0" animBg="1"/>
      <p:bldP spid="63556" grpId="0" animBg="1"/>
      <p:bldP spid="63557" grpId="0" animBg="1"/>
      <p:bldP spid="635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79388" y="71438"/>
            <a:ext cx="8820150" cy="3644900"/>
          </a:xfrm>
        </p:spPr>
        <p:txBody>
          <a:bodyPr/>
          <a:lstStyle/>
          <a:p>
            <a:pPr eaLnBrk="1" hangingPunct="1"/>
            <a:r>
              <a:rPr lang="sr-Latn-CS" altLang="sr-Latn-RS" sz="3600" smtClean="0">
                <a:solidFill>
                  <a:schemeClr val="bg1"/>
                </a:solidFill>
                <a:latin typeface="Comic Sans MS" pitchFamily="66" charset="0"/>
              </a:rPr>
              <a:t>Thalész eldöntötte, hogy megméri a Kheopsz piramis magasságát.</a:t>
            </a:r>
          </a:p>
          <a:p>
            <a:pPr eaLnBrk="1" hangingPunct="1"/>
            <a:r>
              <a:rPr lang="sr-Latn-CS" altLang="sr-Latn-RS" sz="3600" smtClean="0">
                <a:solidFill>
                  <a:schemeClr val="bg1"/>
                </a:solidFill>
                <a:latin typeface="Comic Sans MS" pitchFamily="66" charset="0"/>
              </a:rPr>
              <a:t>Abban az időben ez sokkal nagyobb kihívás volt mint manapság!</a:t>
            </a:r>
          </a:p>
          <a:p>
            <a:pPr eaLnBrk="1" hangingPunct="1"/>
            <a:r>
              <a:rPr lang="sr-Latn-CS" altLang="sr-Latn-RS" sz="3600" smtClean="0">
                <a:solidFill>
                  <a:schemeClr val="bg1"/>
                </a:solidFill>
                <a:latin typeface="Comic Sans MS" pitchFamily="66" charset="0"/>
              </a:rPr>
              <a:t>Érzékelitek milyen „ellenséggel“ állt szemben Thalész?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eaLnBrk="1" hangingPunct="1">
              <a:defRPr/>
            </a:pPr>
            <a:r>
              <a:rPr lang="sr-Latn-CS" altLang="sr-Latn-RS" sz="4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Milétoszi Thalész</a:t>
            </a:r>
            <a:endParaRPr lang="en-US" altLang="sr-Latn-RS" sz="48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4537075" cy="4824412"/>
          </a:xfrm>
        </p:spPr>
        <p:txBody>
          <a:bodyPr/>
          <a:lstStyle/>
          <a:p>
            <a:pPr eaLnBrk="1" hangingPunct="1"/>
            <a:r>
              <a:rPr lang="sr-Latn-CS" altLang="sr-Latn-RS" sz="3600" smtClean="0">
                <a:latin typeface="Comic Sans MS" pitchFamily="66" charset="0"/>
              </a:rPr>
              <a:t>Született Kr.e 624 körül, meghalt Kr.e 547 körül. </a:t>
            </a:r>
          </a:p>
          <a:p>
            <a:pPr eaLnBrk="1" hangingPunct="1"/>
            <a:r>
              <a:rPr lang="sr-Latn-CS" altLang="sr-Latn-RS" sz="3600" smtClean="0">
                <a:latin typeface="Comic Sans MS" pitchFamily="66" charset="0"/>
              </a:rPr>
              <a:t>A görög filozófia atyja.</a:t>
            </a:r>
            <a:endParaRPr lang="sr-Latn-CS" altLang="sr-Latn-RS" sz="4000" smtClean="0">
              <a:latin typeface="Comic Sans MS" pitchFamily="66" charset="0"/>
            </a:endParaRPr>
          </a:p>
          <a:p>
            <a:pPr eaLnBrk="1" hangingPunct="1"/>
            <a:r>
              <a:rPr lang="sr-Latn-CS" altLang="sr-Latn-RS" sz="3600" smtClean="0">
                <a:latin typeface="Comic Sans MS" pitchFamily="66" charset="0"/>
              </a:rPr>
              <a:t>A </a:t>
            </a:r>
            <a:r>
              <a:rPr lang="sr-Latn-CS" altLang="sr-Latn-RS" sz="3600" smtClean="0">
                <a:latin typeface="Comic Sans MS" pitchFamily="66" charset="0"/>
                <a:hlinkClick r:id="rId2" action="ppaction://hlinksldjump"/>
              </a:rPr>
              <a:t>Hét bölcs</a:t>
            </a:r>
            <a:r>
              <a:rPr lang="sr-Latn-CS" altLang="sr-Latn-RS" sz="3600" smtClean="0">
                <a:latin typeface="Comic Sans MS" pitchFamily="66" charset="0"/>
              </a:rPr>
              <a:t> egyike. </a:t>
            </a:r>
            <a:endParaRPr lang="en-US" altLang="sr-Latn-RS" sz="3600" smtClean="0">
              <a:latin typeface="Comic Sans MS" pitchFamily="66" charset="0"/>
            </a:endParaRPr>
          </a:p>
        </p:txBody>
      </p:sp>
      <p:pic>
        <p:nvPicPr>
          <p:cNvPr id="13316" name="Picture 9" descr="th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5861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555750"/>
            <a:ext cx="4392613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sr-Latn-RS" smtClean="0">
                <a:latin typeface="Comic Sans MS" pitchFamily="66" charset="0"/>
              </a:rPr>
              <a:t>Matematikus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sr-Latn-RS" smtClean="0">
                <a:latin typeface="Comic Sans MS" pitchFamily="66" charset="0"/>
              </a:rPr>
              <a:t>Csillagász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sr-Latn-RS" smtClean="0">
                <a:latin typeface="Comic Sans MS" pitchFamily="66" charset="0"/>
              </a:rPr>
              <a:t>Filozófus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sr-Latn-RS" smtClean="0">
                <a:latin typeface="Comic Sans MS" pitchFamily="66" charset="0"/>
              </a:rPr>
              <a:t>Építész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sr-Latn-RS" smtClean="0">
                <a:latin typeface="Comic Sans MS" pitchFamily="66" charset="0"/>
              </a:rPr>
              <a:t>Politikus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sr-Latn-RS" smtClean="0">
                <a:latin typeface="Comic Sans MS" pitchFamily="66" charset="0"/>
              </a:rPr>
              <a:t>Kereskedő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sr-Latn-RS" smtClean="0">
                <a:latin typeface="Comic Sans MS" pitchFamily="66" charset="0"/>
              </a:rPr>
              <a:t>Milétoszi díszpolgár</a:t>
            </a:r>
            <a:endParaRPr lang="en-US" altLang="sr-Latn-RS" smtClean="0">
              <a:latin typeface="Comic Sans MS" pitchFamily="66" charset="0"/>
            </a:endParaRPr>
          </a:p>
        </p:txBody>
      </p:sp>
      <p:pic>
        <p:nvPicPr>
          <p:cNvPr id="14339" name="Picture 5" descr="th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7639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84300"/>
            <a:ext cx="4244975" cy="3989388"/>
          </a:xfrm>
        </p:spPr>
        <p:txBody>
          <a:bodyPr/>
          <a:lstStyle/>
          <a:p>
            <a:pPr eaLnBrk="1" hangingPunct="1"/>
            <a:r>
              <a:rPr lang="sr-Latn-CS" altLang="sr-Latn-RS" sz="4000" smtClean="0">
                <a:latin typeface="Comic Sans MS" pitchFamily="66" charset="0"/>
              </a:rPr>
              <a:t>Egyiptomba utazott, </a:t>
            </a:r>
            <a:br>
              <a:rPr lang="sr-Latn-CS" altLang="sr-Latn-RS" sz="4000" smtClean="0">
                <a:latin typeface="Comic Sans MS" pitchFamily="66" charset="0"/>
              </a:rPr>
            </a:br>
            <a:r>
              <a:rPr lang="sr-Latn-CS" altLang="sr-Latn-RS" sz="4000" smtClean="0">
                <a:latin typeface="Comic Sans MS" pitchFamily="66" charset="0"/>
              </a:rPr>
              <a:t>hogy kimérje </a:t>
            </a:r>
            <a:br>
              <a:rPr lang="sr-Latn-CS" altLang="sr-Latn-RS" sz="4000" smtClean="0">
                <a:latin typeface="Comic Sans MS" pitchFamily="66" charset="0"/>
              </a:rPr>
            </a:br>
            <a:r>
              <a:rPr lang="sr-Latn-CS" altLang="sr-Latn-RS" sz="4000" smtClean="0">
                <a:latin typeface="Comic Sans MS" pitchFamily="66" charset="0"/>
              </a:rPr>
              <a:t>a kimérhetetlent.</a:t>
            </a:r>
            <a:endParaRPr lang="en-US" altLang="sr-Latn-RS" sz="4000" smtClean="0">
              <a:latin typeface="Comic Sans MS" pitchFamily="66" charset="0"/>
            </a:endParaRPr>
          </a:p>
        </p:txBody>
      </p:sp>
      <p:pic>
        <p:nvPicPr>
          <p:cNvPr id="15363" name="Picture 12" descr="800px-Mediterranean_Relie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6" t="4933" r="993" b="2937"/>
          <a:stretch>
            <a:fillRect/>
          </a:stretch>
        </p:blipFill>
        <p:spPr>
          <a:xfrm>
            <a:off x="395288" y="1341438"/>
            <a:ext cx="4319587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84438" y="3062288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sr-Latn-RS" sz="1800" b="1">
                <a:solidFill>
                  <a:srgbClr val="0000CC"/>
                </a:solidFill>
                <a:effectLst/>
                <a:latin typeface="Comic Sans MS" pitchFamily="66" charset="0"/>
              </a:rPr>
              <a:t> *MILET</a:t>
            </a:r>
            <a:endParaRPr lang="en-US" altLang="sr-Latn-RS" sz="1800" b="1">
              <a:solidFill>
                <a:srgbClr val="0000CC"/>
              </a:solidFill>
              <a:effectLst/>
              <a:latin typeface="Comic Sans MS" pitchFamily="66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463925" y="4451350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7999"/>
                      </a:schemeClr>
                    </a:gs>
                    <a:gs pos="100000">
                      <a:schemeClr val="bg1">
                        <a:alpha val="40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sr-Latn-RS" sz="1800" b="1">
                <a:solidFill>
                  <a:srgbClr val="0000CC"/>
                </a:solidFill>
                <a:effectLst/>
                <a:latin typeface="Comic Sans MS" pitchFamily="66" charset="0"/>
              </a:rPr>
              <a:t>*GIZA</a:t>
            </a:r>
            <a:endParaRPr lang="en-US" altLang="sr-Latn-RS" sz="1800" b="1">
              <a:solidFill>
                <a:srgbClr val="0000CC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484438" y="2924175"/>
            <a:ext cx="4419600" cy="2819400"/>
            <a:chOff x="240" y="960"/>
            <a:chExt cx="2784" cy="1776"/>
          </a:xfrm>
        </p:grpSpPr>
        <p:pic>
          <p:nvPicPr>
            <p:cNvPr id="16389" name="Picture 3" descr="Picture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0"/>
              <a:ext cx="2784" cy="1776"/>
            </a:xfrm>
            <a:prstGeom prst="rect">
              <a:avLst/>
            </a:prstGeom>
            <a:solidFill>
              <a:srgbClr val="F0D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240" y="2736"/>
              <a:ext cx="2784" cy="0"/>
            </a:xfrm>
            <a:prstGeom prst="line">
              <a:avLst/>
            </a:prstGeom>
            <a:noFill/>
            <a:ln w="57150">
              <a:solidFill>
                <a:srgbClr val="F0D8A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508625" y="2049463"/>
            <a:ext cx="134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sr-Latn-RS" sz="1800">
              <a:effectLst/>
            </a:endParaRPr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611188" y="620713"/>
            <a:ext cx="7993062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Latn-CS" altLang="sr-Latn-RS" sz="4000">
                <a:solidFill>
                  <a:schemeClr val="tx1"/>
                </a:solidFill>
                <a:effectLst/>
                <a:latin typeface="Comic Sans MS" pitchFamily="66" charset="0"/>
              </a:rPr>
              <a:t>Thalész kötél segítségével mérte meg a piramis magasságát!</a:t>
            </a:r>
          </a:p>
          <a:p>
            <a:pPr algn="ctr"/>
            <a:endParaRPr lang="sr-Latn-CS" altLang="sr-Latn-RS" sz="100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algn="ctr"/>
            <a:r>
              <a:rPr lang="sr-Latn-CS" altLang="sr-Latn-RS" sz="4000">
                <a:solidFill>
                  <a:schemeClr val="tx1"/>
                </a:solidFill>
                <a:effectLst/>
                <a:latin typeface="Comic Sans MS" pitchFamily="66" charset="0"/>
              </a:rPr>
              <a:t>Hogyan???</a:t>
            </a:r>
            <a:endParaRPr lang="en-US" altLang="sr-Latn-RS" sz="40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76263" y="404813"/>
            <a:ext cx="78835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A következőre jött rá:</a:t>
            </a:r>
          </a:p>
          <a:p>
            <a:endParaRPr lang="sr-Latn-CS" altLang="sr-Latn-RS" sz="1000" b="1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„Amikor a saját árnyékom hossza egyenlő lesz a magasságommal, akkor a piramis árnyékának hossza egyenlő lesz a piramis magasságával!"</a:t>
            </a:r>
            <a:endParaRPr lang="en-US" altLang="sr-Latn-RS" sz="2800" b="1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611188" y="5876925"/>
            <a:ext cx="7921625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6300788" y="5227638"/>
            <a:ext cx="287337" cy="647700"/>
            <a:chOff x="3107" y="1661"/>
            <a:chExt cx="181" cy="408"/>
          </a:xfrm>
        </p:grpSpPr>
        <p:sp>
          <p:nvSpPr>
            <p:cNvPr id="59405" name="Oval 13"/>
            <p:cNvSpPr>
              <a:spLocks noChangeArrowheads="1"/>
            </p:cNvSpPr>
            <p:nvPr/>
          </p:nvSpPr>
          <p:spPr bwMode="auto">
            <a:xfrm>
              <a:off x="3152" y="1661"/>
              <a:ext cx="136" cy="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3198" y="1752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 flipH="1">
              <a:off x="3107" y="1933"/>
              <a:ext cx="9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>
              <a:off x="3198" y="1933"/>
              <a:ext cx="9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 flipH="1">
              <a:off x="3107" y="1797"/>
              <a:ext cx="9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3198" y="1797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4478338" y="3213100"/>
            <a:ext cx="2657475" cy="2663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6488113" y="5229225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611188" y="4329113"/>
            <a:ext cx="133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piramis</a:t>
            </a:r>
            <a:endParaRPr lang="hr-HR" altLang="sr-Latn-R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 rot="5400000">
            <a:off x="6811963" y="55530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1404938" y="3284538"/>
            <a:ext cx="2586037" cy="25923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5003800" y="5084763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Thalész</a:t>
            </a:r>
            <a:endParaRPr lang="hr-HR" altLang="sr-Latn-R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5003800" y="3357563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napsugarak párhuzamosak!</a:t>
            </a:r>
          </a:p>
        </p:txBody>
      </p:sp>
      <p:grpSp>
        <p:nvGrpSpPr>
          <p:cNvPr id="59434" name="Group 42"/>
          <p:cNvGrpSpPr>
            <a:grpSpLocks/>
          </p:cNvGrpSpPr>
          <p:nvPr/>
        </p:nvGrpSpPr>
        <p:grpSpPr bwMode="auto">
          <a:xfrm>
            <a:off x="4668838" y="3392488"/>
            <a:ext cx="268287" cy="268287"/>
            <a:chOff x="3231" y="2568"/>
            <a:chExt cx="227" cy="227"/>
          </a:xfrm>
        </p:grpSpPr>
        <p:sp>
          <p:nvSpPr>
            <p:cNvPr id="59432" name="Line 40"/>
            <p:cNvSpPr>
              <a:spLocks noChangeShapeType="1"/>
            </p:cNvSpPr>
            <p:nvPr/>
          </p:nvSpPr>
          <p:spPr bwMode="auto">
            <a:xfrm>
              <a:off x="3231" y="2704"/>
              <a:ext cx="227" cy="9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433" name="Line 41"/>
            <p:cNvSpPr>
              <a:spLocks noChangeShapeType="1"/>
            </p:cNvSpPr>
            <p:nvPr/>
          </p:nvSpPr>
          <p:spPr bwMode="auto">
            <a:xfrm>
              <a:off x="3367" y="2568"/>
              <a:ext cx="91" cy="2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grpSp>
        <p:nvGrpSpPr>
          <p:cNvPr id="59435" name="Group 43"/>
          <p:cNvGrpSpPr>
            <a:grpSpLocks/>
          </p:cNvGrpSpPr>
          <p:nvPr/>
        </p:nvGrpSpPr>
        <p:grpSpPr bwMode="auto">
          <a:xfrm>
            <a:off x="1619250" y="3502025"/>
            <a:ext cx="215900" cy="215900"/>
            <a:chOff x="3231" y="2568"/>
            <a:chExt cx="227" cy="227"/>
          </a:xfrm>
        </p:grpSpPr>
        <p:sp>
          <p:nvSpPr>
            <p:cNvPr id="59436" name="Line 44"/>
            <p:cNvSpPr>
              <a:spLocks noChangeShapeType="1"/>
            </p:cNvSpPr>
            <p:nvPr/>
          </p:nvSpPr>
          <p:spPr bwMode="auto">
            <a:xfrm>
              <a:off x="3231" y="2703"/>
              <a:ext cx="227" cy="9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437" name="Line 45"/>
            <p:cNvSpPr>
              <a:spLocks noChangeShapeType="1"/>
            </p:cNvSpPr>
            <p:nvPr/>
          </p:nvSpPr>
          <p:spPr bwMode="auto">
            <a:xfrm>
              <a:off x="3366" y="2568"/>
              <a:ext cx="92" cy="2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59441" name="Text Box 49"/>
          <p:cNvSpPr txBox="1">
            <a:spLocks noChangeArrowheads="1"/>
          </p:cNvSpPr>
          <p:nvPr/>
        </p:nvSpPr>
        <p:spPr bwMode="auto">
          <a:xfrm>
            <a:off x="7019925" y="5884863"/>
            <a:ext cx="15128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Thalész árnyékának hossza</a:t>
            </a:r>
            <a:endParaRPr lang="hr-HR" altLang="sr-Latn-R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42" name="AutoShape 50"/>
          <p:cNvSpPr>
            <a:spLocks noChangeArrowheads="1"/>
          </p:cNvSpPr>
          <p:nvPr/>
        </p:nvSpPr>
        <p:spPr bwMode="auto">
          <a:xfrm>
            <a:off x="1331913" y="4076700"/>
            <a:ext cx="1727200" cy="18002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59443" name="Line 51"/>
          <p:cNvSpPr>
            <a:spLocks noChangeShapeType="1"/>
          </p:cNvSpPr>
          <p:nvPr/>
        </p:nvSpPr>
        <p:spPr bwMode="auto">
          <a:xfrm>
            <a:off x="2195513" y="4076700"/>
            <a:ext cx="0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9444" name="Line 52"/>
          <p:cNvSpPr>
            <a:spLocks noChangeShapeType="1"/>
          </p:cNvSpPr>
          <p:nvPr/>
        </p:nvSpPr>
        <p:spPr bwMode="auto">
          <a:xfrm rot="5400000">
            <a:off x="3095626" y="4976812"/>
            <a:ext cx="0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9446" name="Text Box 54"/>
          <p:cNvSpPr txBox="1">
            <a:spLocks noChangeArrowheads="1"/>
          </p:cNvSpPr>
          <p:nvPr/>
        </p:nvSpPr>
        <p:spPr bwMode="auto">
          <a:xfrm>
            <a:off x="5435600" y="6027738"/>
            <a:ext cx="1441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hr-HR" altLang="sr-Latn-RS" sz="1800" b="1">
                <a:solidFill>
                  <a:srgbClr val="FF0000"/>
                </a:solidFill>
                <a:effectLst/>
                <a:latin typeface="Comic Sans MS" pitchFamily="66" charset="0"/>
              </a:rPr>
              <a:t>Thalész magassága</a:t>
            </a:r>
          </a:p>
        </p:txBody>
      </p:sp>
      <p:sp>
        <p:nvSpPr>
          <p:cNvPr id="59447" name="Text Box 55"/>
          <p:cNvSpPr txBox="1">
            <a:spLocks noChangeArrowheads="1"/>
          </p:cNvSpPr>
          <p:nvPr/>
        </p:nvSpPr>
        <p:spPr bwMode="auto">
          <a:xfrm>
            <a:off x="6732588" y="616585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</a:t>
            </a:r>
            <a:endParaRPr lang="hr-HR" altLang="sr-Latn-RS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48" name="Text Box 56"/>
          <p:cNvSpPr txBox="1">
            <a:spLocks noChangeArrowheads="1"/>
          </p:cNvSpPr>
          <p:nvPr/>
        </p:nvSpPr>
        <p:spPr bwMode="auto">
          <a:xfrm>
            <a:off x="2195513" y="5876925"/>
            <a:ext cx="15128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piramis árnyékának hossza</a:t>
            </a:r>
            <a:endParaRPr lang="hr-HR" altLang="sr-Latn-R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49" name="Text Box 57"/>
          <p:cNvSpPr txBox="1">
            <a:spLocks noChangeArrowheads="1"/>
          </p:cNvSpPr>
          <p:nvPr/>
        </p:nvSpPr>
        <p:spPr bwMode="auto">
          <a:xfrm>
            <a:off x="611188" y="6019800"/>
            <a:ext cx="15128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hr-HR" altLang="sr-Latn-RS" sz="1800" b="1">
                <a:solidFill>
                  <a:srgbClr val="FF0000"/>
                </a:solidFill>
                <a:effectLst/>
                <a:latin typeface="Comic Sans MS" pitchFamily="66" charset="0"/>
              </a:rPr>
              <a:t>a piramis magassága</a:t>
            </a:r>
          </a:p>
        </p:txBody>
      </p:sp>
      <p:sp>
        <p:nvSpPr>
          <p:cNvPr id="59450" name="Text Box 58"/>
          <p:cNvSpPr txBox="1">
            <a:spLocks noChangeArrowheads="1"/>
          </p:cNvSpPr>
          <p:nvPr/>
        </p:nvSpPr>
        <p:spPr bwMode="auto">
          <a:xfrm>
            <a:off x="1981200" y="615791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</a:t>
            </a:r>
            <a:endParaRPr lang="hr-HR" altLang="sr-Latn-RS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5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419" grpId="0"/>
      <p:bldP spid="59429" grpId="0"/>
      <p:bldP spid="59431" grpId="0"/>
      <p:bldP spid="59441" grpId="0"/>
      <p:bldP spid="59442" grpId="0" animBg="1"/>
      <p:bldP spid="59446" grpId="0"/>
      <p:bldP spid="59447" grpId="0"/>
      <p:bldP spid="59448" grpId="0"/>
      <p:bldP spid="59449" grpId="0"/>
      <p:bldP spid="594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95288" y="188913"/>
            <a:ext cx="8316912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400" b="1">
                <a:solidFill>
                  <a:schemeClr val="tx1"/>
                </a:solidFill>
                <a:effectLst/>
                <a:latin typeface="Comic Sans MS" pitchFamily="66" charset="0"/>
              </a:rPr>
              <a:t>Megadta a</a:t>
            </a:r>
            <a:r>
              <a:rPr lang="sr-Latn-CS" altLang="sr-Latn-RS" sz="2400" b="1" i="1">
                <a:solidFill>
                  <a:schemeClr val="tx1"/>
                </a:solidFill>
                <a:effectLst/>
                <a:latin typeface="Comic Sans MS" pitchFamily="66" charset="0"/>
              </a:rPr>
              <a:t>"receptet"  </a:t>
            </a:r>
            <a:r>
              <a:rPr lang="sr-Latn-CS" altLang="sr-Latn-RS" sz="2400" b="1">
                <a:solidFill>
                  <a:schemeClr val="tx1"/>
                </a:solidFill>
                <a:effectLst/>
                <a:latin typeface="Comic Sans MS" pitchFamily="66" charset="0"/>
              </a:rPr>
              <a:t>arra is,  hogyan mérjék meg a piramis magasságát bármikor a nap folyamán:</a:t>
            </a:r>
          </a:p>
          <a:p>
            <a:endParaRPr lang="sr-Latn-CS" altLang="sr-Latn-RS" sz="1000" b="1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„Ahányszor az én magasságom nagyobb (vagy kisebb) az árnyékom hosszától, </a:t>
            </a:r>
          </a:p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annyiszor nagyobb (kisebb) a piramis magassága a piramis árnyékának hosszától!"</a:t>
            </a:r>
            <a:endParaRPr lang="en-US" altLang="sr-Latn-RS" sz="2800" b="1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611188" y="5876925"/>
            <a:ext cx="7921625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6300788" y="5227638"/>
            <a:ext cx="287337" cy="647700"/>
            <a:chOff x="3107" y="1661"/>
            <a:chExt cx="181" cy="408"/>
          </a:xfrm>
        </p:grpSpPr>
        <p:sp>
          <p:nvSpPr>
            <p:cNvPr id="93189" name="Oval 5"/>
            <p:cNvSpPr>
              <a:spLocks noChangeArrowheads="1"/>
            </p:cNvSpPr>
            <p:nvPr/>
          </p:nvSpPr>
          <p:spPr bwMode="auto">
            <a:xfrm>
              <a:off x="3152" y="1661"/>
              <a:ext cx="136" cy="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190" name="Line 6"/>
            <p:cNvSpPr>
              <a:spLocks noChangeShapeType="1"/>
            </p:cNvSpPr>
            <p:nvPr/>
          </p:nvSpPr>
          <p:spPr bwMode="auto">
            <a:xfrm>
              <a:off x="3198" y="1752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191" name="Line 7"/>
            <p:cNvSpPr>
              <a:spLocks noChangeShapeType="1"/>
            </p:cNvSpPr>
            <p:nvPr/>
          </p:nvSpPr>
          <p:spPr bwMode="auto">
            <a:xfrm flipH="1">
              <a:off x="3107" y="1933"/>
              <a:ext cx="9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3198" y="1933"/>
              <a:ext cx="9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193" name="Line 9"/>
            <p:cNvSpPr>
              <a:spLocks noChangeShapeType="1"/>
            </p:cNvSpPr>
            <p:nvPr/>
          </p:nvSpPr>
          <p:spPr bwMode="auto">
            <a:xfrm flipH="1">
              <a:off x="3107" y="1797"/>
              <a:ext cx="9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>
              <a:off x="3198" y="1797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6488113" y="5229225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611188" y="4329113"/>
            <a:ext cx="133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piramis</a:t>
            </a:r>
            <a:endParaRPr lang="hr-HR" altLang="sr-Latn-R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rot="5400000">
            <a:off x="7006432" y="5358606"/>
            <a:ext cx="0" cy="1036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900113" y="3284538"/>
            <a:ext cx="4103687" cy="25923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5003800" y="5084763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Thalész</a:t>
            </a:r>
            <a:endParaRPr lang="hr-HR" altLang="sr-Latn-R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4643438" y="3463925"/>
            <a:ext cx="406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napsugarak párhuzamosak!</a:t>
            </a:r>
          </a:p>
        </p:txBody>
      </p:sp>
      <p:grpSp>
        <p:nvGrpSpPr>
          <p:cNvPr id="93205" name="Group 21"/>
          <p:cNvGrpSpPr>
            <a:grpSpLocks/>
          </p:cNvGrpSpPr>
          <p:nvPr/>
        </p:nvGrpSpPr>
        <p:grpSpPr bwMode="auto">
          <a:xfrm rot="-455117">
            <a:off x="1412875" y="3587750"/>
            <a:ext cx="244475" cy="201613"/>
            <a:chOff x="3231" y="2568"/>
            <a:chExt cx="227" cy="227"/>
          </a:xfrm>
        </p:grpSpPr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>
              <a:off x="3226" y="2698"/>
              <a:ext cx="227" cy="8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207" name="Line 23"/>
            <p:cNvSpPr>
              <a:spLocks noChangeShapeType="1"/>
            </p:cNvSpPr>
            <p:nvPr/>
          </p:nvSpPr>
          <p:spPr bwMode="auto">
            <a:xfrm>
              <a:off x="3365" y="2557"/>
              <a:ext cx="90" cy="2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93212" name="AutoShape 28"/>
          <p:cNvSpPr>
            <a:spLocks noChangeArrowheads="1"/>
          </p:cNvSpPr>
          <p:nvPr/>
        </p:nvSpPr>
        <p:spPr bwMode="auto">
          <a:xfrm>
            <a:off x="1331913" y="4076700"/>
            <a:ext cx="1727200" cy="18002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>
            <a:off x="2195513" y="4076700"/>
            <a:ext cx="0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 rot="5400000">
            <a:off x="3599657" y="4472781"/>
            <a:ext cx="0" cy="2808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3216" name="Line 32"/>
          <p:cNvSpPr>
            <a:spLocks noChangeShapeType="1"/>
          </p:cNvSpPr>
          <p:nvPr/>
        </p:nvSpPr>
        <p:spPr bwMode="auto">
          <a:xfrm>
            <a:off x="3421063" y="3284538"/>
            <a:ext cx="4103687" cy="25923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93217" name="Group 33"/>
          <p:cNvGrpSpPr>
            <a:grpSpLocks/>
          </p:cNvGrpSpPr>
          <p:nvPr/>
        </p:nvGrpSpPr>
        <p:grpSpPr bwMode="auto">
          <a:xfrm rot="-455117">
            <a:off x="3933825" y="3587750"/>
            <a:ext cx="244475" cy="201613"/>
            <a:chOff x="3231" y="2568"/>
            <a:chExt cx="227" cy="227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>
              <a:off x="3226" y="2698"/>
              <a:ext cx="227" cy="8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>
              <a:off x="3365" y="2557"/>
              <a:ext cx="90" cy="2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93220" name="Text Box 36"/>
          <p:cNvSpPr txBox="1">
            <a:spLocks noChangeArrowheads="1"/>
          </p:cNvSpPr>
          <p:nvPr/>
        </p:nvSpPr>
        <p:spPr bwMode="auto">
          <a:xfrm>
            <a:off x="6875463" y="5897563"/>
            <a:ext cx="1657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Thalész árnyékának hossza</a:t>
            </a:r>
            <a:endParaRPr lang="hr-HR" altLang="sr-Latn-R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3221" name="Text Box 37"/>
          <p:cNvSpPr txBox="1">
            <a:spLocks noChangeArrowheads="1"/>
          </p:cNvSpPr>
          <p:nvPr/>
        </p:nvSpPr>
        <p:spPr bwMode="auto">
          <a:xfrm>
            <a:off x="5292725" y="6040438"/>
            <a:ext cx="14398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hr-HR" altLang="sr-Latn-RS" sz="1800" b="1">
                <a:solidFill>
                  <a:srgbClr val="FF0000"/>
                </a:solidFill>
                <a:effectLst/>
                <a:latin typeface="Comic Sans MS" pitchFamily="66" charset="0"/>
              </a:rPr>
              <a:t>Thalész magassága</a:t>
            </a:r>
          </a:p>
        </p:txBody>
      </p: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588125" y="604837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2411413" y="5889625"/>
            <a:ext cx="15224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piramis árnyékának hossza</a:t>
            </a:r>
            <a:endParaRPr lang="hr-HR" altLang="sr-Latn-R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3224" name="Text Box 40"/>
          <p:cNvSpPr txBox="1">
            <a:spLocks noChangeArrowheads="1"/>
          </p:cNvSpPr>
          <p:nvPr/>
        </p:nvSpPr>
        <p:spPr bwMode="auto">
          <a:xfrm>
            <a:off x="900113" y="6032500"/>
            <a:ext cx="14398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hr-HR" altLang="sr-Latn-RS" sz="1800" b="1">
                <a:solidFill>
                  <a:srgbClr val="FF0000"/>
                </a:solidFill>
                <a:effectLst/>
                <a:latin typeface="Comic Sans MS" pitchFamily="66" charset="0"/>
              </a:rPr>
              <a:t>a piramis magassága</a:t>
            </a:r>
          </a:p>
        </p:txBody>
      </p:sp>
      <p:sp>
        <p:nvSpPr>
          <p:cNvPr id="93225" name="Text Box 41"/>
          <p:cNvSpPr txBox="1">
            <a:spLocks noChangeArrowheads="1"/>
          </p:cNvSpPr>
          <p:nvPr/>
        </p:nvSpPr>
        <p:spPr bwMode="auto">
          <a:xfrm>
            <a:off x="2197100" y="604043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4356100" y="611346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201" grpId="0"/>
      <p:bldP spid="93220" grpId="0"/>
      <p:bldP spid="93221" grpId="0"/>
      <p:bldP spid="93222" grpId="0"/>
      <p:bldP spid="932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611188" y="5876925"/>
            <a:ext cx="7921625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6300788" y="5227638"/>
            <a:ext cx="287337" cy="647700"/>
            <a:chOff x="3107" y="1661"/>
            <a:chExt cx="181" cy="408"/>
          </a:xfrm>
        </p:grpSpPr>
        <p:sp>
          <p:nvSpPr>
            <p:cNvPr id="111621" name="Oval 5"/>
            <p:cNvSpPr>
              <a:spLocks noChangeArrowheads="1"/>
            </p:cNvSpPr>
            <p:nvPr/>
          </p:nvSpPr>
          <p:spPr bwMode="auto">
            <a:xfrm>
              <a:off x="3152" y="1661"/>
              <a:ext cx="136" cy="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622" name="Line 6"/>
            <p:cNvSpPr>
              <a:spLocks noChangeShapeType="1"/>
            </p:cNvSpPr>
            <p:nvPr/>
          </p:nvSpPr>
          <p:spPr bwMode="auto">
            <a:xfrm>
              <a:off x="3198" y="1752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623" name="Line 7"/>
            <p:cNvSpPr>
              <a:spLocks noChangeShapeType="1"/>
            </p:cNvSpPr>
            <p:nvPr/>
          </p:nvSpPr>
          <p:spPr bwMode="auto">
            <a:xfrm flipH="1">
              <a:off x="3107" y="1933"/>
              <a:ext cx="9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624" name="Line 8"/>
            <p:cNvSpPr>
              <a:spLocks noChangeShapeType="1"/>
            </p:cNvSpPr>
            <p:nvPr/>
          </p:nvSpPr>
          <p:spPr bwMode="auto">
            <a:xfrm>
              <a:off x="3198" y="1933"/>
              <a:ext cx="9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 flipH="1">
              <a:off x="3107" y="1797"/>
              <a:ext cx="9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>
              <a:off x="3198" y="1797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6488113" y="5229225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611188" y="4329113"/>
            <a:ext cx="133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piramis</a:t>
            </a:r>
            <a:endParaRPr lang="hr-HR" altLang="sr-Latn-R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rot="5400000">
            <a:off x="7006432" y="5358606"/>
            <a:ext cx="0" cy="1036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1692275" y="3784600"/>
            <a:ext cx="3311525" cy="2092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5003800" y="5084763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Thalész</a:t>
            </a:r>
            <a:endParaRPr lang="hr-HR" altLang="sr-Latn-R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4643438" y="3573463"/>
            <a:ext cx="406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napsugarak párhuzamosak!</a:t>
            </a:r>
          </a:p>
        </p:txBody>
      </p:sp>
      <p:grpSp>
        <p:nvGrpSpPr>
          <p:cNvPr id="19466" name="Group 17"/>
          <p:cNvGrpSpPr>
            <a:grpSpLocks/>
          </p:cNvGrpSpPr>
          <p:nvPr/>
        </p:nvGrpSpPr>
        <p:grpSpPr bwMode="auto">
          <a:xfrm rot="-455117">
            <a:off x="1763713" y="3803650"/>
            <a:ext cx="244475" cy="201613"/>
            <a:chOff x="3231" y="2568"/>
            <a:chExt cx="227" cy="227"/>
          </a:xfrm>
        </p:grpSpPr>
        <p:sp>
          <p:nvSpPr>
            <p:cNvPr id="111634" name="Line 18"/>
            <p:cNvSpPr>
              <a:spLocks noChangeShapeType="1"/>
            </p:cNvSpPr>
            <p:nvPr/>
          </p:nvSpPr>
          <p:spPr bwMode="auto">
            <a:xfrm>
              <a:off x="3226" y="2698"/>
              <a:ext cx="227" cy="8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635" name="Line 19"/>
            <p:cNvSpPr>
              <a:spLocks noChangeShapeType="1"/>
            </p:cNvSpPr>
            <p:nvPr/>
          </p:nvSpPr>
          <p:spPr bwMode="auto">
            <a:xfrm>
              <a:off x="3365" y="2557"/>
              <a:ext cx="90" cy="2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11636" name="AutoShape 20"/>
          <p:cNvSpPr>
            <a:spLocks noChangeArrowheads="1"/>
          </p:cNvSpPr>
          <p:nvPr/>
        </p:nvSpPr>
        <p:spPr bwMode="auto">
          <a:xfrm>
            <a:off x="1331913" y="4076700"/>
            <a:ext cx="1727200" cy="18002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11637" name="Line 21"/>
          <p:cNvSpPr>
            <a:spLocks noChangeShapeType="1"/>
          </p:cNvSpPr>
          <p:nvPr/>
        </p:nvSpPr>
        <p:spPr bwMode="auto">
          <a:xfrm>
            <a:off x="2195513" y="4076700"/>
            <a:ext cx="0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1638" name="Line 22"/>
          <p:cNvSpPr>
            <a:spLocks noChangeShapeType="1"/>
          </p:cNvSpPr>
          <p:nvPr/>
        </p:nvSpPr>
        <p:spPr bwMode="auto">
          <a:xfrm rot="5400000">
            <a:off x="3599657" y="4472781"/>
            <a:ext cx="0" cy="2808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4211638" y="3784600"/>
            <a:ext cx="3313112" cy="2092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19471" name="Group 24"/>
          <p:cNvGrpSpPr>
            <a:grpSpLocks/>
          </p:cNvGrpSpPr>
          <p:nvPr/>
        </p:nvGrpSpPr>
        <p:grpSpPr bwMode="auto">
          <a:xfrm rot="-455117">
            <a:off x="4284663" y="3803650"/>
            <a:ext cx="244475" cy="201613"/>
            <a:chOff x="3231" y="2568"/>
            <a:chExt cx="227" cy="227"/>
          </a:xfrm>
        </p:grpSpPr>
        <p:sp>
          <p:nvSpPr>
            <p:cNvPr id="111641" name="Line 25"/>
            <p:cNvSpPr>
              <a:spLocks noChangeShapeType="1"/>
            </p:cNvSpPr>
            <p:nvPr/>
          </p:nvSpPr>
          <p:spPr bwMode="auto">
            <a:xfrm>
              <a:off x="3226" y="2698"/>
              <a:ext cx="227" cy="8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642" name="Line 26"/>
            <p:cNvSpPr>
              <a:spLocks noChangeShapeType="1"/>
            </p:cNvSpPr>
            <p:nvPr/>
          </p:nvSpPr>
          <p:spPr bwMode="auto">
            <a:xfrm>
              <a:off x="3365" y="2557"/>
              <a:ext cx="90" cy="2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11650" name="Rectangle 34"/>
          <p:cNvSpPr>
            <a:spLocks noChangeArrowheads="1"/>
          </p:cNvSpPr>
          <p:nvPr/>
        </p:nvSpPr>
        <p:spPr bwMode="auto">
          <a:xfrm>
            <a:off x="0" y="39688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300" b="1">
                <a:solidFill>
                  <a:schemeClr val="tx1"/>
                </a:solidFill>
                <a:effectLst/>
                <a:latin typeface="Comic Sans MS" pitchFamily="66" charset="0"/>
              </a:rPr>
              <a:t>Szüksége vot egy kötélre, amely a saját árnyékával azonos hosszúságú.</a:t>
            </a:r>
          </a:p>
        </p:txBody>
      </p:sp>
      <p:sp>
        <p:nvSpPr>
          <p:cNvPr id="111651" name="Rectangle 35"/>
          <p:cNvSpPr>
            <a:spLocks noChangeArrowheads="1"/>
          </p:cNvSpPr>
          <p:nvPr/>
        </p:nvSpPr>
        <p:spPr bwMode="auto">
          <a:xfrm>
            <a:off x="0" y="1377950"/>
            <a:ext cx="91805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2300" b="1">
                <a:solidFill>
                  <a:schemeClr val="tx1"/>
                </a:solidFill>
                <a:effectLst/>
                <a:latin typeface="Comic Sans MS" pitchFamily="66" charset="0"/>
              </a:rPr>
              <a:t>Majd vett egy kötelet, amely a saját magasságával volt azonos hosszúságú.</a:t>
            </a:r>
          </a:p>
        </p:txBody>
      </p:sp>
      <p:sp>
        <p:nvSpPr>
          <p:cNvPr id="111653" name="Text Box 37"/>
          <p:cNvSpPr txBox="1">
            <a:spLocks noChangeArrowheads="1"/>
          </p:cNvSpPr>
          <p:nvPr/>
        </p:nvSpPr>
        <p:spPr bwMode="auto">
          <a:xfrm>
            <a:off x="6875463" y="5897563"/>
            <a:ext cx="15128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Thalész árnyékának hossza</a:t>
            </a:r>
            <a:endParaRPr lang="hr-HR" altLang="sr-Latn-R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1654" name="Text Box 38"/>
          <p:cNvSpPr txBox="1">
            <a:spLocks noChangeArrowheads="1"/>
          </p:cNvSpPr>
          <p:nvPr/>
        </p:nvSpPr>
        <p:spPr bwMode="auto">
          <a:xfrm>
            <a:off x="5292725" y="6040438"/>
            <a:ext cx="14398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hr-HR" altLang="sr-Latn-RS" sz="1800" b="1">
                <a:solidFill>
                  <a:srgbClr val="FF0000"/>
                </a:solidFill>
                <a:effectLst/>
                <a:latin typeface="Comic Sans MS" pitchFamily="66" charset="0"/>
              </a:rPr>
              <a:t>Thalész magassága</a:t>
            </a:r>
          </a:p>
          <a:p>
            <a:pPr algn="ctr" eaLnBrk="0" hangingPunct="0"/>
            <a:endParaRPr lang="hr-HR" altLang="sr-Latn-RS" sz="1800" b="1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11655" name="Text Box 39"/>
          <p:cNvSpPr txBox="1">
            <a:spLocks noChangeArrowheads="1"/>
          </p:cNvSpPr>
          <p:nvPr/>
        </p:nvSpPr>
        <p:spPr bwMode="auto">
          <a:xfrm>
            <a:off x="6588125" y="604837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111656" name="Text Box 40"/>
          <p:cNvSpPr txBox="1">
            <a:spLocks noChangeArrowheads="1"/>
          </p:cNvSpPr>
          <p:nvPr/>
        </p:nvSpPr>
        <p:spPr bwMode="auto">
          <a:xfrm>
            <a:off x="2411413" y="5889625"/>
            <a:ext cx="1584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piramis árnyékának hossza</a:t>
            </a:r>
            <a:endParaRPr lang="hr-HR" altLang="sr-Latn-R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1657" name="Text Box 41"/>
          <p:cNvSpPr txBox="1">
            <a:spLocks noChangeArrowheads="1"/>
          </p:cNvSpPr>
          <p:nvPr/>
        </p:nvSpPr>
        <p:spPr bwMode="auto">
          <a:xfrm>
            <a:off x="828675" y="6032500"/>
            <a:ext cx="1511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hr-HR" altLang="sr-Latn-RS" sz="1800" b="1">
                <a:solidFill>
                  <a:srgbClr val="FF0000"/>
                </a:solidFill>
                <a:effectLst/>
                <a:latin typeface="Comic Sans MS" pitchFamily="66" charset="0"/>
              </a:rPr>
              <a:t>a piramis magassága</a:t>
            </a:r>
          </a:p>
        </p:txBody>
      </p:sp>
      <p:sp>
        <p:nvSpPr>
          <p:cNvPr id="111658" name="Text Box 42"/>
          <p:cNvSpPr txBox="1">
            <a:spLocks noChangeArrowheads="1"/>
          </p:cNvSpPr>
          <p:nvPr/>
        </p:nvSpPr>
        <p:spPr bwMode="auto">
          <a:xfrm>
            <a:off x="2197100" y="604043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111659" name="Text Box 43"/>
          <p:cNvSpPr txBox="1">
            <a:spLocks noChangeArrowheads="1"/>
          </p:cNvSpPr>
          <p:nvPr/>
        </p:nvSpPr>
        <p:spPr bwMode="auto">
          <a:xfrm>
            <a:off x="4356100" y="611346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</a:t>
            </a:r>
          </a:p>
        </p:txBody>
      </p:sp>
      <p:sp>
        <p:nvSpPr>
          <p:cNvPr id="111662" name="Rectangle 46"/>
          <p:cNvSpPr>
            <a:spLocks noChangeArrowheads="1"/>
          </p:cNvSpPr>
          <p:nvPr/>
        </p:nvSpPr>
        <p:spPr bwMode="auto">
          <a:xfrm>
            <a:off x="0" y="730250"/>
            <a:ext cx="9036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300" b="1">
                <a:solidFill>
                  <a:schemeClr val="tx1"/>
                </a:solidFill>
                <a:effectLst/>
                <a:latin typeface="Comic Sans MS" pitchFamily="66" charset="0"/>
              </a:rPr>
              <a:t>Összehasonlította, hányszor hosszabb a piramis árnyéka a saját (Thalész) árnyékától.</a:t>
            </a:r>
          </a:p>
        </p:txBody>
      </p:sp>
      <p:sp>
        <p:nvSpPr>
          <p:cNvPr id="111663" name="Rectangle 47"/>
          <p:cNvSpPr>
            <a:spLocks noChangeArrowheads="1"/>
          </p:cNvSpPr>
          <p:nvPr/>
        </p:nvSpPr>
        <p:spPr bwMode="auto">
          <a:xfrm>
            <a:off x="0" y="2058988"/>
            <a:ext cx="9180513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2300" b="1">
                <a:solidFill>
                  <a:schemeClr val="tx1"/>
                </a:solidFill>
                <a:effectLst/>
                <a:latin typeface="Comic Sans MS" pitchFamily="66" charset="0"/>
              </a:rPr>
              <a:t>Majd meghatározta a piramis magasságát: „A piramis magassága annyiszor hosszabb a kötéltől, ahányszor a piramis árnyéka hosszabb az én árnyékomtól!</a:t>
            </a:r>
          </a:p>
        </p:txBody>
      </p:sp>
      <p:sp>
        <p:nvSpPr>
          <p:cNvPr id="111664" name="Rectangle 48"/>
          <p:cNvSpPr>
            <a:spLocks noChangeArrowheads="1"/>
          </p:cNvSpPr>
          <p:nvPr/>
        </p:nvSpPr>
        <p:spPr bwMode="auto">
          <a:xfrm>
            <a:off x="0" y="3182938"/>
            <a:ext cx="90360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2300" b="1">
                <a:solidFill>
                  <a:schemeClr val="tx1"/>
                </a:solidFill>
                <a:effectLst/>
                <a:latin typeface="Comic Sans MS" pitchFamily="66" charset="0"/>
              </a:rPr>
              <a:t>Thalész Pontosan kimérte, hányszor magasabb a piramis nála.</a:t>
            </a:r>
            <a:endParaRPr lang="en-US" altLang="sr-Latn-RS" sz="2300" b="1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2" grpId="0"/>
      <p:bldP spid="111650" grpId="0"/>
      <p:bldP spid="111653" grpId="0"/>
      <p:bldP spid="111654" grpId="0"/>
      <p:bldP spid="111655" grpId="0"/>
      <p:bldP spid="111656" grpId="0"/>
      <p:bldP spid="111657" grpId="0"/>
      <p:bldP spid="111658" grpId="0"/>
      <p:bldP spid="111659" grpId="0"/>
      <p:bldP spid="111662" grpId="0"/>
      <p:bldP spid="111663" grpId="0"/>
      <p:bldP spid="1116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16016" y="404664"/>
            <a:ext cx="4206240" cy="59766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9512" y="404664"/>
            <a:ext cx="4206240" cy="59766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008" y="404664"/>
            <a:ext cx="4248472" cy="60486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RS" sz="2400" b="1" dirty="0" smtClean="0"/>
              <a:t>Rađeno</a:t>
            </a:r>
            <a:r>
              <a:rPr lang="vi-VN" sz="2400" b="1" dirty="0" smtClean="0"/>
              <a:t> </a:t>
            </a:r>
            <a:endParaRPr lang="hu-HU" sz="2400" b="1" dirty="0" smtClean="0"/>
          </a:p>
          <a:p>
            <a:pPr algn="ctr">
              <a:buNone/>
            </a:pPr>
            <a:r>
              <a:rPr lang="sr-Latn-RS" sz="2400" b="1" dirty="0"/>
              <a:t>u</a:t>
            </a:r>
            <a:r>
              <a:rPr lang="sr-Latn-RS" sz="2400" b="1" dirty="0" smtClean="0"/>
              <a:t>z dozvolu i prema Power Point prezentaciji</a:t>
            </a:r>
            <a:r>
              <a:rPr lang="vi-VN" sz="2400" b="1" dirty="0" smtClean="0"/>
              <a:t> </a:t>
            </a:r>
            <a:endParaRPr lang="hu-HU" sz="2400" b="1" dirty="0" smtClean="0"/>
          </a:p>
          <a:p>
            <a:pPr algn="ctr">
              <a:buNone/>
            </a:pPr>
            <a:r>
              <a:rPr lang="hr-HR" altLang="sr-Latn-R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Jelene </a:t>
            </a: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Volarov </a:t>
            </a:r>
            <a:r>
              <a:rPr lang="hr-HR" altLang="sr-Latn-R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i</a:t>
            </a:r>
          </a:p>
          <a:p>
            <a:pPr algn="ctr">
              <a:buNone/>
            </a:pPr>
            <a:r>
              <a:rPr lang="hr-HR" altLang="sr-Latn-R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Antonije </a:t>
            </a:r>
            <a:r>
              <a:rPr lang="hr-HR" alt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Horvatek</a:t>
            </a:r>
            <a:endParaRPr lang="vi-V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r-Latn-RS" sz="2400" b="1" dirty="0" smtClean="0"/>
              <a:t>Matematika na dlanu</a:t>
            </a:r>
            <a:endParaRPr lang="vi-VN" sz="2400" dirty="0" smtClean="0"/>
          </a:p>
          <a:p>
            <a:pPr algn="ctr">
              <a:buNone/>
            </a:pPr>
            <a:r>
              <a:rPr lang="vi-VN" sz="2200" b="1" dirty="0" smtClean="0">
                <a:hlinkClick r:id="rId2"/>
              </a:rPr>
              <a:t>http://www.antonija-horvatek.from.hr/</a:t>
            </a:r>
            <a:endParaRPr lang="vi-VN" sz="2200" dirty="0" smtClean="0"/>
          </a:p>
          <a:p>
            <a:pPr>
              <a:buNone/>
            </a:pPr>
            <a:endParaRPr lang="vi-VN" sz="2200" dirty="0" smtClean="0"/>
          </a:p>
          <a:p>
            <a:pPr algn="ctr">
              <a:buNone/>
            </a:pPr>
            <a:r>
              <a:rPr lang="sr-Latn-RS" sz="2400" b="1" dirty="0" smtClean="0"/>
              <a:t>Prevela na mađarski i uredila</a:t>
            </a:r>
            <a:r>
              <a:rPr lang="vi-VN" sz="2400" b="1" dirty="0" smtClean="0"/>
              <a:t>:</a:t>
            </a:r>
            <a:endParaRPr lang="vi-VN" sz="2400" dirty="0" smtClean="0"/>
          </a:p>
          <a:p>
            <a:pPr algn="ctr">
              <a:buNone/>
            </a:pPr>
            <a:r>
              <a:rPr lang="hu-HU" sz="2400" b="1" dirty="0" smtClean="0"/>
              <a:t>Irena </a:t>
            </a:r>
            <a:r>
              <a:rPr lang="hu-HU" sz="2400" b="1" kern="0" dirty="0"/>
              <a:t>Mezei-Belovai</a:t>
            </a:r>
            <a:endParaRPr lang="hu-HU" sz="2400" b="1" dirty="0" smtClean="0"/>
          </a:p>
          <a:p>
            <a:pPr algn="ctr">
              <a:buNone/>
            </a:pPr>
            <a:r>
              <a:rPr lang="hu-HU" sz="2400" b="1" dirty="0" smtClean="0"/>
              <a:t>U Zrenjaninu, 16.08.2016</a:t>
            </a:r>
          </a:p>
          <a:p>
            <a:pPr algn="ctr">
              <a:buNone/>
            </a:pPr>
            <a:r>
              <a:rPr lang="hu-HU" sz="2400" b="1" dirty="0" smtClean="0"/>
              <a:t>Objavljeno: </a:t>
            </a:r>
          </a:p>
          <a:p>
            <a:pPr algn="ctr">
              <a:buNone/>
            </a:pPr>
            <a:r>
              <a:rPr lang="hu-HU" sz="2400" b="1" dirty="0"/>
              <a:t>s</a:t>
            </a:r>
            <a:r>
              <a:rPr lang="hu-HU" sz="2400" b="1" dirty="0" smtClean="0"/>
              <a:t>vibanj 2020.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108520" y="476672"/>
            <a:ext cx="46805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Készült</a:t>
            </a:r>
            <a:r>
              <a:rPr kumimoji="0" 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 </a:t>
            </a:r>
            <a:endParaRPr kumimoji="0" lang="hu-HU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hr-HR" altLang="sr-Latn-RS" sz="2800" b="1" dirty="0" smtClean="0">
                <a:solidFill>
                  <a:srgbClr val="FFFF00"/>
                </a:solidFill>
                <a:latin typeface="Monotype Corsiva" pitchFamily="66" charset="0"/>
              </a:rPr>
              <a:t>Jelena Volarov </a:t>
            </a:r>
            <a:r>
              <a:rPr lang="hr-HR" altLang="sr-Latn-RS" sz="2800" b="1" dirty="0" smtClean="0">
                <a:solidFill>
                  <a:srgbClr val="FFFF00"/>
                </a:solidFill>
                <a:latin typeface="Monotype Corsiva" pitchFamily="66" charset="0"/>
              </a:rPr>
              <a:t>és</a:t>
            </a:r>
            <a:endParaRPr lang="hr-HR" altLang="sr-Latn-RS" sz="28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hr-HR" altLang="sr-Latn-RS" sz="2800" b="1" dirty="0" smtClean="0">
                <a:solidFill>
                  <a:srgbClr val="FFFF00"/>
                </a:solidFill>
                <a:latin typeface="Monotype Corsiva" pitchFamily="66" charset="0"/>
              </a:rPr>
              <a:t>Antonija Horvatek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engedélyével,</a:t>
            </a:r>
            <a:r>
              <a:rPr kumimoji="0" lang="hu-HU" sz="21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 Power Point </a:t>
            </a:r>
            <a:r>
              <a:rPr lang="hu-HU" sz="2100" b="1" kern="0" dirty="0" smtClean="0">
                <a:solidFill>
                  <a:schemeClr val="tx1"/>
                </a:solidFill>
                <a:effectLst/>
                <a:latin typeface="+mn-lt"/>
              </a:rPr>
              <a:t>prezentációja alapján</a:t>
            </a:r>
            <a:r>
              <a:rPr lang="hu-HU" sz="2100" b="1" kern="0" dirty="0" smtClean="0">
                <a:effectLst/>
                <a:latin typeface="+mn-lt"/>
              </a:rPr>
              <a:t>.</a:t>
            </a:r>
            <a:endParaRPr kumimoji="0" lang="vi-VN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Matematika na dlanu</a:t>
            </a:r>
            <a:endParaRPr kumimoji="0" lang="vi-VN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2"/>
              </a:rPr>
              <a:t>http://www.antonija-horvatek.from.hr/</a:t>
            </a:r>
            <a:endParaRPr kumimoji="0" lang="vi-VN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vi-VN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Magyarra</a:t>
            </a:r>
            <a:r>
              <a:rPr kumimoji="0" lang="hu-HU" sz="21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fordította és szerkesztette</a:t>
            </a:r>
            <a:r>
              <a:rPr kumimoji="0" 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vi-VN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Mezei-Belovai Irén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Nagybecskerek, 2016.08.16.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Közzétéve: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2020</a:t>
            </a:r>
            <a:r>
              <a:rPr lang="hu-HU" sz="2100" b="1" kern="0" dirty="0" smtClean="0">
                <a:effectLst/>
                <a:latin typeface="+mn-lt"/>
              </a:rPr>
              <a:t> </a:t>
            </a:r>
            <a:r>
              <a:rPr lang="hu-HU" sz="2100" b="1" kern="0" dirty="0" smtClean="0">
                <a:solidFill>
                  <a:schemeClr val="tx1"/>
                </a:solidFill>
                <a:effectLst/>
                <a:latin typeface="+mn-lt"/>
              </a:rPr>
              <a:t>májusában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565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503238" y="620713"/>
            <a:ext cx="8316912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Mérések közben adódott egy kis gond:</a:t>
            </a:r>
          </a:p>
          <a:p>
            <a:endParaRPr lang="sr-Latn-CS" altLang="sr-Latn-RS" sz="1000" b="1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Hogyan mérje meg a piramis árnyékának hosszát? Ugyanis az árnyék egy részét a piramis </a:t>
            </a:r>
            <a:r>
              <a:rPr lang="sr-Latn-CS" altLang="sr-Latn-RS" sz="2800" b="1" u="sng">
                <a:solidFill>
                  <a:schemeClr val="tx1"/>
                </a:solidFill>
                <a:effectLst/>
                <a:latin typeface="Comic Sans MS" pitchFamily="66" charset="0"/>
              </a:rPr>
              <a:t>belsejében</a:t>
            </a:r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 kellene kimérni.</a:t>
            </a:r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>
            <a:off x="611188" y="5876925"/>
            <a:ext cx="7921625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20484" name="Group 33"/>
          <p:cNvGrpSpPr>
            <a:grpSpLocks/>
          </p:cNvGrpSpPr>
          <p:nvPr/>
        </p:nvGrpSpPr>
        <p:grpSpPr bwMode="auto">
          <a:xfrm>
            <a:off x="6300788" y="5227638"/>
            <a:ext cx="287337" cy="647700"/>
            <a:chOff x="3107" y="1661"/>
            <a:chExt cx="181" cy="408"/>
          </a:xfrm>
        </p:grpSpPr>
        <p:sp>
          <p:nvSpPr>
            <p:cNvPr id="84002" name="Oval 34"/>
            <p:cNvSpPr>
              <a:spLocks noChangeArrowheads="1"/>
            </p:cNvSpPr>
            <p:nvPr/>
          </p:nvSpPr>
          <p:spPr bwMode="auto">
            <a:xfrm>
              <a:off x="3152" y="1661"/>
              <a:ext cx="136" cy="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003" name="Line 35"/>
            <p:cNvSpPr>
              <a:spLocks noChangeShapeType="1"/>
            </p:cNvSpPr>
            <p:nvPr/>
          </p:nvSpPr>
          <p:spPr bwMode="auto">
            <a:xfrm>
              <a:off x="3198" y="1752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004" name="Line 36"/>
            <p:cNvSpPr>
              <a:spLocks noChangeShapeType="1"/>
            </p:cNvSpPr>
            <p:nvPr/>
          </p:nvSpPr>
          <p:spPr bwMode="auto">
            <a:xfrm flipH="1">
              <a:off x="3107" y="1933"/>
              <a:ext cx="9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005" name="Line 37"/>
            <p:cNvSpPr>
              <a:spLocks noChangeShapeType="1"/>
            </p:cNvSpPr>
            <p:nvPr/>
          </p:nvSpPr>
          <p:spPr bwMode="auto">
            <a:xfrm>
              <a:off x="3198" y="1933"/>
              <a:ext cx="9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006" name="Line 38"/>
            <p:cNvSpPr>
              <a:spLocks noChangeShapeType="1"/>
            </p:cNvSpPr>
            <p:nvPr/>
          </p:nvSpPr>
          <p:spPr bwMode="auto">
            <a:xfrm flipH="1">
              <a:off x="3107" y="1797"/>
              <a:ext cx="9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007" name="Line 39"/>
            <p:cNvSpPr>
              <a:spLocks noChangeShapeType="1"/>
            </p:cNvSpPr>
            <p:nvPr/>
          </p:nvSpPr>
          <p:spPr bwMode="auto">
            <a:xfrm>
              <a:off x="3198" y="1797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84009" name="Line 41"/>
          <p:cNvSpPr>
            <a:spLocks noChangeShapeType="1"/>
          </p:cNvSpPr>
          <p:nvPr/>
        </p:nvSpPr>
        <p:spPr bwMode="auto">
          <a:xfrm>
            <a:off x="6488113" y="5229225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611188" y="4329113"/>
            <a:ext cx="133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piramis</a:t>
            </a:r>
            <a:endParaRPr lang="hr-HR" altLang="sr-Latn-R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5003800" y="5084763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Thalész</a:t>
            </a:r>
            <a:endParaRPr lang="hr-HR" altLang="sr-Latn-R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4021" name="AutoShape 53"/>
          <p:cNvSpPr>
            <a:spLocks/>
          </p:cNvSpPr>
          <p:nvPr/>
        </p:nvSpPr>
        <p:spPr bwMode="auto">
          <a:xfrm rot="16200000">
            <a:off x="6984207" y="5553869"/>
            <a:ext cx="144462" cy="1079500"/>
          </a:xfrm>
          <a:prstGeom prst="leftBrace">
            <a:avLst>
              <a:gd name="adj1" fmla="val 622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4022" name="AutoShape 54"/>
          <p:cNvSpPr>
            <a:spLocks/>
          </p:cNvSpPr>
          <p:nvPr/>
        </p:nvSpPr>
        <p:spPr bwMode="auto">
          <a:xfrm rot="16200000">
            <a:off x="3527426" y="4689475"/>
            <a:ext cx="144462" cy="2808287"/>
          </a:xfrm>
          <a:prstGeom prst="leftBrace">
            <a:avLst>
              <a:gd name="adj1" fmla="val 1619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2411413" y="6165850"/>
            <a:ext cx="2592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piramis árnyéka</a:t>
            </a:r>
            <a:endParaRPr lang="hr-HR" altLang="sr-Latn-R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4024" name="Text Box 56"/>
          <p:cNvSpPr txBox="1">
            <a:spLocks noChangeArrowheads="1"/>
          </p:cNvSpPr>
          <p:nvPr/>
        </p:nvSpPr>
        <p:spPr bwMode="auto">
          <a:xfrm>
            <a:off x="6011863" y="6165850"/>
            <a:ext cx="2232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Thalész árnyéka</a:t>
            </a:r>
            <a:endParaRPr lang="hr-HR" altLang="sr-Latn-R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4025" name="AutoShape 57"/>
          <p:cNvSpPr>
            <a:spLocks noChangeArrowheads="1"/>
          </p:cNvSpPr>
          <p:nvPr/>
        </p:nvSpPr>
        <p:spPr bwMode="auto">
          <a:xfrm>
            <a:off x="1331913" y="4076700"/>
            <a:ext cx="1727200" cy="18002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C00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4026" name="Line 58"/>
          <p:cNvSpPr>
            <a:spLocks noChangeShapeType="1"/>
          </p:cNvSpPr>
          <p:nvPr/>
        </p:nvSpPr>
        <p:spPr bwMode="auto">
          <a:xfrm>
            <a:off x="2195513" y="4076700"/>
            <a:ext cx="0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4029" name="Oval 61"/>
          <p:cNvSpPr>
            <a:spLocks noChangeArrowheads="1"/>
          </p:cNvSpPr>
          <p:nvPr/>
        </p:nvSpPr>
        <p:spPr bwMode="auto">
          <a:xfrm>
            <a:off x="2195513" y="5762625"/>
            <a:ext cx="863600" cy="215900"/>
          </a:xfrm>
          <a:prstGeom prst="ellips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4030" name="Line 62"/>
          <p:cNvSpPr>
            <a:spLocks noChangeShapeType="1"/>
          </p:cNvSpPr>
          <p:nvPr/>
        </p:nvSpPr>
        <p:spPr bwMode="auto">
          <a:xfrm rot="5400000">
            <a:off x="7006432" y="5358606"/>
            <a:ext cx="0" cy="1036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4031" name="Line 63"/>
          <p:cNvSpPr>
            <a:spLocks noChangeShapeType="1"/>
          </p:cNvSpPr>
          <p:nvPr/>
        </p:nvSpPr>
        <p:spPr bwMode="auto">
          <a:xfrm>
            <a:off x="900113" y="3284538"/>
            <a:ext cx="4103687" cy="25923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20497" name="Group 64"/>
          <p:cNvGrpSpPr>
            <a:grpSpLocks/>
          </p:cNvGrpSpPr>
          <p:nvPr/>
        </p:nvGrpSpPr>
        <p:grpSpPr bwMode="auto">
          <a:xfrm rot="-455117">
            <a:off x="1412875" y="3587750"/>
            <a:ext cx="244475" cy="201613"/>
            <a:chOff x="3231" y="2568"/>
            <a:chExt cx="227" cy="227"/>
          </a:xfrm>
        </p:grpSpPr>
        <p:sp>
          <p:nvSpPr>
            <p:cNvPr id="84033" name="Line 65"/>
            <p:cNvSpPr>
              <a:spLocks noChangeShapeType="1"/>
            </p:cNvSpPr>
            <p:nvPr/>
          </p:nvSpPr>
          <p:spPr bwMode="auto">
            <a:xfrm>
              <a:off x="3226" y="2698"/>
              <a:ext cx="227" cy="8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034" name="Line 66"/>
            <p:cNvSpPr>
              <a:spLocks noChangeShapeType="1"/>
            </p:cNvSpPr>
            <p:nvPr/>
          </p:nvSpPr>
          <p:spPr bwMode="auto">
            <a:xfrm>
              <a:off x="3365" y="2557"/>
              <a:ext cx="90" cy="2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84035" name="Line 67"/>
          <p:cNvSpPr>
            <a:spLocks noChangeShapeType="1"/>
          </p:cNvSpPr>
          <p:nvPr/>
        </p:nvSpPr>
        <p:spPr bwMode="auto">
          <a:xfrm rot="5400000">
            <a:off x="3599657" y="4472781"/>
            <a:ext cx="0" cy="2808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4036" name="Line 68"/>
          <p:cNvSpPr>
            <a:spLocks noChangeShapeType="1"/>
          </p:cNvSpPr>
          <p:nvPr/>
        </p:nvSpPr>
        <p:spPr bwMode="auto">
          <a:xfrm>
            <a:off x="3421063" y="3284538"/>
            <a:ext cx="4103687" cy="25923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20500" name="Group 69"/>
          <p:cNvGrpSpPr>
            <a:grpSpLocks/>
          </p:cNvGrpSpPr>
          <p:nvPr/>
        </p:nvGrpSpPr>
        <p:grpSpPr bwMode="auto">
          <a:xfrm rot="-455117">
            <a:off x="3933825" y="3587750"/>
            <a:ext cx="244475" cy="201613"/>
            <a:chOff x="3231" y="2568"/>
            <a:chExt cx="227" cy="227"/>
          </a:xfrm>
        </p:grpSpPr>
        <p:sp>
          <p:nvSpPr>
            <p:cNvPr id="84038" name="Line 70"/>
            <p:cNvSpPr>
              <a:spLocks noChangeShapeType="1"/>
            </p:cNvSpPr>
            <p:nvPr/>
          </p:nvSpPr>
          <p:spPr bwMode="auto">
            <a:xfrm>
              <a:off x="3226" y="2698"/>
              <a:ext cx="227" cy="8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039" name="Line 71"/>
            <p:cNvSpPr>
              <a:spLocks noChangeShapeType="1"/>
            </p:cNvSpPr>
            <p:nvPr/>
          </p:nvSpPr>
          <p:spPr bwMode="auto">
            <a:xfrm>
              <a:off x="3365" y="2557"/>
              <a:ext cx="90" cy="2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9" grpId="0"/>
      <p:bldP spid="84021" grpId="0" animBg="1"/>
      <p:bldP spid="84022" grpId="0" animBg="1"/>
      <p:bldP spid="84023" grpId="0"/>
      <p:bldP spid="84024" grpId="0"/>
      <p:bldP spid="840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5508625" y="2049463"/>
            <a:ext cx="134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sr-Latn-RS" sz="1800">
              <a:effectLst/>
            </a:endParaRP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6130925" y="3643313"/>
            <a:ext cx="0" cy="18002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6130925" y="5424488"/>
            <a:ext cx="2085975" cy="5222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5021" name="AutoShape 29"/>
          <p:cNvSpPr>
            <a:spLocks/>
          </p:cNvSpPr>
          <p:nvPr/>
        </p:nvSpPr>
        <p:spPr bwMode="auto">
          <a:xfrm rot="17040000">
            <a:off x="6515100" y="5153025"/>
            <a:ext cx="179388" cy="1106488"/>
          </a:xfrm>
          <a:prstGeom prst="leftBrace">
            <a:avLst>
              <a:gd name="adj1" fmla="val 5140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5022" name="AutoShape 30"/>
          <p:cNvSpPr>
            <a:spLocks/>
          </p:cNvSpPr>
          <p:nvPr/>
        </p:nvSpPr>
        <p:spPr bwMode="auto">
          <a:xfrm rot="-47900903">
            <a:off x="7599362" y="5432426"/>
            <a:ext cx="187325" cy="1054100"/>
          </a:xfrm>
          <a:prstGeom prst="leftBrace">
            <a:avLst>
              <a:gd name="adj1" fmla="val 4689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 rot="1166402">
            <a:off x="4037013" y="5927725"/>
            <a:ext cx="156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sr-Latn-RS" sz="2400" b="1">
                <a:solidFill>
                  <a:srgbClr val="663300"/>
                </a:solidFill>
                <a:effectLst/>
              </a:rPr>
              <a:t>a = 233 m</a:t>
            </a:r>
            <a:endParaRPr lang="en-US" altLang="sr-Latn-RS" sz="2400" b="1">
              <a:solidFill>
                <a:srgbClr val="663300"/>
              </a:solidFill>
              <a:effectLst/>
            </a:endParaRPr>
          </a:p>
        </p:txBody>
      </p:sp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215900" y="115888"/>
            <a:ext cx="8820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400" b="1">
                <a:solidFill>
                  <a:schemeClr val="tx1"/>
                </a:solidFill>
                <a:effectLst/>
                <a:latin typeface="Comic Sans MS" pitchFamily="66" charset="0"/>
              </a:rPr>
              <a:t>Thalész a következőre jött rá:</a:t>
            </a:r>
          </a:p>
        </p:txBody>
      </p:sp>
      <p:sp>
        <p:nvSpPr>
          <p:cNvPr id="85032" name="Rectangle 40"/>
          <p:cNvSpPr>
            <a:spLocks noChangeArrowheads="1"/>
          </p:cNvSpPr>
          <p:nvPr/>
        </p:nvSpPr>
        <p:spPr bwMode="auto">
          <a:xfrm>
            <a:off x="107950" y="869950"/>
            <a:ext cx="8928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400" b="1">
                <a:solidFill>
                  <a:schemeClr val="tx1"/>
                </a:solidFill>
                <a:effectLst/>
                <a:latin typeface="Comic Sans MS" pitchFamily="66" charset="0"/>
              </a:rPr>
              <a:t>Ahogy a napsugarak esése miatt változik a piramis árnyékának nagysága, változik az árnyék magassága is (a rajzon fekete szaggatott vonal).</a:t>
            </a:r>
          </a:p>
        </p:txBody>
      </p:sp>
      <p:grpSp>
        <p:nvGrpSpPr>
          <p:cNvPr id="85034" name="Group 42"/>
          <p:cNvGrpSpPr>
            <a:grpSpLocks/>
          </p:cNvGrpSpPr>
          <p:nvPr/>
        </p:nvGrpSpPr>
        <p:grpSpPr bwMode="auto">
          <a:xfrm>
            <a:off x="4068763" y="3643313"/>
            <a:ext cx="4191000" cy="2378075"/>
            <a:chOff x="222" y="2250"/>
            <a:chExt cx="2640" cy="1498"/>
          </a:xfrm>
        </p:grpSpPr>
        <p:sp>
          <p:nvSpPr>
            <p:cNvPr id="85004" name="Line 12"/>
            <p:cNvSpPr>
              <a:spLocks noChangeShapeType="1"/>
            </p:cNvSpPr>
            <p:nvPr/>
          </p:nvSpPr>
          <p:spPr bwMode="auto">
            <a:xfrm>
              <a:off x="222" y="3306"/>
              <a:ext cx="1200" cy="432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005" name="Line 13"/>
            <p:cNvSpPr>
              <a:spLocks noChangeShapeType="1"/>
            </p:cNvSpPr>
            <p:nvPr/>
          </p:nvSpPr>
          <p:spPr bwMode="auto">
            <a:xfrm flipV="1">
              <a:off x="1422" y="3402"/>
              <a:ext cx="1440" cy="336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006" name="Line 14"/>
            <p:cNvSpPr>
              <a:spLocks noChangeShapeType="1"/>
            </p:cNvSpPr>
            <p:nvPr/>
          </p:nvSpPr>
          <p:spPr bwMode="auto">
            <a:xfrm flipH="1" flipV="1">
              <a:off x="1518" y="2250"/>
              <a:ext cx="1344" cy="1152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007" name="Line 15"/>
            <p:cNvSpPr>
              <a:spLocks noChangeShapeType="1"/>
            </p:cNvSpPr>
            <p:nvPr/>
          </p:nvSpPr>
          <p:spPr bwMode="auto">
            <a:xfrm flipH="1">
              <a:off x="222" y="2250"/>
              <a:ext cx="1296" cy="1056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008" name="Line 16"/>
            <p:cNvSpPr>
              <a:spLocks noChangeShapeType="1"/>
            </p:cNvSpPr>
            <p:nvPr/>
          </p:nvSpPr>
          <p:spPr bwMode="auto">
            <a:xfrm flipV="1">
              <a:off x="222" y="3066"/>
              <a:ext cx="1392" cy="24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009" name="Line 17"/>
            <p:cNvSpPr>
              <a:spLocks noChangeShapeType="1"/>
            </p:cNvSpPr>
            <p:nvPr/>
          </p:nvSpPr>
          <p:spPr bwMode="auto">
            <a:xfrm>
              <a:off x="1614" y="3066"/>
              <a:ext cx="1248" cy="336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010" name="Line 18"/>
            <p:cNvSpPr>
              <a:spLocks noChangeShapeType="1"/>
            </p:cNvSpPr>
            <p:nvPr/>
          </p:nvSpPr>
          <p:spPr bwMode="auto">
            <a:xfrm>
              <a:off x="1518" y="2250"/>
              <a:ext cx="96" cy="816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033" name="Line 41"/>
            <p:cNvSpPr>
              <a:spLocks noChangeShapeType="1"/>
            </p:cNvSpPr>
            <p:nvPr/>
          </p:nvSpPr>
          <p:spPr bwMode="auto">
            <a:xfrm flipH="1">
              <a:off x="1429" y="2251"/>
              <a:ext cx="90" cy="1497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grpSp>
        <p:nvGrpSpPr>
          <p:cNvPr id="85036" name="Group 44"/>
          <p:cNvGrpSpPr>
            <a:grpSpLocks/>
          </p:cNvGrpSpPr>
          <p:nvPr/>
        </p:nvGrpSpPr>
        <p:grpSpPr bwMode="auto">
          <a:xfrm>
            <a:off x="5724525" y="3175000"/>
            <a:ext cx="268288" cy="268288"/>
            <a:chOff x="3231" y="2568"/>
            <a:chExt cx="227" cy="227"/>
          </a:xfrm>
        </p:grpSpPr>
        <p:sp>
          <p:nvSpPr>
            <p:cNvPr id="85037" name="Line 45"/>
            <p:cNvSpPr>
              <a:spLocks noChangeShapeType="1"/>
            </p:cNvSpPr>
            <p:nvPr/>
          </p:nvSpPr>
          <p:spPr bwMode="auto">
            <a:xfrm>
              <a:off x="3231" y="2704"/>
              <a:ext cx="227" cy="9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038" name="Line 46"/>
            <p:cNvSpPr>
              <a:spLocks noChangeShapeType="1"/>
            </p:cNvSpPr>
            <p:nvPr/>
          </p:nvSpPr>
          <p:spPr bwMode="auto">
            <a:xfrm>
              <a:off x="3367" y="2568"/>
              <a:ext cx="91" cy="2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grpSp>
        <p:nvGrpSpPr>
          <p:cNvPr id="85042" name="Group 50"/>
          <p:cNvGrpSpPr>
            <a:grpSpLocks/>
          </p:cNvGrpSpPr>
          <p:nvPr/>
        </p:nvGrpSpPr>
        <p:grpSpPr bwMode="auto">
          <a:xfrm>
            <a:off x="6353175" y="5805488"/>
            <a:ext cx="523875" cy="863600"/>
            <a:chOff x="3470" y="3385"/>
            <a:chExt cx="330" cy="544"/>
          </a:xfrm>
        </p:grpSpPr>
        <p:sp>
          <p:nvSpPr>
            <p:cNvPr id="21528" name="Text Box 47"/>
            <p:cNvSpPr txBox="1">
              <a:spLocks noChangeArrowheads="1"/>
            </p:cNvSpPr>
            <p:nvPr/>
          </p:nvSpPr>
          <p:spPr bwMode="auto">
            <a:xfrm>
              <a:off x="3515" y="338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r-Latn-CS" altLang="sr-Latn-RS" sz="2400" b="1">
                  <a:effectLst/>
                </a:rPr>
                <a:t>a</a:t>
              </a:r>
              <a:endParaRPr lang="en-US" altLang="sr-Latn-RS" sz="2400" b="1">
                <a:effectLst/>
              </a:endParaRPr>
            </a:p>
          </p:txBody>
        </p:sp>
        <p:sp>
          <p:nvSpPr>
            <p:cNvPr id="21529" name="Text Box 48"/>
            <p:cNvSpPr txBox="1">
              <a:spLocks noChangeArrowheads="1"/>
            </p:cNvSpPr>
            <p:nvPr/>
          </p:nvSpPr>
          <p:spPr bwMode="auto">
            <a:xfrm>
              <a:off x="3515" y="364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r-Latn-CS" altLang="sr-Latn-RS" sz="2400" b="1">
                  <a:effectLst/>
                </a:rPr>
                <a:t>2</a:t>
              </a:r>
              <a:endParaRPr lang="en-US" altLang="sr-Latn-RS" sz="2400" b="1">
                <a:effectLst/>
              </a:endParaRPr>
            </a:p>
          </p:txBody>
        </p:sp>
        <p:sp>
          <p:nvSpPr>
            <p:cNvPr id="21530" name="Text Box 49"/>
            <p:cNvSpPr txBox="1">
              <a:spLocks noChangeArrowheads="1"/>
            </p:cNvSpPr>
            <p:nvPr/>
          </p:nvSpPr>
          <p:spPr bwMode="auto">
            <a:xfrm>
              <a:off x="3470" y="3430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r-Latn-CS" altLang="sr-Latn-RS" sz="2400" b="1">
                  <a:effectLst/>
                </a:rPr>
                <a:t>__</a:t>
              </a:r>
              <a:endParaRPr lang="en-US" altLang="sr-Latn-RS" sz="2400" b="1">
                <a:effectLst/>
              </a:endParaRPr>
            </a:p>
          </p:txBody>
        </p:sp>
      </p:grpSp>
      <p:sp>
        <p:nvSpPr>
          <p:cNvPr id="85043" name="Text Box 51"/>
          <p:cNvSpPr txBox="1">
            <a:spLocks noChangeArrowheads="1"/>
          </p:cNvSpPr>
          <p:nvPr/>
        </p:nvSpPr>
        <p:spPr bwMode="auto">
          <a:xfrm>
            <a:off x="7096125" y="6021388"/>
            <a:ext cx="11334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>
                <a:effectLst/>
              </a:rPr>
              <a:t>ezt</a:t>
            </a:r>
          </a:p>
          <a:p>
            <a:pPr algn="ctr"/>
            <a:r>
              <a:rPr lang="sr-Latn-CS" altLang="sr-Latn-RS" sz="1800" b="1">
                <a:effectLst/>
              </a:rPr>
              <a:t>lemérjük</a:t>
            </a:r>
            <a:endParaRPr lang="en-US" altLang="sr-Latn-RS" sz="1800" b="1">
              <a:effectLst/>
            </a:endParaRPr>
          </a:p>
        </p:txBody>
      </p:sp>
      <p:sp>
        <p:nvSpPr>
          <p:cNvPr id="85044" name="Text Box 52"/>
          <p:cNvSpPr txBox="1">
            <a:spLocks noChangeArrowheads="1"/>
          </p:cNvSpPr>
          <p:nvPr/>
        </p:nvSpPr>
        <p:spPr bwMode="auto">
          <a:xfrm>
            <a:off x="6157913" y="3032125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napsugarak</a:t>
            </a:r>
          </a:p>
        </p:txBody>
      </p:sp>
      <p:sp>
        <p:nvSpPr>
          <p:cNvPr id="85046" name="AutoShape 54"/>
          <p:cNvSpPr>
            <a:spLocks/>
          </p:cNvSpPr>
          <p:nvPr/>
        </p:nvSpPr>
        <p:spPr bwMode="auto">
          <a:xfrm rot="17316564">
            <a:off x="4826001" y="4832350"/>
            <a:ext cx="215900" cy="2016125"/>
          </a:xfrm>
          <a:prstGeom prst="leftBrace">
            <a:avLst>
              <a:gd name="adj1" fmla="val 77819"/>
              <a:gd name="adj2" fmla="val 50000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5048" name="AutoShape 56"/>
          <p:cNvSpPr>
            <a:spLocks noChangeArrowheads="1"/>
          </p:cNvSpPr>
          <p:nvPr/>
        </p:nvSpPr>
        <p:spPr bwMode="auto">
          <a:xfrm rot="16140000">
            <a:off x="6891338" y="4629150"/>
            <a:ext cx="476250" cy="2235200"/>
          </a:xfrm>
          <a:prstGeom prst="rtTriangle">
            <a:avLst/>
          </a:prstGeom>
          <a:gradFill rotWithShape="1">
            <a:gsLst>
              <a:gs pos="0">
                <a:schemeClr val="tx2">
                  <a:alpha val="53999"/>
                </a:schemeClr>
              </a:gs>
              <a:gs pos="100000">
                <a:schemeClr val="tx2">
                  <a:alpha val="53999"/>
                </a:schemeClr>
              </a:gs>
            </a:gsLst>
            <a:lin ang="5400000" scaled="1"/>
          </a:gradFill>
          <a:ln w="9525">
            <a:solidFill>
              <a:srgbClr val="000000">
                <a:alpha val="48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5050" name="Rectangle 58"/>
          <p:cNvSpPr>
            <a:spLocks noChangeArrowheads="1"/>
          </p:cNvSpPr>
          <p:nvPr/>
        </p:nvSpPr>
        <p:spPr bwMode="auto">
          <a:xfrm>
            <a:off x="34925" y="1949450"/>
            <a:ext cx="87137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400" b="1">
                <a:solidFill>
                  <a:schemeClr val="tx1"/>
                </a:solidFill>
                <a:effectLst/>
                <a:latin typeface="Comic Sans MS" pitchFamily="66" charset="0"/>
              </a:rPr>
              <a:t>Abban a pillanatban, amikor az árnyék magassága párhuzamos a piramis alapélével,</a:t>
            </a:r>
            <a:endParaRPr lang="en-US" altLang="sr-Latn-RS" sz="2400" b="1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051" name="Oval 59"/>
          <p:cNvSpPr>
            <a:spLocks noChangeArrowheads="1"/>
          </p:cNvSpPr>
          <p:nvPr/>
        </p:nvSpPr>
        <p:spPr bwMode="auto">
          <a:xfrm rot="900000">
            <a:off x="6064250" y="5589588"/>
            <a:ext cx="2233613" cy="214312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5053" name="Oval 61"/>
          <p:cNvSpPr>
            <a:spLocks noChangeArrowheads="1"/>
          </p:cNvSpPr>
          <p:nvPr/>
        </p:nvSpPr>
        <p:spPr bwMode="auto">
          <a:xfrm rot="1200000">
            <a:off x="4025900" y="5575300"/>
            <a:ext cx="2065338" cy="201613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5054" name="Rectangle 62"/>
          <p:cNvSpPr>
            <a:spLocks noChangeArrowheads="1"/>
          </p:cNvSpPr>
          <p:nvPr/>
        </p:nvSpPr>
        <p:spPr bwMode="auto">
          <a:xfrm>
            <a:off x="6075363" y="6092825"/>
            <a:ext cx="1952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Latn-CS" altLang="sr-Latn-R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Párhuzamos!</a:t>
            </a:r>
            <a:endParaRPr lang="en-US" altLang="sr-Latn-RS" sz="24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55" name="Rectangle 63"/>
          <p:cNvSpPr>
            <a:spLocks noChangeArrowheads="1"/>
          </p:cNvSpPr>
          <p:nvPr/>
        </p:nvSpPr>
        <p:spPr bwMode="auto">
          <a:xfrm>
            <a:off x="34925" y="2703513"/>
            <a:ext cx="89646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400" b="1">
                <a:solidFill>
                  <a:schemeClr val="tx1"/>
                </a:solidFill>
                <a:effectLst/>
                <a:latin typeface="Comic Sans MS" pitchFamily="66" charset="0"/>
              </a:rPr>
              <a:t>a piramis belsejébe eső árnyék az alapél felével lesz egyenlő.</a:t>
            </a:r>
            <a:endParaRPr lang="en-US" altLang="sr-Latn-RS" sz="2400" b="1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057" name="Rectangle 65"/>
          <p:cNvSpPr>
            <a:spLocks noChangeArrowheads="1"/>
          </p:cNvSpPr>
          <p:nvPr/>
        </p:nvSpPr>
        <p:spPr bwMode="auto">
          <a:xfrm>
            <a:off x="34925" y="3533775"/>
            <a:ext cx="54721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400" b="1">
                <a:solidFill>
                  <a:schemeClr val="tx1"/>
                </a:solidFill>
                <a:effectLst/>
                <a:latin typeface="Comic Sans MS" pitchFamily="66" charset="0"/>
              </a:rPr>
              <a:t>A kívülre eső árnyék pedig egyszerűen lemérhető!</a:t>
            </a:r>
            <a:endParaRPr lang="en-US" altLang="sr-Latn-RS" sz="2400" b="1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>
            <a:off x="5705475" y="3140075"/>
            <a:ext cx="2540000" cy="28082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8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1" grpId="0" animBg="1"/>
      <p:bldP spid="85022" grpId="0" animBg="1"/>
      <p:bldP spid="85026" grpId="0"/>
      <p:bldP spid="85030" grpId="0"/>
      <p:bldP spid="85032" grpId="0"/>
      <p:bldP spid="85043" grpId="0"/>
      <p:bldP spid="85044" grpId="0"/>
      <p:bldP spid="85046" grpId="0" animBg="1"/>
      <p:bldP spid="85048" grpId="0" animBg="1"/>
      <p:bldP spid="85050" grpId="0"/>
      <p:bldP spid="85051" grpId="0" animBg="1"/>
      <p:bldP spid="85051" grpId="1" animBg="1"/>
      <p:bldP spid="85053" grpId="0" animBg="1"/>
      <p:bldP spid="85053" grpId="1" animBg="1"/>
      <p:bldP spid="85054" grpId="0"/>
      <p:bldP spid="85054" grpId="1"/>
      <p:bldP spid="85055" grpId="0"/>
      <p:bldP spid="850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508625" y="2049463"/>
            <a:ext cx="134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sr-Latn-RS" sz="1800">
              <a:effectLst/>
            </a:endParaRP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6130925" y="3643313"/>
            <a:ext cx="0" cy="18002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6130925" y="5424488"/>
            <a:ext cx="2085975" cy="5222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8310" name="AutoShape 6"/>
          <p:cNvSpPr>
            <a:spLocks/>
          </p:cNvSpPr>
          <p:nvPr/>
        </p:nvSpPr>
        <p:spPr bwMode="auto">
          <a:xfrm rot="-47851688">
            <a:off x="6540500" y="5133975"/>
            <a:ext cx="266700" cy="1219200"/>
          </a:xfrm>
          <a:prstGeom prst="leftBrace">
            <a:avLst>
              <a:gd name="adj1" fmla="val 3809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98311" name="AutoShape 7"/>
          <p:cNvSpPr>
            <a:spLocks/>
          </p:cNvSpPr>
          <p:nvPr/>
        </p:nvSpPr>
        <p:spPr bwMode="auto">
          <a:xfrm rot="-47900903">
            <a:off x="7684295" y="5472906"/>
            <a:ext cx="169862" cy="955675"/>
          </a:xfrm>
          <a:prstGeom prst="leftBrace">
            <a:avLst>
              <a:gd name="adj1" fmla="val 4688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 rot="1166402">
            <a:off x="4037013" y="5927725"/>
            <a:ext cx="156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sr-Latn-RS" sz="2400" b="1">
                <a:solidFill>
                  <a:srgbClr val="663300"/>
                </a:solidFill>
                <a:effectLst/>
              </a:rPr>
              <a:t>a = 233 m</a:t>
            </a:r>
            <a:endParaRPr lang="en-US" altLang="sr-Latn-RS" sz="2400" b="1">
              <a:solidFill>
                <a:srgbClr val="663300"/>
              </a:solidFill>
              <a:effectLst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50825" y="549275"/>
            <a:ext cx="856932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Thalész sok mindenre oda kellett figyeljen ahhoz, hogy</a:t>
            </a:r>
          </a:p>
          <a:p>
            <a:endParaRPr lang="sr-Latn-CS" altLang="sr-Latn-RS" sz="1000" b="1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- a saját magasságából,</a:t>
            </a:r>
          </a:p>
          <a:p>
            <a:endParaRPr lang="sr-Latn-CS" altLang="sr-Latn-RS" sz="500" b="1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- a saját árnyékának hosszból, és</a:t>
            </a:r>
          </a:p>
          <a:p>
            <a:endParaRPr lang="sr-Latn-CS" altLang="sr-Latn-RS" sz="500" b="1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- a piramis árnyékának hosszából</a:t>
            </a:r>
          </a:p>
          <a:p>
            <a:endParaRPr lang="sr-Latn-CS" altLang="sr-Latn-RS" sz="1000" b="1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ki tudja számítani a </a:t>
            </a:r>
            <a:b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piramis magasságát.</a:t>
            </a:r>
          </a:p>
          <a:p>
            <a:endParaRPr lang="sr-Latn-CS" altLang="sr-Latn-RS" sz="2800" b="1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De sikerült neki!!!</a:t>
            </a:r>
          </a:p>
        </p:txBody>
      </p:sp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4068763" y="3643313"/>
            <a:ext cx="4191000" cy="2378075"/>
            <a:chOff x="222" y="2250"/>
            <a:chExt cx="2640" cy="1498"/>
          </a:xfrm>
        </p:grpSpPr>
        <p:sp>
          <p:nvSpPr>
            <p:cNvPr id="98316" name="Line 12"/>
            <p:cNvSpPr>
              <a:spLocks noChangeShapeType="1"/>
            </p:cNvSpPr>
            <p:nvPr/>
          </p:nvSpPr>
          <p:spPr bwMode="auto">
            <a:xfrm>
              <a:off x="222" y="3306"/>
              <a:ext cx="1200" cy="432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 flipV="1">
              <a:off x="1422" y="3402"/>
              <a:ext cx="1440" cy="336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 flipH="1" flipV="1">
              <a:off x="1518" y="2250"/>
              <a:ext cx="1344" cy="1152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 flipH="1">
              <a:off x="222" y="2250"/>
              <a:ext cx="1296" cy="1056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 flipV="1">
              <a:off x="222" y="3066"/>
              <a:ext cx="1392" cy="24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1614" y="3066"/>
              <a:ext cx="1248" cy="336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>
              <a:off x="1518" y="2250"/>
              <a:ext cx="96" cy="816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 flipH="1">
              <a:off x="1429" y="2251"/>
              <a:ext cx="90" cy="1497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grpSp>
        <p:nvGrpSpPr>
          <p:cNvPr id="22538" name="Group 20"/>
          <p:cNvGrpSpPr>
            <a:grpSpLocks/>
          </p:cNvGrpSpPr>
          <p:nvPr/>
        </p:nvGrpSpPr>
        <p:grpSpPr bwMode="auto">
          <a:xfrm>
            <a:off x="5724525" y="3175000"/>
            <a:ext cx="268288" cy="268288"/>
            <a:chOff x="3231" y="2568"/>
            <a:chExt cx="227" cy="227"/>
          </a:xfrm>
        </p:grpSpPr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3231" y="2704"/>
              <a:ext cx="227" cy="9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326" name="Line 22"/>
            <p:cNvSpPr>
              <a:spLocks noChangeShapeType="1"/>
            </p:cNvSpPr>
            <p:nvPr/>
          </p:nvSpPr>
          <p:spPr bwMode="auto">
            <a:xfrm>
              <a:off x="3367" y="2568"/>
              <a:ext cx="91" cy="22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grpSp>
        <p:nvGrpSpPr>
          <p:cNvPr id="22539" name="Group 23"/>
          <p:cNvGrpSpPr>
            <a:grpSpLocks/>
          </p:cNvGrpSpPr>
          <p:nvPr/>
        </p:nvGrpSpPr>
        <p:grpSpPr bwMode="auto">
          <a:xfrm>
            <a:off x="6353175" y="5805488"/>
            <a:ext cx="523875" cy="863600"/>
            <a:chOff x="3470" y="3385"/>
            <a:chExt cx="330" cy="544"/>
          </a:xfrm>
        </p:grpSpPr>
        <p:sp>
          <p:nvSpPr>
            <p:cNvPr id="22545" name="Text Box 24"/>
            <p:cNvSpPr txBox="1">
              <a:spLocks noChangeArrowheads="1"/>
            </p:cNvSpPr>
            <p:nvPr/>
          </p:nvSpPr>
          <p:spPr bwMode="auto">
            <a:xfrm>
              <a:off x="3515" y="338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r-Latn-CS" altLang="sr-Latn-RS" sz="2400" b="1">
                  <a:effectLst/>
                </a:rPr>
                <a:t>a</a:t>
              </a:r>
              <a:endParaRPr lang="en-US" altLang="sr-Latn-RS" sz="2400" b="1">
                <a:effectLst/>
              </a:endParaRPr>
            </a:p>
          </p:txBody>
        </p:sp>
        <p:sp>
          <p:nvSpPr>
            <p:cNvPr id="22546" name="Text Box 25"/>
            <p:cNvSpPr txBox="1">
              <a:spLocks noChangeArrowheads="1"/>
            </p:cNvSpPr>
            <p:nvPr/>
          </p:nvSpPr>
          <p:spPr bwMode="auto">
            <a:xfrm>
              <a:off x="3515" y="364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r-Latn-CS" altLang="sr-Latn-RS" sz="2400" b="1">
                  <a:effectLst/>
                </a:rPr>
                <a:t>2</a:t>
              </a:r>
              <a:endParaRPr lang="en-US" altLang="sr-Latn-RS" sz="2400" b="1">
                <a:effectLst/>
              </a:endParaRPr>
            </a:p>
          </p:txBody>
        </p:sp>
        <p:sp>
          <p:nvSpPr>
            <p:cNvPr id="22547" name="Text Box 26"/>
            <p:cNvSpPr txBox="1">
              <a:spLocks noChangeArrowheads="1"/>
            </p:cNvSpPr>
            <p:nvPr/>
          </p:nvSpPr>
          <p:spPr bwMode="auto">
            <a:xfrm>
              <a:off x="3470" y="3430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r-Latn-CS" altLang="sr-Latn-RS" sz="2400" b="1">
                  <a:effectLst/>
                </a:rPr>
                <a:t>__</a:t>
              </a:r>
              <a:endParaRPr lang="en-US" altLang="sr-Latn-RS" sz="2400" b="1">
                <a:effectLst/>
              </a:endParaRPr>
            </a:p>
          </p:txBody>
        </p:sp>
      </p:grpSp>
      <p:sp>
        <p:nvSpPr>
          <p:cNvPr id="22540" name="Text Box 27"/>
          <p:cNvSpPr txBox="1">
            <a:spLocks noChangeArrowheads="1"/>
          </p:cNvSpPr>
          <p:nvPr/>
        </p:nvSpPr>
        <p:spPr bwMode="auto">
          <a:xfrm>
            <a:off x="7096125" y="6021388"/>
            <a:ext cx="11334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>
                <a:effectLst/>
              </a:rPr>
              <a:t>ezt </a:t>
            </a:r>
            <a:br>
              <a:rPr lang="sr-Latn-CS" altLang="sr-Latn-RS" sz="1800" b="1">
                <a:effectLst/>
              </a:rPr>
            </a:br>
            <a:r>
              <a:rPr lang="sr-Latn-CS" altLang="sr-Latn-RS" sz="1800" b="1">
                <a:effectLst/>
              </a:rPr>
              <a:t>lemérjük</a:t>
            </a:r>
            <a:endParaRPr lang="en-US" altLang="sr-Latn-RS" sz="1800" b="1">
              <a:effectLst/>
            </a:endParaRPr>
          </a:p>
        </p:txBody>
      </p:sp>
      <p:sp>
        <p:nvSpPr>
          <p:cNvPr id="98332" name="Text Box 28"/>
          <p:cNvSpPr txBox="1">
            <a:spLocks noChangeArrowheads="1"/>
          </p:cNvSpPr>
          <p:nvPr/>
        </p:nvSpPr>
        <p:spPr bwMode="auto">
          <a:xfrm>
            <a:off x="6157913" y="3032125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altLang="sr-Latn-RS" sz="20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napsugarak</a:t>
            </a:r>
          </a:p>
        </p:txBody>
      </p:sp>
      <p:sp>
        <p:nvSpPr>
          <p:cNvPr id="98333" name="AutoShape 29"/>
          <p:cNvSpPr>
            <a:spLocks/>
          </p:cNvSpPr>
          <p:nvPr/>
        </p:nvSpPr>
        <p:spPr bwMode="auto">
          <a:xfrm rot="17316564">
            <a:off x="4826001" y="4832350"/>
            <a:ext cx="215900" cy="2016125"/>
          </a:xfrm>
          <a:prstGeom prst="leftBrace">
            <a:avLst>
              <a:gd name="adj1" fmla="val 77819"/>
              <a:gd name="adj2" fmla="val 50000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98334" name="AutoShape 30"/>
          <p:cNvSpPr>
            <a:spLocks noChangeArrowheads="1"/>
          </p:cNvSpPr>
          <p:nvPr/>
        </p:nvSpPr>
        <p:spPr bwMode="auto">
          <a:xfrm rot="16140000">
            <a:off x="6891338" y="4629150"/>
            <a:ext cx="476250" cy="2235200"/>
          </a:xfrm>
          <a:prstGeom prst="rtTriangle">
            <a:avLst/>
          </a:prstGeom>
          <a:gradFill rotWithShape="1">
            <a:gsLst>
              <a:gs pos="0">
                <a:schemeClr val="tx2">
                  <a:alpha val="53999"/>
                </a:schemeClr>
              </a:gs>
              <a:gs pos="100000">
                <a:schemeClr val="tx2">
                  <a:alpha val="53999"/>
                </a:schemeClr>
              </a:gs>
            </a:gsLst>
            <a:lin ang="5400000" scaled="1"/>
          </a:gradFill>
          <a:ln w="9525">
            <a:solidFill>
              <a:srgbClr val="000000">
                <a:alpha val="48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5705475" y="3140075"/>
            <a:ext cx="2540000" cy="28082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piramid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259013"/>
            <a:ext cx="3671887" cy="2249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2987675" y="4797425"/>
            <a:ext cx="24479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1  :  0</a:t>
            </a:r>
          </a:p>
        </p:txBody>
      </p:sp>
      <p:pic>
        <p:nvPicPr>
          <p:cNvPr id="21517" name="Picture 13" descr="thales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975" y="2173288"/>
            <a:ext cx="1760538" cy="233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23850" y="549275"/>
            <a:ext cx="83518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sr-Latn-RS" sz="2800" b="1">
                <a:solidFill>
                  <a:schemeClr val="tx1"/>
                </a:solidFill>
                <a:effectLst/>
                <a:latin typeface="Comic Sans MS" pitchFamily="66" charset="0"/>
              </a:rPr>
              <a:t>Így győzte le Thalész a legnagyobb „ellenségét"...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  <p:bldP spid="215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352901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sr-Latn-CS" altLang="sr-Latn-RS" sz="4000" dirty="0" smtClean="0">
                <a:latin typeface="Comic Sans MS" pitchFamily="66" charset="0"/>
              </a:rPr>
              <a:t>  Ebből az érdekes történetből fogalmazódott meg a geometria egyik legelső alaptétele, a </a:t>
            </a:r>
          </a:p>
          <a:p>
            <a:pPr algn="ctr" eaLnBrk="1" hangingPunct="1">
              <a:buFontTx/>
              <a:buNone/>
              <a:defRPr/>
            </a:pPr>
            <a:r>
              <a:rPr lang="sr-Latn-CS" altLang="sr-Latn-R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THALÉSZ-TÉTEL</a:t>
            </a:r>
            <a:r>
              <a:rPr lang="sr-Latn-CS" altLang="sr-Latn-R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!</a:t>
            </a:r>
            <a:endParaRPr lang="en-US" altLang="sr-Latn-RS" sz="4400" b="1" dirty="0" smtClean="0">
              <a:latin typeface="Comic Sans MS" pitchFamily="66" charset="0"/>
            </a:endParaRPr>
          </a:p>
        </p:txBody>
      </p:sp>
      <p:pic>
        <p:nvPicPr>
          <p:cNvPr id="39940" name="Picture 4" descr="tha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581525"/>
            <a:ext cx="1362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800225" y="190500"/>
            <a:ext cx="4932363" cy="5746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hu-HU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</a:t>
            </a:r>
            <a:r>
              <a:rPr lang="hr-HR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ALÉSZ TÉTELE</a:t>
            </a:r>
            <a:r>
              <a:rPr lang="sr-Latn-CS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endParaRPr lang="en-US" altLang="sr-Latn-R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79388" y="1341438"/>
            <a:ext cx="2592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akkor: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3924300" y="5300663"/>
            <a:ext cx="4608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V="1">
            <a:off x="3924300" y="3284538"/>
            <a:ext cx="424815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356100" y="3644900"/>
            <a:ext cx="1749425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011863" y="2925763"/>
            <a:ext cx="2089150" cy="309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500563" y="3573463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>
                <a:effectLst/>
              </a:rPr>
              <a:t>p</a:t>
            </a:r>
            <a:r>
              <a:rPr lang="sr-Latn-CS" altLang="sr-Latn-RS" sz="1800" b="1" baseline="-25000">
                <a:effectLst/>
              </a:rPr>
              <a:t>1</a:t>
            </a:r>
            <a:endParaRPr lang="en-US" altLang="sr-Latn-RS" sz="1800" b="1">
              <a:effectLst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156325" y="2852738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>
                <a:effectLst/>
              </a:rPr>
              <a:t>p</a:t>
            </a:r>
            <a:r>
              <a:rPr lang="sr-Latn-CS" altLang="sr-Latn-RS" sz="1800" b="1" baseline="-25000">
                <a:effectLst/>
              </a:rPr>
              <a:t>2</a:t>
            </a:r>
            <a:endParaRPr lang="en-US" altLang="sr-Latn-RS" sz="1800" b="1">
              <a:effectLst/>
            </a:endParaRPr>
          </a:p>
        </p:txBody>
      </p:sp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7672388" y="2551113"/>
            <a:ext cx="860425" cy="373062"/>
            <a:chOff x="3109" y="3698"/>
            <a:chExt cx="542" cy="235"/>
          </a:xfrm>
        </p:grpSpPr>
        <p:sp>
          <p:nvSpPr>
            <p:cNvPr id="25624" name="Text Box 26"/>
            <p:cNvSpPr txBox="1">
              <a:spLocks noChangeArrowheads="1"/>
            </p:cNvSpPr>
            <p:nvPr/>
          </p:nvSpPr>
          <p:spPr bwMode="auto">
            <a:xfrm>
              <a:off x="3109" y="3698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sr-Latn-CS" altLang="sr-Latn-RS" sz="1800" b="1">
                  <a:effectLst/>
                </a:rPr>
                <a:t>p</a:t>
              </a:r>
              <a:r>
                <a:rPr lang="sr-Latn-CS" altLang="sr-Latn-RS" sz="1800" b="1" baseline="-25000">
                  <a:effectLst/>
                </a:rPr>
                <a:t>1</a:t>
              </a:r>
              <a:endParaRPr lang="en-US" altLang="sr-Latn-RS" sz="1800" b="1" baseline="-25000">
                <a:effectLst/>
              </a:endParaRPr>
            </a:p>
          </p:txBody>
        </p:sp>
        <p:sp>
          <p:nvSpPr>
            <p:cNvPr id="25625" name="Text Box 27"/>
            <p:cNvSpPr txBox="1">
              <a:spLocks noChangeArrowheads="1"/>
            </p:cNvSpPr>
            <p:nvPr/>
          </p:nvSpPr>
          <p:spPr bwMode="auto">
            <a:xfrm>
              <a:off x="3394" y="3702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sr-Latn-CS" altLang="sr-Latn-RS" sz="1800" b="1">
                  <a:effectLst/>
                </a:rPr>
                <a:t>p</a:t>
              </a:r>
              <a:r>
                <a:rPr lang="sr-Latn-CS" altLang="sr-Latn-RS" sz="1800" b="1" baseline="-25000">
                  <a:effectLst/>
                </a:rPr>
                <a:t>2</a:t>
              </a:r>
              <a:endParaRPr lang="en-US" altLang="sr-Latn-RS" sz="1800" b="1" baseline="-25000">
                <a:effectLst/>
              </a:endParaRPr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3351" y="374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3379" y="374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3059113" y="836613"/>
            <a:ext cx="57610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párhuzamosokkal metszünk, </a:t>
            </a:r>
            <a:endParaRPr lang="en-US" altLang="sr-Latn-RS" sz="24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179388" y="836613"/>
            <a:ext cx="30972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Ha két egyenest</a:t>
            </a:r>
            <a:endParaRPr lang="en-US" altLang="sr-Latn-RS" sz="24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4943475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D</a:t>
            </a:r>
            <a:endParaRPr lang="en-US" altLang="sr-Latn-RS" sz="1800" b="1" i="1">
              <a:effectLst/>
            </a:endParaRP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6611938" y="35734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E</a:t>
            </a:r>
            <a:endParaRPr lang="en-US" altLang="sr-Latn-RS" sz="1800" b="1" i="1">
              <a:effectLst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3717925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A</a:t>
            </a:r>
            <a:endParaRPr lang="en-US" altLang="sr-Latn-RS" sz="1800" b="1" i="1">
              <a:effectLst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219700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B</a:t>
            </a:r>
            <a:endParaRPr lang="en-US" altLang="sr-Latn-RS" sz="1800" b="1" i="1">
              <a:effectLst/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7380288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C</a:t>
            </a:r>
            <a:endParaRPr lang="en-US" altLang="sr-Latn-RS" sz="1800" b="1" i="1">
              <a:effectLst/>
            </a:endParaRP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3924300" y="5300663"/>
            <a:ext cx="1538288" cy="14287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V="1">
            <a:off x="5465763" y="5314950"/>
            <a:ext cx="2173287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 flipV="1">
            <a:off x="3978275" y="4735513"/>
            <a:ext cx="1136650" cy="5461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 flipV="1">
            <a:off x="5097463" y="3956050"/>
            <a:ext cx="1624012" cy="7921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323850" y="2133600"/>
            <a:ext cx="21605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AB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BC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=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1979613" y="2133600"/>
            <a:ext cx="1584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DE</a:t>
            </a:r>
            <a:endParaRPr lang="sr-Latn-CS" altLang="sr-Latn-RS" sz="2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6" grpId="0"/>
      <p:bldP spid="13337" grpId="0"/>
      <p:bldP spid="13343" grpId="0"/>
      <p:bldP spid="13344" grpId="0"/>
      <p:bldP spid="13345" grpId="0"/>
      <p:bldP spid="13346" grpId="0"/>
      <p:bldP spid="13347" grpId="0"/>
      <p:bldP spid="13348" grpId="0"/>
      <p:bldP spid="13349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800225" y="190500"/>
            <a:ext cx="4932363" cy="5746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hu-HU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</a:t>
            </a:r>
            <a:r>
              <a:rPr lang="hr-HR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ALÉSZ TÉTELE</a:t>
            </a:r>
            <a:r>
              <a:rPr lang="sr-Latn-CS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endParaRPr lang="en-US" altLang="sr-Latn-R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627" name="Rectangle 17"/>
          <p:cNvSpPr>
            <a:spLocks noChangeArrowheads="1"/>
          </p:cNvSpPr>
          <p:nvPr/>
        </p:nvSpPr>
        <p:spPr bwMode="auto">
          <a:xfrm>
            <a:off x="179388" y="1341438"/>
            <a:ext cx="2592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akkor: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3924300" y="5300663"/>
            <a:ext cx="4608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V="1">
            <a:off x="3924300" y="3284538"/>
            <a:ext cx="424815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356100" y="3644900"/>
            <a:ext cx="1749425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011863" y="2925763"/>
            <a:ext cx="2089150" cy="309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6632" name="Text Box 24"/>
          <p:cNvSpPr txBox="1">
            <a:spLocks noChangeArrowheads="1"/>
          </p:cNvSpPr>
          <p:nvPr/>
        </p:nvSpPr>
        <p:spPr bwMode="auto">
          <a:xfrm>
            <a:off x="4500563" y="3573463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>
                <a:effectLst/>
              </a:rPr>
              <a:t>p</a:t>
            </a:r>
            <a:r>
              <a:rPr lang="sr-Latn-CS" altLang="sr-Latn-RS" sz="1800" b="1" baseline="-25000">
                <a:effectLst/>
              </a:rPr>
              <a:t>1</a:t>
            </a:r>
            <a:endParaRPr lang="en-US" altLang="sr-Latn-RS" sz="1800" b="1">
              <a:effectLst/>
            </a:endParaRPr>
          </a:p>
        </p:txBody>
      </p:sp>
      <p:sp>
        <p:nvSpPr>
          <p:cNvPr id="26633" name="Text Box 25"/>
          <p:cNvSpPr txBox="1">
            <a:spLocks noChangeArrowheads="1"/>
          </p:cNvSpPr>
          <p:nvPr/>
        </p:nvSpPr>
        <p:spPr bwMode="auto">
          <a:xfrm>
            <a:off x="6156325" y="2852738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>
                <a:effectLst/>
              </a:rPr>
              <a:t>p</a:t>
            </a:r>
            <a:r>
              <a:rPr lang="sr-Latn-CS" altLang="sr-Latn-RS" sz="1800" b="1" baseline="-25000">
                <a:effectLst/>
              </a:rPr>
              <a:t>2</a:t>
            </a:r>
            <a:endParaRPr lang="en-US" altLang="sr-Latn-RS" sz="1800" b="1">
              <a:effectLst/>
            </a:endParaRPr>
          </a:p>
        </p:txBody>
      </p:sp>
      <p:grpSp>
        <p:nvGrpSpPr>
          <p:cNvPr id="26634" name="Group 30"/>
          <p:cNvGrpSpPr>
            <a:grpSpLocks/>
          </p:cNvGrpSpPr>
          <p:nvPr/>
        </p:nvGrpSpPr>
        <p:grpSpPr bwMode="auto">
          <a:xfrm>
            <a:off x="7672388" y="2551113"/>
            <a:ext cx="860425" cy="373062"/>
            <a:chOff x="3109" y="3698"/>
            <a:chExt cx="542" cy="235"/>
          </a:xfrm>
        </p:grpSpPr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3109" y="3698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sr-Latn-CS" altLang="sr-Latn-RS" sz="1800" b="1">
                  <a:effectLst/>
                </a:rPr>
                <a:t>p</a:t>
              </a:r>
              <a:r>
                <a:rPr lang="sr-Latn-CS" altLang="sr-Latn-RS" sz="1800" b="1" baseline="-25000">
                  <a:effectLst/>
                </a:rPr>
                <a:t>1</a:t>
              </a:r>
              <a:endParaRPr lang="en-US" altLang="sr-Latn-RS" sz="1800" b="1" baseline="-25000">
                <a:effectLst/>
              </a:endParaRPr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3394" y="3702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sr-Latn-CS" altLang="sr-Latn-RS" sz="1800" b="1">
                  <a:effectLst/>
                </a:rPr>
                <a:t>p</a:t>
              </a:r>
              <a:r>
                <a:rPr lang="sr-Latn-CS" altLang="sr-Latn-RS" sz="1800" b="1" baseline="-25000">
                  <a:effectLst/>
                </a:rPr>
                <a:t>2</a:t>
              </a:r>
              <a:endParaRPr lang="en-US" altLang="sr-Latn-RS" sz="1800" b="1" baseline="-25000">
                <a:effectLst/>
              </a:endParaRPr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3351" y="374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3379" y="374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26635" name="Rectangle 31"/>
          <p:cNvSpPr>
            <a:spLocks noChangeArrowheads="1"/>
          </p:cNvSpPr>
          <p:nvPr/>
        </p:nvSpPr>
        <p:spPr bwMode="auto">
          <a:xfrm>
            <a:off x="3059113" y="836613"/>
            <a:ext cx="57610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párhuzamosokkal metszünk, </a:t>
            </a:r>
            <a:endParaRPr lang="en-US" altLang="sr-Latn-RS" sz="24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636" name="Rectangle 32"/>
          <p:cNvSpPr>
            <a:spLocks noChangeArrowheads="1"/>
          </p:cNvSpPr>
          <p:nvPr/>
        </p:nvSpPr>
        <p:spPr bwMode="auto">
          <a:xfrm>
            <a:off x="179388" y="836613"/>
            <a:ext cx="30972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Ha két egyenest</a:t>
            </a:r>
            <a:endParaRPr lang="en-US" altLang="sr-Latn-RS" sz="24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637" name="Text Box 33"/>
          <p:cNvSpPr txBox="1">
            <a:spLocks noChangeArrowheads="1"/>
          </p:cNvSpPr>
          <p:nvPr/>
        </p:nvSpPr>
        <p:spPr bwMode="auto">
          <a:xfrm>
            <a:off x="4943475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D</a:t>
            </a:r>
            <a:endParaRPr lang="en-US" altLang="sr-Latn-RS" sz="1800" b="1" i="1">
              <a:effectLst/>
            </a:endParaRPr>
          </a:p>
        </p:txBody>
      </p:sp>
      <p:sp>
        <p:nvSpPr>
          <p:cNvPr id="26638" name="Text Box 34"/>
          <p:cNvSpPr txBox="1">
            <a:spLocks noChangeArrowheads="1"/>
          </p:cNvSpPr>
          <p:nvPr/>
        </p:nvSpPr>
        <p:spPr bwMode="auto">
          <a:xfrm>
            <a:off x="6611938" y="35734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E</a:t>
            </a:r>
            <a:endParaRPr lang="en-US" altLang="sr-Latn-RS" sz="1800" b="1" i="1">
              <a:effectLst/>
            </a:endParaRPr>
          </a:p>
        </p:txBody>
      </p:sp>
      <p:sp>
        <p:nvSpPr>
          <p:cNvPr id="26639" name="Text Box 35"/>
          <p:cNvSpPr txBox="1">
            <a:spLocks noChangeArrowheads="1"/>
          </p:cNvSpPr>
          <p:nvPr/>
        </p:nvSpPr>
        <p:spPr bwMode="auto">
          <a:xfrm>
            <a:off x="3717925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A</a:t>
            </a:r>
            <a:endParaRPr lang="en-US" altLang="sr-Latn-RS" sz="1800" b="1" i="1">
              <a:effectLst/>
            </a:endParaRPr>
          </a:p>
        </p:txBody>
      </p:sp>
      <p:sp>
        <p:nvSpPr>
          <p:cNvPr id="26640" name="Text Box 36"/>
          <p:cNvSpPr txBox="1">
            <a:spLocks noChangeArrowheads="1"/>
          </p:cNvSpPr>
          <p:nvPr/>
        </p:nvSpPr>
        <p:spPr bwMode="auto">
          <a:xfrm>
            <a:off x="5219700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B</a:t>
            </a:r>
            <a:endParaRPr lang="en-US" altLang="sr-Latn-RS" sz="1800" b="1" i="1">
              <a:effectLst/>
            </a:endParaRPr>
          </a:p>
        </p:txBody>
      </p:sp>
      <p:sp>
        <p:nvSpPr>
          <p:cNvPr id="26641" name="Text Box 37"/>
          <p:cNvSpPr txBox="1">
            <a:spLocks noChangeArrowheads="1"/>
          </p:cNvSpPr>
          <p:nvPr/>
        </p:nvSpPr>
        <p:spPr bwMode="auto">
          <a:xfrm>
            <a:off x="7380288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C</a:t>
            </a:r>
            <a:endParaRPr lang="en-US" altLang="sr-Latn-RS" sz="1800" b="1" i="1">
              <a:effectLst/>
            </a:endParaRP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3924300" y="5300663"/>
            <a:ext cx="1538288" cy="14287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V="1">
            <a:off x="3924300" y="5300663"/>
            <a:ext cx="371475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 flipV="1">
            <a:off x="3978275" y="4735513"/>
            <a:ext cx="1136650" cy="5461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 flipV="1">
            <a:off x="3927475" y="3962400"/>
            <a:ext cx="2797175" cy="134461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6646" name="Rectangle 18"/>
          <p:cNvSpPr>
            <a:spLocks noChangeArrowheads="1"/>
          </p:cNvSpPr>
          <p:nvPr/>
        </p:nvSpPr>
        <p:spPr bwMode="auto">
          <a:xfrm>
            <a:off x="323850" y="2133600"/>
            <a:ext cx="21605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AB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BC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=</a:t>
            </a:r>
          </a:p>
        </p:txBody>
      </p:sp>
      <p:sp>
        <p:nvSpPr>
          <p:cNvPr id="26647" name="Rectangle 41"/>
          <p:cNvSpPr>
            <a:spLocks noChangeArrowheads="1"/>
          </p:cNvSpPr>
          <p:nvPr/>
        </p:nvSpPr>
        <p:spPr bwMode="auto">
          <a:xfrm>
            <a:off x="1979613" y="2133600"/>
            <a:ext cx="1584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DE</a:t>
            </a:r>
            <a:endParaRPr lang="sr-Latn-CS" altLang="sr-Latn-RS" sz="2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323850" y="2563813"/>
            <a:ext cx="21605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AB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AC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=</a:t>
            </a: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1979613" y="2563813"/>
            <a:ext cx="1584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AE</a:t>
            </a:r>
            <a:endParaRPr lang="sr-Latn-CS" altLang="sr-Latn-RS" sz="2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800225" y="190500"/>
            <a:ext cx="4932363" cy="5746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hu-HU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</a:t>
            </a:r>
            <a:r>
              <a:rPr lang="hr-HR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ALÉSZ TÉTELE</a:t>
            </a:r>
            <a:r>
              <a:rPr lang="sr-Latn-CS" altLang="sr-Latn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endParaRPr lang="en-US" altLang="sr-Latn-R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651" name="Rectangle 17"/>
          <p:cNvSpPr>
            <a:spLocks noChangeArrowheads="1"/>
          </p:cNvSpPr>
          <p:nvPr/>
        </p:nvSpPr>
        <p:spPr bwMode="auto">
          <a:xfrm>
            <a:off x="179388" y="1341438"/>
            <a:ext cx="2592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akkor: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23850" y="2997200"/>
            <a:ext cx="21605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AB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AC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=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3924300" y="5300663"/>
            <a:ext cx="4608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V="1">
            <a:off x="3924300" y="3284538"/>
            <a:ext cx="424815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356100" y="3644900"/>
            <a:ext cx="1749425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011863" y="2925763"/>
            <a:ext cx="2089150" cy="309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7657" name="Text Box 24"/>
          <p:cNvSpPr txBox="1">
            <a:spLocks noChangeArrowheads="1"/>
          </p:cNvSpPr>
          <p:nvPr/>
        </p:nvSpPr>
        <p:spPr bwMode="auto">
          <a:xfrm>
            <a:off x="4500563" y="3573463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>
                <a:effectLst/>
              </a:rPr>
              <a:t>p</a:t>
            </a:r>
            <a:r>
              <a:rPr lang="sr-Latn-CS" altLang="sr-Latn-RS" sz="1800" b="1" baseline="-25000">
                <a:effectLst/>
              </a:rPr>
              <a:t>1</a:t>
            </a:r>
            <a:endParaRPr lang="en-US" altLang="sr-Latn-RS" sz="1800" b="1">
              <a:effectLst/>
            </a:endParaRPr>
          </a:p>
        </p:txBody>
      </p:sp>
      <p:sp>
        <p:nvSpPr>
          <p:cNvPr id="27658" name="Text Box 25"/>
          <p:cNvSpPr txBox="1">
            <a:spLocks noChangeArrowheads="1"/>
          </p:cNvSpPr>
          <p:nvPr/>
        </p:nvSpPr>
        <p:spPr bwMode="auto">
          <a:xfrm>
            <a:off x="6156325" y="2852738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>
                <a:effectLst/>
              </a:rPr>
              <a:t>p</a:t>
            </a:r>
            <a:r>
              <a:rPr lang="sr-Latn-CS" altLang="sr-Latn-RS" sz="1800" b="1" baseline="-25000">
                <a:effectLst/>
              </a:rPr>
              <a:t>2</a:t>
            </a:r>
            <a:endParaRPr lang="en-US" altLang="sr-Latn-RS" sz="1800" b="1">
              <a:effectLst/>
            </a:endParaRPr>
          </a:p>
        </p:txBody>
      </p:sp>
      <p:grpSp>
        <p:nvGrpSpPr>
          <p:cNvPr id="27659" name="Group 30"/>
          <p:cNvGrpSpPr>
            <a:grpSpLocks/>
          </p:cNvGrpSpPr>
          <p:nvPr/>
        </p:nvGrpSpPr>
        <p:grpSpPr bwMode="auto">
          <a:xfrm>
            <a:off x="7672388" y="2551113"/>
            <a:ext cx="860425" cy="373062"/>
            <a:chOff x="3109" y="3698"/>
            <a:chExt cx="542" cy="235"/>
          </a:xfrm>
        </p:grpSpPr>
        <p:sp>
          <p:nvSpPr>
            <p:cNvPr id="27676" name="Text Box 26"/>
            <p:cNvSpPr txBox="1">
              <a:spLocks noChangeArrowheads="1"/>
            </p:cNvSpPr>
            <p:nvPr/>
          </p:nvSpPr>
          <p:spPr bwMode="auto">
            <a:xfrm>
              <a:off x="3109" y="3698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sr-Latn-CS" altLang="sr-Latn-RS" sz="1800" b="1">
                  <a:effectLst/>
                </a:rPr>
                <a:t>p</a:t>
              </a:r>
              <a:r>
                <a:rPr lang="sr-Latn-CS" altLang="sr-Latn-RS" sz="1800" b="1" baseline="-25000">
                  <a:effectLst/>
                </a:rPr>
                <a:t>1</a:t>
              </a:r>
              <a:endParaRPr lang="en-US" altLang="sr-Latn-RS" sz="1800" b="1" baseline="-25000">
                <a:effectLst/>
              </a:endParaRPr>
            </a:p>
          </p:txBody>
        </p:sp>
        <p:sp>
          <p:nvSpPr>
            <p:cNvPr id="27677" name="Text Box 27"/>
            <p:cNvSpPr txBox="1">
              <a:spLocks noChangeArrowheads="1"/>
            </p:cNvSpPr>
            <p:nvPr/>
          </p:nvSpPr>
          <p:spPr bwMode="auto">
            <a:xfrm>
              <a:off x="3394" y="3702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sr-Latn-CS" altLang="sr-Latn-RS" sz="1800" b="1">
                  <a:effectLst/>
                </a:rPr>
                <a:t>p</a:t>
              </a:r>
              <a:r>
                <a:rPr lang="sr-Latn-CS" altLang="sr-Latn-RS" sz="1800" b="1" baseline="-25000">
                  <a:effectLst/>
                </a:rPr>
                <a:t>2</a:t>
              </a:r>
              <a:endParaRPr lang="en-US" altLang="sr-Latn-RS" sz="1800" b="1" baseline="-25000">
                <a:effectLst/>
              </a:endParaRPr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3351" y="374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3379" y="374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27660" name="Rectangle 31"/>
          <p:cNvSpPr>
            <a:spLocks noChangeArrowheads="1"/>
          </p:cNvSpPr>
          <p:nvPr/>
        </p:nvSpPr>
        <p:spPr bwMode="auto">
          <a:xfrm>
            <a:off x="3059113" y="836613"/>
            <a:ext cx="57610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párhuzamosokkal metszünk, </a:t>
            </a:r>
            <a:endParaRPr lang="en-US" altLang="sr-Latn-RS" sz="24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661" name="Rectangle 32"/>
          <p:cNvSpPr>
            <a:spLocks noChangeArrowheads="1"/>
          </p:cNvSpPr>
          <p:nvPr/>
        </p:nvSpPr>
        <p:spPr bwMode="auto">
          <a:xfrm>
            <a:off x="179388" y="836613"/>
            <a:ext cx="30972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Ha két egyenest</a:t>
            </a:r>
            <a:endParaRPr lang="en-US" altLang="sr-Latn-RS" sz="24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662" name="Text Box 33"/>
          <p:cNvSpPr txBox="1">
            <a:spLocks noChangeArrowheads="1"/>
          </p:cNvSpPr>
          <p:nvPr/>
        </p:nvSpPr>
        <p:spPr bwMode="auto">
          <a:xfrm>
            <a:off x="4943475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D</a:t>
            </a:r>
            <a:endParaRPr lang="en-US" altLang="sr-Latn-RS" sz="1800" b="1" i="1">
              <a:effectLst/>
            </a:endParaRPr>
          </a:p>
        </p:txBody>
      </p:sp>
      <p:sp>
        <p:nvSpPr>
          <p:cNvPr id="27663" name="Text Box 34"/>
          <p:cNvSpPr txBox="1">
            <a:spLocks noChangeArrowheads="1"/>
          </p:cNvSpPr>
          <p:nvPr/>
        </p:nvSpPr>
        <p:spPr bwMode="auto">
          <a:xfrm>
            <a:off x="6611938" y="35734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E</a:t>
            </a:r>
            <a:endParaRPr lang="en-US" altLang="sr-Latn-RS" sz="1800" b="1" i="1">
              <a:effectLst/>
            </a:endParaRPr>
          </a:p>
        </p:txBody>
      </p:sp>
      <p:sp>
        <p:nvSpPr>
          <p:cNvPr id="27664" name="Text Box 35"/>
          <p:cNvSpPr txBox="1">
            <a:spLocks noChangeArrowheads="1"/>
          </p:cNvSpPr>
          <p:nvPr/>
        </p:nvSpPr>
        <p:spPr bwMode="auto">
          <a:xfrm>
            <a:off x="3717925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A</a:t>
            </a:r>
            <a:endParaRPr lang="en-US" altLang="sr-Latn-RS" sz="1800" b="1" i="1">
              <a:effectLst/>
            </a:endParaRPr>
          </a:p>
        </p:txBody>
      </p:sp>
      <p:sp>
        <p:nvSpPr>
          <p:cNvPr id="27665" name="Text Box 36"/>
          <p:cNvSpPr txBox="1">
            <a:spLocks noChangeArrowheads="1"/>
          </p:cNvSpPr>
          <p:nvPr/>
        </p:nvSpPr>
        <p:spPr bwMode="auto">
          <a:xfrm>
            <a:off x="5219700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B</a:t>
            </a:r>
            <a:endParaRPr lang="en-US" altLang="sr-Latn-RS" sz="1800" b="1" i="1">
              <a:effectLst/>
            </a:endParaRPr>
          </a:p>
        </p:txBody>
      </p:sp>
      <p:sp>
        <p:nvSpPr>
          <p:cNvPr id="27666" name="Text Box 37"/>
          <p:cNvSpPr txBox="1">
            <a:spLocks noChangeArrowheads="1"/>
          </p:cNvSpPr>
          <p:nvPr/>
        </p:nvSpPr>
        <p:spPr bwMode="auto">
          <a:xfrm>
            <a:off x="7380288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C</a:t>
            </a:r>
            <a:endParaRPr lang="en-US" altLang="sr-Latn-RS" sz="1800" b="1" i="1">
              <a:effectLst/>
            </a:endParaRP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1979613" y="2997200"/>
            <a:ext cx="1584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BD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CE</a:t>
            </a:r>
            <a:endParaRPr lang="sr-Latn-CS" altLang="sr-Latn-RS" sz="2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3981450" y="5286375"/>
            <a:ext cx="1484313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H="1" flipV="1">
            <a:off x="5106988" y="4724400"/>
            <a:ext cx="387350" cy="576263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V="1">
            <a:off x="3924300" y="5314950"/>
            <a:ext cx="371475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 flipV="1">
            <a:off x="6727825" y="3948113"/>
            <a:ext cx="911225" cy="1366837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7672" name="Rectangle 18"/>
          <p:cNvSpPr>
            <a:spLocks noChangeArrowheads="1"/>
          </p:cNvSpPr>
          <p:nvPr/>
        </p:nvSpPr>
        <p:spPr bwMode="auto">
          <a:xfrm>
            <a:off x="323850" y="2133600"/>
            <a:ext cx="21605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AB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BC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=</a:t>
            </a:r>
          </a:p>
        </p:txBody>
      </p:sp>
      <p:sp>
        <p:nvSpPr>
          <p:cNvPr id="27673" name="Rectangle 41"/>
          <p:cNvSpPr>
            <a:spLocks noChangeArrowheads="1"/>
          </p:cNvSpPr>
          <p:nvPr/>
        </p:nvSpPr>
        <p:spPr bwMode="auto">
          <a:xfrm>
            <a:off x="1979613" y="2133600"/>
            <a:ext cx="1584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DE</a:t>
            </a:r>
            <a:endParaRPr lang="sr-Latn-CS" altLang="sr-Latn-RS" sz="2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674" name="Rectangle 18"/>
          <p:cNvSpPr>
            <a:spLocks noChangeArrowheads="1"/>
          </p:cNvSpPr>
          <p:nvPr/>
        </p:nvSpPr>
        <p:spPr bwMode="auto">
          <a:xfrm>
            <a:off x="323850" y="2563813"/>
            <a:ext cx="21605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AB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AC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=</a:t>
            </a:r>
          </a:p>
        </p:txBody>
      </p:sp>
      <p:sp>
        <p:nvSpPr>
          <p:cNvPr id="27675" name="Rectangle 41"/>
          <p:cNvSpPr>
            <a:spLocks noChangeArrowheads="1"/>
          </p:cNvSpPr>
          <p:nvPr/>
        </p:nvSpPr>
        <p:spPr bwMode="auto">
          <a:xfrm>
            <a:off x="1979613" y="2563813"/>
            <a:ext cx="1584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AE</a:t>
            </a:r>
            <a:endParaRPr lang="sr-Latn-CS" altLang="sr-Latn-RS" sz="2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/>
      <p:bldP spid="133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00225" y="190500"/>
            <a:ext cx="4932363" cy="5746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sr-Latn-R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hu-HU" altLang="sr-Latn-R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</a:t>
            </a:r>
            <a:r>
              <a:rPr lang="hr-HR" altLang="sr-Latn-R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ALÉSZ TÉTELE</a:t>
            </a:r>
            <a:endParaRPr lang="en-US" altLang="sr-Latn-R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9388" y="1341438"/>
            <a:ext cx="2592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akkor:</a:t>
            </a: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3924300" y="5300663"/>
            <a:ext cx="4608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3924300" y="3284538"/>
            <a:ext cx="424815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4356100" y="3644900"/>
            <a:ext cx="1749425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6011863" y="2925763"/>
            <a:ext cx="2089150" cy="309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4500563" y="3573463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>
                <a:effectLst/>
              </a:rPr>
              <a:t>p</a:t>
            </a:r>
            <a:r>
              <a:rPr lang="sr-Latn-CS" altLang="sr-Latn-RS" sz="1800" b="1" baseline="-25000">
                <a:effectLst/>
              </a:rPr>
              <a:t>1</a:t>
            </a:r>
            <a:endParaRPr lang="en-US" altLang="sr-Latn-RS" sz="1800" b="1">
              <a:effectLst/>
            </a:endParaRP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6156325" y="2852738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>
                <a:effectLst/>
              </a:rPr>
              <a:t>p</a:t>
            </a:r>
            <a:r>
              <a:rPr lang="sr-Latn-CS" altLang="sr-Latn-RS" sz="1800" b="1" baseline="-25000">
                <a:effectLst/>
              </a:rPr>
              <a:t>2</a:t>
            </a:r>
            <a:endParaRPr lang="en-US" altLang="sr-Latn-RS" sz="1800" b="1">
              <a:effectLst/>
            </a:endParaRPr>
          </a:p>
        </p:txBody>
      </p:sp>
      <p:grpSp>
        <p:nvGrpSpPr>
          <p:cNvPr id="28682" name="Group 11"/>
          <p:cNvGrpSpPr>
            <a:grpSpLocks/>
          </p:cNvGrpSpPr>
          <p:nvPr/>
        </p:nvGrpSpPr>
        <p:grpSpPr bwMode="auto">
          <a:xfrm>
            <a:off x="7672388" y="2551113"/>
            <a:ext cx="860425" cy="373062"/>
            <a:chOff x="3109" y="3698"/>
            <a:chExt cx="542" cy="235"/>
          </a:xfrm>
        </p:grpSpPr>
        <p:sp>
          <p:nvSpPr>
            <p:cNvPr id="28702" name="Text Box 12"/>
            <p:cNvSpPr txBox="1">
              <a:spLocks noChangeArrowheads="1"/>
            </p:cNvSpPr>
            <p:nvPr/>
          </p:nvSpPr>
          <p:spPr bwMode="auto">
            <a:xfrm>
              <a:off x="3109" y="3698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sr-Latn-CS" altLang="sr-Latn-RS" sz="1800" b="1">
                  <a:effectLst/>
                </a:rPr>
                <a:t>p</a:t>
              </a:r>
              <a:r>
                <a:rPr lang="sr-Latn-CS" altLang="sr-Latn-RS" sz="1800" b="1" baseline="-25000">
                  <a:effectLst/>
                </a:rPr>
                <a:t>1</a:t>
              </a:r>
              <a:endParaRPr lang="en-US" altLang="sr-Latn-RS" sz="1800" b="1" baseline="-25000">
                <a:effectLst/>
              </a:endParaRPr>
            </a:p>
          </p:txBody>
        </p:sp>
        <p:sp>
          <p:nvSpPr>
            <p:cNvPr id="28703" name="Text Box 13"/>
            <p:cNvSpPr txBox="1">
              <a:spLocks noChangeArrowheads="1"/>
            </p:cNvSpPr>
            <p:nvPr/>
          </p:nvSpPr>
          <p:spPr bwMode="auto">
            <a:xfrm>
              <a:off x="3394" y="3702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sr-Latn-CS" altLang="sr-Latn-RS" sz="1800" b="1">
                  <a:effectLst/>
                </a:rPr>
                <a:t>p</a:t>
              </a:r>
              <a:r>
                <a:rPr lang="sr-Latn-CS" altLang="sr-Latn-RS" sz="1800" b="1" baseline="-25000">
                  <a:effectLst/>
                </a:rPr>
                <a:t>2</a:t>
              </a:r>
              <a:endParaRPr lang="en-US" altLang="sr-Latn-RS" sz="1800" b="1" baseline="-25000">
                <a:effectLst/>
              </a:endParaRPr>
            </a:p>
          </p:txBody>
        </p:sp>
        <p:sp>
          <p:nvSpPr>
            <p:cNvPr id="102414" name="Line 14"/>
            <p:cNvSpPr>
              <a:spLocks noChangeShapeType="1"/>
            </p:cNvSpPr>
            <p:nvPr/>
          </p:nvSpPr>
          <p:spPr bwMode="auto">
            <a:xfrm>
              <a:off x="3351" y="374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2415" name="Line 15"/>
            <p:cNvSpPr>
              <a:spLocks noChangeShapeType="1"/>
            </p:cNvSpPr>
            <p:nvPr/>
          </p:nvSpPr>
          <p:spPr bwMode="auto">
            <a:xfrm>
              <a:off x="3379" y="374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28683" name="Rectangle 16"/>
          <p:cNvSpPr>
            <a:spLocks noChangeArrowheads="1"/>
          </p:cNvSpPr>
          <p:nvPr/>
        </p:nvSpPr>
        <p:spPr bwMode="auto">
          <a:xfrm>
            <a:off x="3059113" y="836613"/>
            <a:ext cx="57610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párhuzamosokkal metszünk, </a:t>
            </a:r>
            <a:endParaRPr lang="en-US" altLang="sr-Latn-RS" sz="24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684" name="Rectangle 17"/>
          <p:cNvSpPr>
            <a:spLocks noChangeArrowheads="1"/>
          </p:cNvSpPr>
          <p:nvPr/>
        </p:nvSpPr>
        <p:spPr bwMode="auto">
          <a:xfrm>
            <a:off x="179388" y="836613"/>
            <a:ext cx="31686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Ha két egyenest</a:t>
            </a:r>
            <a:endParaRPr lang="en-US" altLang="sr-Latn-RS" sz="24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4943475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D</a:t>
            </a:r>
            <a:endParaRPr lang="en-US" altLang="sr-Latn-RS" sz="1800" b="1" i="1">
              <a:effectLst/>
            </a:endParaRPr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6611938" y="35734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E</a:t>
            </a:r>
            <a:endParaRPr lang="en-US" altLang="sr-Latn-RS" sz="1800" b="1" i="1">
              <a:effectLst/>
            </a:endParaRPr>
          </a:p>
        </p:txBody>
      </p:sp>
      <p:sp>
        <p:nvSpPr>
          <p:cNvPr id="28687" name="Text Box 20"/>
          <p:cNvSpPr txBox="1">
            <a:spLocks noChangeArrowheads="1"/>
          </p:cNvSpPr>
          <p:nvPr/>
        </p:nvSpPr>
        <p:spPr bwMode="auto">
          <a:xfrm>
            <a:off x="3717925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A</a:t>
            </a:r>
            <a:endParaRPr lang="en-US" altLang="sr-Latn-RS" sz="1800" b="1" i="1">
              <a:effectLst/>
            </a:endParaRPr>
          </a:p>
        </p:txBody>
      </p:sp>
      <p:sp>
        <p:nvSpPr>
          <p:cNvPr id="28688" name="Text Box 21"/>
          <p:cNvSpPr txBox="1">
            <a:spLocks noChangeArrowheads="1"/>
          </p:cNvSpPr>
          <p:nvPr/>
        </p:nvSpPr>
        <p:spPr bwMode="auto">
          <a:xfrm>
            <a:off x="5219700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B</a:t>
            </a:r>
            <a:endParaRPr lang="en-US" altLang="sr-Latn-RS" sz="1800" b="1" i="1">
              <a:effectLst/>
            </a:endParaRPr>
          </a:p>
        </p:txBody>
      </p:sp>
      <p:sp>
        <p:nvSpPr>
          <p:cNvPr id="28689" name="Text Box 22"/>
          <p:cNvSpPr txBox="1">
            <a:spLocks noChangeArrowheads="1"/>
          </p:cNvSpPr>
          <p:nvPr/>
        </p:nvSpPr>
        <p:spPr bwMode="auto">
          <a:xfrm>
            <a:off x="7380288" y="5300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sr-Latn-RS" sz="1800" b="1" i="1">
                <a:effectLst/>
              </a:rPr>
              <a:t>C</a:t>
            </a:r>
            <a:endParaRPr lang="en-US" altLang="sr-Latn-RS" sz="1800" b="1" i="1">
              <a:effectLst/>
            </a:endParaRPr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323850" y="3498850"/>
            <a:ext cx="21605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A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E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=</a:t>
            </a:r>
          </a:p>
        </p:txBody>
      </p:sp>
      <p:sp>
        <p:nvSpPr>
          <p:cNvPr id="27667" name="Rectangle 29"/>
          <p:cNvSpPr>
            <a:spLocks noChangeArrowheads="1"/>
          </p:cNvSpPr>
          <p:nvPr/>
        </p:nvSpPr>
        <p:spPr bwMode="auto">
          <a:xfrm>
            <a:off x="1979613" y="3498850"/>
            <a:ext cx="1584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BD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C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E</a:t>
            </a:r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 flipV="1">
            <a:off x="3981450" y="4778375"/>
            <a:ext cx="1123950" cy="522288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2431" name="Line 31"/>
          <p:cNvSpPr>
            <a:spLocks noChangeShapeType="1"/>
          </p:cNvSpPr>
          <p:nvPr/>
        </p:nvSpPr>
        <p:spPr bwMode="auto">
          <a:xfrm flipH="1" flipV="1">
            <a:off x="5106988" y="4738688"/>
            <a:ext cx="387350" cy="576262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 flipV="1">
            <a:off x="3937000" y="3941763"/>
            <a:ext cx="2808288" cy="1344612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 flipH="1" flipV="1">
            <a:off x="6727825" y="3962400"/>
            <a:ext cx="882650" cy="1323975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8696" name="Rectangle 18"/>
          <p:cNvSpPr>
            <a:spLocks noChangeArrowheads="1"/>
          </p:cNvSpPr>
          <p:nvPr/>
        </p:nvSpPr>
        <p:spPr bwMode="auto">
          <a:xfrm>
            <a:off x="323850" y="2997200"/>
            <a:ext cx="21605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AB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AC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=</a:t>
            </a:r>
          </a:p>
        </p:txBody>
      </p:sp>
      <p:sp>
        <p:nvSpPr>
          <p:cNvPr id="28697" name="Rectangle 41"/>
          <p:cNvSpPr>
            <a:spLocks noChangeArrowheads="1"/>
          </p:cNvSpPr>
          <p:nvPr/>
        </p:nvSpPr>
        <p:spPr bwMode="auto">
          <a:xfrm>
            <a:off x="1979613" y="2997200"/>
            <a:ext cx="1584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BD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CE</a:t>
            </a:r>
            <a:endParaRPr lang="sr-Latn-CS" altLang="sr-Latn-RS" sz="2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698" name="Rectangle 18"/>
          <p:cNvSpPr>
            <a:spLocks noChangeArrowheads="1"/>
          </p:cNvSpPr>
          <p:nvPr/>
        </p:nvSpPr>
        <p:spPr bwMode="auto">
          <a:xfrm>
            <a:off x="323850" y="2133600"/>
            <a:ext cx="21605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AB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BC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=</a:t>
            </a:r>
          </a:p>
        </p:txBody>
      </p:sp>
      <p:sp>
        <p:nvSpPr>
          <p:cNvPr id="28699" name="Rectangle 41"/>
          <p:cNvSpPr>
            <a:spLocks noChangeArrowheads="1"/>
          </p:cNvSpPr>
          <p:nvPr/>
        </p:nvSpPr>
        <p:spPr bwMode="auto">
          <a:xfrm>
            <a:off x="1979613" y="2133600"/>
            <a:ext cx="1584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DE</a:t>
            </a:r>
            <a:endParaRPr lang="sr-Latn-CS" altLang="sr-Latn-RS" sz="2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700" name="Rectangle 18"/>
          <p:cNvSpPr>
            <a:spLocks noChangeArrowheads="1"/>
          </p:cNvSpPr>
          <p:nvPr/>
        </p:nvSpPr>
        <p:spPr bwMode="auto">
          <a:xfrm>
            <a:off x="323850" y="2563813"/>
            <a:ext cx="21605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AB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AC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=</a:t>
            </a:r>
          </a:p>
        </p:txBody>
      </p:sp>
      <p:sp>
        <p:nvSpPr>
          <p:cNvPr id="28701" name="Rectangle 41"/>
          <p:cNvSpPr>
            <a:spLocks noChangeArrowheads="1"/>
          </p:cNvSpPr>
          <p:nvPr/>
        </p:nvSpPr>
        <p:spPr bwMode="auto">
          <a:xfrm>
            <a:off x="1979613" y="2563813"/>
            <a:ext cx="1584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AD</a:t>
            </a:r>
            <a:r>
              <a:rPr lang="sr-Latn-C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 : </a:t>
            </a:r>
            <a:r>
              <a:rPr lang="en-US" altLang="sr-Latn-RS" sz="2800">
                <a:solidFill>
                  <a:schemeClr val="tx1"/>
                </a:solidFill>
                <a:effectLst/>
                <a:latin typeface="Comic Sans MS" pitchFamily="66" charset="0"/>
              </a:rPr>
              <a:t>AE</a:t>
            </a:r>
            <a:endParaRPr lang="sr-Latn-CS" altLang="sr-Latn-RS" sz="2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8" grpId="0"/>
      <p:bldP spid="276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800px-Giza196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26988"/>
            <a:ext cx="9937750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588"/>
            <a:ext cx="6985000" cy="6954837"/>
          </a:xfrm>
          <a:gradFill rotWithShape="1">
            <a:gsLst>
              <a:gs pos="0">
                <a:srgbClr val="009900">
                  <a:alpha val="71001"/>
                </a:srgbClr>
              </a:gs>
              <a:gs pos="50000">
                <a:srgbClr val="66FF66">
                  <a:alpha val="71001"/>
                </a:srgbClr>
              </a:gs>
              <a:gs pos="100000">
                <a:srgbClr val="009900">
                  <a:alpha val="71001"/>
                </a:srgbClr>
              </a:gs>
            </a:gsLst>
            <a:lin ang="5400000" scaled="1"/>
          </a:gradFill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sr-Latn-CS" altLang="sr-Latn-RS" sz="2400" b="1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sr-Latn-CS" altLang="sr-Latn-RS" sz="2800" b="1" dirty="0" smtClean="0">
                <a:latin typeface="Comic Sans MS" pitchFamily="66" charset="0"/>
              </a:rPr>
              <a:t>A  “Priče o piramidi” szerzője:</a:t>
            </a:r>
          </a:p>
          <a:p>
            <a:pPr marL="0" indent="0" algn="ctr" eaLnBrk="1" hangingPunct="1">
              <a:buFontTx/>
              <a:buNone/>
            </a:pPr>
            <a:r>
              <a:rPr lang="sr-Latn-CS" altLang="sr-Latn-RS" b="1" dirty="0" smtClean="0">
                <a:solidFill>
                  <a:srgbClr val="FF0000"/>
                </a:solidFill>
                <a:latin typeface="Comic Sans MS" pitchFamily="66" charset="0"/>
              </a:rPr>
              <a:t>Volarov Jelena</a:t>
            </a:r>
          </a:p>
          <a:p>
            <a:pPr marL="0" indent="0" algn="ctr" eaLnBrk="1" hangingPunct="1">
              <a:buFontTx/>
              <a:buNone/>
            </a:pPr>
            <a:endParaRPr lang="sr-Latn-CS" altLang="sr-Latn-RS" sz="20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sr-Latn-CS" altLang="sr-Latn-RS" sz="20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sr-Latn-CS" altLang="sr-Latn-RS" sz="1800" b="1" dirty="0" smtClean="0">
                <a:latin typeface="Comic Sans MS" pitchFamily="66" charset="0"/>
              </a:rPr>
              <a:t>A piramis árnyékának mérését, Thalész tételét és a Hét bölcsről szóló slideket a szerző jóváhagyásával hozzátette és horvát nyelvre fordította:</a:t>
            </a:r>
          </a:p>
          <a:p>
            <a:pPr marL="0" indent="0" algn="ctr" eaLnBrk="1" hangingPunct="1">
              <a:buFontTx/>
              <a:buNone/>
            </a:pPr>
            <a:r>
              <a:rPr lang="sr-Latn-CS" altLang="sr-Latn-RS" sz="2400" b="1" dirty="0" smtClean="0">
                <a:solidFill>
                  <a:srgbClr val="FF0000"/>
                </a:solidFill>
                <a:latin typeface="Comic Sans MS" pitchFamily="66" charset="0"/>
              </a:rPr>
              <a:t>Antonija Horvatek</a:t>
            </a:r>
          </a:p>
          <a:p>
            <a:pPr marL="0" indent="0" algn="ctr" eaLnBrk="1" hangingPunct="1">
              <a:buFontTx/>
              <a:buNone/>
            </a:pPr>
            <a:endParaRPr lang="sr-Latn-CS" altLang="sr-Latn-RS" sz="1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sr-Latn-CS" altLang="sr-Latn-RS" sz="1800" b="1" dirty="0" smtClean="0">
                <a:latin typeface="Comic Sans MS" pitchFamily="66" charset="0"/>
              </a:rPr>
              <a:t>Köszönet a szerzőnek az engedélyért, hogy feltehettem a honlapomra: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1800" i="1" u="sng" dirty="0" smtClean="0">
                <a:solidFill>
                  <a:srgbClr val="003366"/>
                </a:solidFill>
                <a:hlinkClick r:id="rId3"/>
              </a:rPr>
              <a:t>http://www.antonija-horvatek.from.hr/</a:t>
            </a:r>
            <a:endParaRPr lang="sr-Latn-CS" altLang="sr-Latn-RS" sz="1800" b="1" dirty="0" smtClean="0">
              <a:solidFill>
                <a:srgbClr val="003366"/>
              </a:solidFill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sr-Latn-CS" altLang="sr-Latn-RS" sz="1200" b="1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sr-Latn-CS" altLang="sr-Latn-RS" sz="1800" b="1" dirty="0" smtClean="0">
                <a:latin typeface="Comic Sans MS" pitchFamily="66" charset="0"/>
              </a:rPr>
              <a:t>Antonija Horvatek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2400" dirty="0" smtClean="0">
                <a:latin typeface="Brush Script MT" pitchFamily="66" charset="0"/>
              </a:rPr>
              <a:t>Matematika na dlanu</a:t>
            </a:r>
          </a:p>
          <a:p>
            <a:pPr marL="0" indent="0" algn="ctr" eaLnBrk="1" hangingPunct="1">
              <a:buFontTx/>
              <a:buNone/>
            </a:pPr>
            <a:endParaRPr lang="hr-HR" altLang="sr-Latn-RS" sz="1800" dirty="0" smtClean="0">
              <a:latin typeface="Brush Script MT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hr-HR" altLang="sr-Latn-RS" sz="2200" b="1" dirty="0" smtClean="0">
                <a:solidFill>
                  <a:srgbClr val="002060"/>
                </a:solidFill>
                <a:latin typeface="Comic Sans MS" pitchFamily="66" charset="0"/>
              </a:rPr>
              <a:t>Magyarra fordította: Mezei-Belovai Irén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2200" b="1" dirty="0" smtClean="0">
                <a:solidFill>
                  <a:srgbClr val="002060"/>
                </a:solidFill>
                <a:latin typeface="Comic Sans MS" pitchFamily="66" charset="0"/>
              </a:rPr>
              <a:t>Nagybecskerek, 2016.08.16-án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1800" i="1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sr-Latn-RS" sz="4000" smtClean="0">
                <a:solidFill>
                  <a:schemeClr val="bg1"/>
                </a:solidFill>
                <a:latin typeface="Comic Sans MS" pitchFamily="66" charset="0"/>
              </a:rPr>
              <a:t>AMIT TUDNUNK KELL </a:t>
            </a:r>
            <a:br>
              <a:rPr lang="sr-Latn-CS" altLang="sr-Latn-RS" sz="400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sr-Latn-CS" altLang="sr-Latn-RS" sz="4000" smtClean="0">
                <a:solidFill>
                  <a:schemeClr val="bg1"/>
                </a:solidFill>
                <a:latin typeface="Comic Sans MS" pitchFamily="66" charset="0"/>
              </a:rPr>
              <a:t>A KHEOPSZ PIRAMISRÓL:</a:t>
            </a:r>
            <a:endParaRPr lang="en-US" altLang="sr-Latn-RS" sz="40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6994525" cy="2232025"/>
          </a:xfrm>
        </p:spPr>
        <p:txBody>
          <a:bodyPr/>
          <a:lstStyle/>
          <a:p>
            <a:pPr eaLnBrk="1" hangingPunct="1"/>
            <a:endParaRPr lang="sr-Latn-CS" altLang="sr-Latn-RS" sz="36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sr-Latn-CS" altLang="sr-Latn-RS" sz="3600" smtClean="0">
                <a:solidFill>
                  <a:schemeClr val="bg1"/>
                </a:solidFill>
                <a:latin typeface="Comic Sans MS" pitchFamily="66" charset="0"/>
              </a:rPr>
              <a:t>A „piramis“ szó jelentése a görög nyelvben „mézeskalács“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3" y="3330575"/>
            <a:ext cx="82296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CS" altLang="sr-Latn-RS" sz="36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Gízában található, az egyiptomi</a:t>
            </a:r>
          </a:p>
          <a:p>
            <a:pPr marL="0" indent="0" eaLnBrk="1" hangingPunct="1">
              <a:buNone/>
              <a:defRPr/>
            </a:pPr>
            <a:r>
              <a:rPr lang="sr-Latn-CS" altLang="sr-Latn-RS" sz="360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sr-Latn-CS" altLang="sr-Latn-RS" sz="3600" smtClean="0">
                <a:solidFill>
                  <a:schemeClr val="bg1"/>
                </a:solidFill>
                <a:effectLst/>
                <a:latin typeface="Comic Sans MS" pitchFamily="66" charset="0"/>
              </a:rPr>
              <a:t> Kairó </a:t>
            </a:r>
            <a:r>
              <a:rPr lang="sr-Latn-CS" altLang="sr-Latn-RS" sz="36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közelében</a:t>
            </a:r>
          </a:p>
          <a:p>
            <a:pPr eaLnBrk="1" hangingPunct="1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az</a:t>
            </a:r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egyedüli</a:t>
            </a:r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fennmaradt</a:t>
            </a:r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csoda</a:t>
            </a:r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az</a:t>
            </a:r>
            <a:r>
              <a:rPr lang="hu-H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hu-H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r-Latn-CS" altLang="sr-Latn-RS" sz="3600" dirty="0" smtClean="0">
                <a:solidFill>
                  <a:srgbClr val="99CCFF"/>
                </a:solidFill>
                <a:effectLst/>
                <a:latin typeface="Comic Sans MS" pitchFamily="66" charset="0"/>
                <a:hlinkClick r:id="rId3" action="ppaction://hlinksldjump"/>
              </a:rPr>
              <a:t>az ókori világ hét csodája közül</a:t>
            </a:r>
            <a:endParaRPr lang="sr-Latn-CS" altLang="sr-Latn-RS" sz="3600" dirty="0" smtClean="0"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sr-Latn-CS" altLang="sr-Latn-RS" sz="36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82625" y="1340768"/>
            <a:ext cx="8281988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Latn-CS" altLang="sr-Latn-RS" sz="2800" dirty="0" smtClean="0">
                <a:effectLst/>
                <a:latin typeface="Comic Sans MS" pitchFamily="66" charset="0"/>
              </a:rPr>
              <a:t>Felhasznált irodalom:</a:t>
            </a:r>
          </a:p>
          <a:p>
            <a:pPr>
              <a:defRPr/>
            </a:pPr>
            <a:endParaRPr lang="sr-Latn-CS" altLang="sr-Latn-RS" sz="2000" dirty="0" smtClean="0">
              <a:effectLst/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hr-HR" altLang="sr-Latn-RS" sz="2000" dirty="0" smtClean="0">
                <a:effectLst/>
                <a:latin typeface="Comic Sans MS" pitchFamily="66" charset="0"/>
              </a:rPr>
              <a:t> Denis Guedj:   „A papagáj tétele"</a:t>
            </a:r>
          </a:p>
          <a:p>
            <a:pPr>
              <a:spcBef>
                <a:spcPct val="50000"/>
              </a:spcBef>
              <a:defRPr/>
            </a:pPr>
            <a:r>
              <a:rPr lang="hr-HR" altLang="sr-Latn-RS" sz="2000" dirty="0" smtClean="0">
                <a:effectLst/>
                <a:latin typeface="Comic Sans MS" pitchFamily="66" charset="0"/>
              </a:rPr>
              <a:t> 	(eredeti francia cím: " Le Theoreme du perroquet")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hr-HR" altLang="sr-Latn-RS" sz="2000" dirty="0" smtClean="0">
                <a:effectLst/>
                <a:latin typeface="Comic Sans MS" pitchFamily="66" charset="0"/>
              </a:rPr>
              <a:t>Boris Čekrlija: Vremeplovom kroz matematiku</a:t>
            </a:r>
            <a:r>
              <a:rPr lang="en-US" alt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hr-HR" altLang="sr-Latn-R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hr-HR" alt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/>
              </a:rPr>
              <a:t>http://www.pbs.org/wgbh/nova/pyramid/geometry/height.html</a:t>
            </a:r>
            <a:r>
              <a:rPr lang="hr-HR" alt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3"/>
              </a:rPr>
              <a:t>http://www.zvrk.co.yu/Mskola/Istorija/sedamcuda/index.htm</a:t>
            </a:r>
            <a:r>
              <a:rPr lang="en-US" alt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hr-HR" altLang="sr-Latn-R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hr-HR" alt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4"/>
              </a:rPr>
              <a:t>http://adria.fesb.hr/~ncujic/cuda/uvod.html</a:t>
            </a:r>
            <a:r>
              <a:rPr lang="en-US" alt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r-HR" alt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hr-HR" alt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Wikipédia, a szabad enciklopédia</a:t>
            </a:r>
            <a:endParaRPr lang="en-US" altLang="sr-Latn-R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3568" y="224644"/>
            <a:ext cx="7560840" cy="65167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9104" y="1196752"/>
            <a:ext cx="6805264" cy="2808312"/>
          </a:xfrm>
          <a:prstGeom prst="rect">
            <a:avLst/>
          </a:prstGeom>
        </p:spPr>
        <p:txBody>
          <a:bodyPr/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hu-HU" sz="2400" smtClean="0"/>
              <a:t>Tilos ezen oktatási anyag átdolgozása, amennyiben nyilvános előadáson, </a:t>
            </a:r>
            <a:br>
              <a:rPr lang="hu-HU" sz="2400" smtClean="0"/>
            </a:br>
            <a:r>
              <a:rPr lang="hu-HU" sz="2400" smtClean="0"/>
              <a:t>vagy  más formában jelenítik meg.</a:t>
            </a:r>
          </a:p>
          <a:p>
            <a:pPr algn="ctr"/>
            <a:endParaRPr lang="hu-HU" sz="2400" smtClean="0"/>
          </a:p>
          <a:p>
            <a:pPr marL="0" indent="0" algn="ctr">
              <a:buFont typeface="Arial" charset="0"/>
              <a:buNone/>
            </a:pPr>
            <a:r>
              <a:rPr lang="hu-HU" sz="2400" smtClean="0"/>
              <a:t>Iskolai foglalkozás keretében tetszőleges módosításokat bátran végezhetnek rajta. 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47664" y="4365104"/>
            <a:ext cx="58326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hr-HR" alt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Antonija Horvatek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Horvátország</a:t>
            </a:r>
            <a:endParaRPr lang="hr-HR" altLang="sr-Latn-R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Matematika na dlanu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http://www.antonija-horvatek.from.hr/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1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835150" y="1608138"/>
            <a:ext cx="604921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altLang="sr-Latn-RS" sz="24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Amennyiben többet szeretnél tudni:</a:t>
            </a:r>
            <a:endParaRPr lang="sr-Latn-CS" altLang="sr-Latn-RS" sz="2400" dirty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>
              <a:defRPr/>
            </a:pPr>
            <a:r>
              <a:rPr lang="sr-Latn-CS" altLang="sr-Latn-RS" sz="1000" dirty="0">
                <a:solidFill>
                  <a:schemeClr val="tx1"/>
                </a:solidFill>
                <a:effectLst/>
                <a:latin typeface="Comic Sans MS" pitchFamily="66" charset="0"/>
              </a:rPr>
              <a:t>  </a:t>
            </a:r>
          </a:p>
          <a:p>
            <a:pPr>
              <a:defRPr/>
            </a:pPr>
            <a:r>
              <a:rPr lang="sr-Latn-CS" altLang="sr-Latn-RS" sz="2400" dirty="0">
                <a:solidFill>
                  <a:schemeClr val="tx1"/>
                </a:solidFill>
                <a:effectLst/>
                <a:latin typeface="Comic Sans MS" pitchFamily="66" charset="0"/>
              </a:rPr>
              <a:t>- </a:t>
            </a:r>
            <a:r>
              <a:rPr lang="sr-Latn-CS" altLang="sr-Latn-RS" sz="24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A világ Hét csodájáról,</a:t>
            </a:r>
            <a:endParaRPr lang="sr-Latn-CS" altLang="sr-Latn-RS" sz="2400" dirty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>
              <a:defRPr/>
            </a:pPr>
            <a:endParaRPr lang="sr-Latn-CS" altLang="sr-Latn-RS" sz="1000" dirty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>
              <a:defRPr/>
            </a:pPr>
            <a:r>
              <a:rPr lang="sr-Latn-CS" altLang="sr-Latn-RS" sz="2400" dirty="0">
                <a:solidFill>
                  <a:schemeClr val="tx1"/>
                </a:solidFill>
                <a:effectLst/>
                <a:latin typeface="Comic Sans MS" pitchFamily="66" charset="0"/>
              </a:rPr>
              <a:t>- </a:t>
            </a:r>
            <a:r>
              <a:rPr lang="sr-Latn-CS" altLang="sr-Latn-RS" sz="24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A Kheopsz piramis építéséről,</a:t>
            </a:r>
            <a:endParaRPr lang="sr-Latn-CS" altLang="sr-Latn-RS" sz="2400" dirty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>
              <a:defRPr/>
            </a:pPr>
            <a:endParaRPr lang="sr-Latn-CS" altLang="sr-Latn-RS" sz="1000" dirty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>
              <a:defRPr/>
            </a:pPr>
            <a:r>
              <a:rPr lang="sr-Latn-CS" altLang="sr-Latn-RS" sz="2400" dirty="0">
                <a:solidFill>
                  <a:schemeClr val="tx1"/>
                </a:solidFill>
                <a:effectLst/>
                <a:latin typeface="Comic Sans MS" pitchFamily="66" charset="0"/>
              </a:rPr>
              <a:t>- </a:t>
            </a:r>
            <a:r>
              <a:rPr lang="sr-Latn-CS" altLang="sr-Latn-RS" sz="24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Kheopsz fáraóról,</a:t>
            </a:r>
            <a:endParaRPr lang="sr-Latn-CS" altLang="sr-Latn-RS" sz="2400" dirty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>
              <a:defRPr/>
            </a:pPr>
            <a:endParaRPr lang="sr-Latn-CS" altLang="sr-Latn-RS" sz="1000" dirty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>
              <a:defRPr/>
            </a:pPr>
            <a:r>
              <a:rPr lang="sr-Latn-CS" altLang="sr-Latn-RS" sz="2400" dirty="0">
                <a:solidFill>
                  <a:schemeClr val="tx1"/>
                </a:solidFill>
                <a:effectLst/>
                <a:latin typeface="Comic Sans MS" pitchFamily="66" charset="0"/>
              </a:rPr>
              <a:t>- </a:t>
            </a:r>
            <a:r>
              <a:rPr lang="sr-Latn-CS" altLang="sr-Latn-RS" sz="24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A Hét bölcsről,</a:t>
            </a:r>
            <a:r>
              <a:rPr lang="sr-Latn-CS" altLang="sr-Latn-RS" sz="1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sr-Latn-CS" altLang="sr-Latn-RS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sr-Latn-CS" altLang="sr-Latn-RS" sz="1000" dirty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>
              <a:defRPr/>
            </a:pPr>
            <a:endParaRPr lang="sr-Latn-CS" altLang="sr-Latn-RS" sz="1000" dirty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>
              <a:defRPr/>
            </a:pPr>
            <a:r>
              <a:rPr lang="sr-Latn-CS" altLang="sr-Latn-RS" sz="24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kattints </a:t>
            </a:r>
            <a:r>
              <a:rPr lang="sr-Latn-CS" altLang="sr-Latn-RS" sz="2400" dirty="0" smtClean="0">
                <a:solidFill>
                  <a:schemeClr val="tx1"/>
                </a:solidFill>
                <a:effectLst/>
                <a:latin typeface="Comic Sans MS" pitchFamily="66" charset="0"/>
                <a:hlinkClick r:id="rId2" action="ppaction://hlinksldjump"/>
              </a:rPr>
              <a:t>ide</a:t>
            </a:r>
            <a:r>
              <a:rPr lang="sr-Latn-CS" altLang="sr-Latn-RS" sz="24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!</a:t>
            </a:r>
            <a:endParaRPr lang="en-US" altLang="sr-Latn-RS" sz="2400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7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CC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931150" cy="706438"/>
          </a:xfrm>
        </p:spPr>
        <p:txBody>
          <a:bodyPr/>
          <a:lstStyle/>
          <a:p>
            <a:pPr eaLnBrk="1" hangingPunct="1"/>
            <a:r>
              <a:rPr lang="sr-Latn-CS" altLang="sr-Latn-RS" sz="3200" u="sng" dirty="0" smtClean="0">
                <a:solidFill>
                  <a:srgbClr val="663300"/>
                </a:solidFill>
                <a:latin typeface="Comic Sans MS" pitchFamily="66" charset="0"/>
              </a:rPr>
              <a:t>AZ ÓKORi VILÁG HÉT CSODÁJA</a:t>
            </a:r>
            <a:endParaRPr lang="en-US" altLang="sr-Latn-RS" sz="3200" u="sng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32771" name="Picture 3" descr="artemis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1905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olossus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36613"/>
            <a:ext cx="1905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mausoleum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63863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pharos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63863"/>
            <a:ext cx="1905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zeus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836613"/>
            <a:ext cx="1905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23850" y="2200275"/>
            <a:ext cx="1944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altLang="sr-Latn-RS" sz="1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Az epheszoszi Artemisz-templom</a:t>
            </a:r>
            <a:endParaRPr lang="en-US" altLang="sr-Latn-RS" sz="16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2627784" y="2200275"/>
            <a:ext cx="28803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altLang="sr-Latn-RS" sz="1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rodoszi kolosszus – Héliusz isten szobra</a:t>
            </a:r>
            <a:endParaRPr lang="en-US" altLang="sr-Latn-RS" sz="16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7667625" y="3035300"/>
            <a:ext cx="14176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altLang="sr-Latn-RS" sz="1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Szemiramisz függőkertje</a:t>
            </a:r>
          </a:p>
          <a:p>
            <a:pPr algn="ctr">
              <a:defRPr/>
            </a:pPr>
            <a:r>
              <a:rPr lang="sr-Latn-CS" altLang="sr-Latn-RS" sz="1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Babilonban, az Eufrátesz partján</a:t>
            </a:r>
            <a:endParaRPr lang="en-US" altLang="sr-Latn-RS" sz="16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-36512" y="4332288"/>
            <a:ext cx="2809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altLang="sr-Latn-RS" sz="1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halikarnasszoszi mauzóleum – Mauzólosz perzsa király sírja </a:t>
            </a:r>
            <a:endParaRPr lang="en-US" altLang="sr-Latn-RS" sz="16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3419475" y="4298950"/>
            <a:ext cx="172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altLang="sr-Latn-RS" sz="1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pharoszi világítótorony</a:t>
            </a:r>
            <a:endParaRPr lang="en-US" altLang="sr-Latn-RS" sz="16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6228184" y="2200275"/>
            <a:ext cx="20026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altLang="sr-Latn-RS" sz="1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Pheidiasz olimpiai Zeusz-szobra</a:t>
            </a:r>
            <a:endParaRPr lang="en-US" altLang="sr-Latn-RS" sz="16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250825" y="5238750"/>
            <a:ext cx="849788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66FF33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66FF33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66FF33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66FF33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66FF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6FF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6FF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6FF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6FF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ókori világ hét csodájából, melyet emberi kéz alkotott, ez a hat már nincs meg. Csak a gízai nagy piramis maradt meg, a többi t a történelem során tűz, vagy földrengés semmisítette meg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hr-HR" altLang="sr-Latn-RS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következő térképen megnézheted hol voltak ezek a csodák...</a:t>
            </a:r>
            <a:r>
              <a:rPr lang="sr-Latn-C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                                                            </a:t>
            </a:r>
          </a:p>
        </p:txBody>
      </p:sp>
      <p:pic>
        <p:nvPicPr>
          <p:cNvPr id="32783" name="Picture 17" descr="vavilon_slika_4"/>
          <p:cNvPicPr>
            <a:picLocks noChangeAspect="1" noChangeArrowheads="1"/>
          </p:cNvPicPr>
          <p:nvPr/>
        </p:nvPicPr>
        <p:blipFill>
          <a:blip r:embed="rId7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892425"/>
            <a:ext cx="138271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CC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0175"/>
            <a:ext cx="7931150" cy="706438"/>
          </a:xfrm>
        </p:spPr>
        <p:txBody>
          <a:bodyPr/>
          <a:lstStyle/>
          <a:p>
            <a:pPr eaLnBrk="1" hangingPunct="1"/>
            <a:r>
              <a:rPr lang="sr-Latn-CS" altLang="sr-Latn-RS" sz="3200" u="sng" dirty="0" smtClean="0">
                <a:solidFill>
                  <a:srgbClr val="663300"/>
                </a:solidFill>
                <a:latin typeface="Comic Sans MS" pitchFamily="66" charset="0"/>
              </a:rPr>
              <a:t>Az ókori világ hét csodája a térképen</a:t>
            </a:r>
            <a:endParaRPr lang="en-US" altLang="sr-Latn-RS" sz="3200" u="sng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144463" y="6375400"/>
            <a:ext cx="4138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Vissza a prezentáció 1. részéhez</a:t>
            </a:r>
            <a:endParaRPr lang="sr-Latn-CS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3796" name="Group 34"/>
          <p:cNvGrpSpPr>
            <a:grpSpLocks/>
          </p:cNvGrpSpPr>
          <p:nvPr/>
        </p:nvGrpSpPr>
        <p:grpSpPr bwMode="auto">
          <a:xfrm>
            <a:off x="755650" y="1412875"/>
            <a:ext cx="7994650" cy="3736975"/>
            <a:chOff x="476" y="890"/>
            <a:chExt cx="5036" cy="2354"/>
          </a:xfrm>
        </p:grpSpPr>
        <p:pic>
          <p:nvPicPr>
            <p:cNvPr id="33801" name="Picture 18" descr="Karta svjetskih cud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890"/>
              <a:ext cx="4857" cy="2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02" name="Text Box 20"/>
            <p:cNvSpPr txBox="1">
              <a:spLocks noChangeArrowheads="1"/>
            </p:cNvSpPr>
            <p:nvPr/>
          </p:nvSpPr>
          <p:spPr bwMode="auto">
            <a:xfrm>
              <a:off x="503" y="1734"/>
              <a:ext cx="1143" cy="1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hr-HR" altLang="sr-Latn-RS" sz="1400" b="1" dirty="0" smtClean="0">
                  <a:solidFill>
                    <a:srgbClr val="000066"/>
                  </a:solidFill>
                  <a:effectLst/>
                </a:rPr>
                <a:t>Zeusz-szobor</a:t>
              </a:r>
              <a:endParaRPr lang="en-US" altLang="sr-Latn-RS" sz="1400" b="1" dirty="0"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33803" name="Text Box 21"/>
            <p:cNvSpPr txBox="1">
              <a:spLocks noChangeArrowheads="1"/>
            </p:cNvSpPr>
            <p:nvPr/>
          </p:nvSpPr>
          <p:spPr bwMode="auto">
            <a:xfrm>
              <a:off x="1601" y="1979"/>
              <a:ext cx="1800" cy="2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hr-HR" altLang="sr-Latn-RS" sz="100" b="1" dirty="0">
                <a:solidFill>
                  <a:srgbClr val="000066"/>
                </a:solidFill>
                <a:effectLst/>
              </a:endParaRPr>
            </a:p>
            <a:p>
              <a:pPr algn="ctr"/>
              <a:r>
                <a:rPr lang="hr-HR" altLang="sr-Latn-RS" sz="1300" b="1" dirty="0" smtClean="0">
                  <a:solidFill>
                    <a:srgbClr val="000066"/>
                  </a:solidFill>
                  <a:effectLst/>
                </a:rPr>
                <a:t>Kolosszus-Héliusz isten szobra</a:t>
              </a:r>
            </a:p>
            <a:p>
              <a:pPr algn="ctr"/>
              <a:r>
                <a:rPr lang="hr-HR" altLang="sr-Latn-RS" sz="100" b="1" dirty="0" smtClean="0">
                  <a:solidFill>
                    <a:srgbClr val="000066"/>
                  </a:solidFill>
                  <a:effectLst/>
                </a:rPr>
                <a:t> </a:t>
              </a:r>
              <a:endParaRPr lang="en-US" altLang="sr-Latn-RS" sz="100" b="1" dirty="0"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33804" name="Text Box 22"/>
            <p:cNvSpPr txBox="1">
              <a:spLocks noChangeArrowheads="1"/>
            </p:cNvSpPr>
            <p:nvPr/>
          </p:nvSpPr>
          <p:spPr bwMode="auto">
            <a:xfrm>
              <a:off x="2698" y="1335"/>
              <a:ext cx="1407" cy="2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hr-HR" altLang="sr-Latn-RS" sz="100" b="1" dirty="0">
                <a:solidFill>
                  <a:srgbClr val="000066"/>
                </a:solidFill>
                <a:effectLst/>
              </a:endParaRPr>
            </a:p>
            <a:p>
              <a:pPr algn="ctr"/>
              <a:r>
                <a:rPr lang="hr-HR" altLang="sr-Latn-RS" sz="1400" b="1" dirty="0" smtClean="0">
                  <a:solidFill>
                    <a:srgbClr val="000066"/>
                  </a:solidFill>
                  <a:effectLst/>
                </a:rPr>
                <a:t>Mauzólosz király sírja</a:t>
              </a:r>
              <a:endParaRPr lang="hr-HR" altLang="sr-Latn-RS" sz="1400" b="1" dirty="0">
                <a:solidFill>
                  <a:srgbClr val="000066"/>
                </a:solidFill>
                <a:effectLst/>
              </a:endParaRPr>
            </a:p>
            <a:p>
              <a:pPr algn="ctr"/>
              <a:endParaRPr lang="en-US" altLang="sr-Latn-RS" sz="100" b="1" dirty="0"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33805" name="Text Box 23"/>
            <p:cNvSpPr txBox="1">
              <a:spLocks noChangeArrowheads="1"/>
            </p:cNvSpPr>
            <p:nvPr/>
          </p:nvSpPr>
          <p:spPr bwMode="auto">
            <a:xfrm>
              <a:off x="2898" y="1028"/>
              <a:ext cx="1370" cy="1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hr-HR" altLang="sr-Latn-RS" sz="1300" b="1" dirty="0" smtClean="0">
                  <a:solidFill>
                    <a:srgbClr val="000066"/>
                  </a:solidFill>
                  <a:effectLst/>
                </a:rPr>
                <a:t>Artemisz temploma</a:t>
              </a:r>
              <a:endParaRPr lang="en-US" altLang="sr-Latn-RS" sz="1300" b="1" dirty="0"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33806" name="Text Box 24"/>
            <p:cNvSpPr txBox="1">
              <a:spLocks noChangeArrowheads="1"/>
            </p:cNvSpPr>
            <p:nvPr/>
          </p:nvSpPr>
          <p:spPr bwMode="auto">
            <a:xfrm>
              <a:off x="3969" y="1581"/>
              <a:ext cx="1543" cy="2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hr-HR" altLang="sr-Latn-RS" sz="100" b="1" dirty="0">
                <a:solidFill>
                  <a:srgbClr val="000066"/>
                </a:solidFill>
                <a:effectLst/>
              </a:endParaRPr>
            </a:p>
            <a:p>
              <a:pPr algn="ctr"/>
              <a:r>
                <a:rPr lang="hr-HR" altLang="sr-Latn-RS" sz="1400" b="1" dirty="0" smtClean="0">
                  <a:solidFill>
                    <a:srgbClr val="000066"/>
                  </a:solidFill>
                  <a:effectLst/>
                </a:rPr>
                <a:t>Szemiramisz függőkertek</a:t>
              </a:r>
              <a:endParaRPr lang="hr-HR" altLang="sr-Latn-RS" sz="1400" b="1" dirty="0">
                <a:solidFill>
                  <a:srgbClr val="000066"/>
                </a:solidFill>
                <a:effectLst/>
              </a:endParaRPr>
            </a:p>
            <a:p>
              <a:pPr algn="ctr"/>
              <a:r>
                <a:rPr lang="hr-HR" altLang="sr-Latn-RS" sz="100" b="1" dirty="0">
                  <a:solidFill>
                    <a:srgbClr val="000066"/>
                  </a:solidFill>
                  <a:effectLst/>
                </a:rPr>
                <a:t> </a:t>
              </a:r>
              <a:endParaRPr lang="en-US" altLang="sr-Latn-RS" sz="100" b="1" dirty="0"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33807" name="Text Box 25"/>
            <p:cNvSpPr txBox="1">
              <a:spLocks noChangeArrowheads="1"/>
            </p:cNvSpPr>
            <p:nvPr/>
          </p:nvSpPr>
          <p:spPr bwMode="auto">
            <a:xfrm>
              <a:off x="3052" y="2741"/>
              <a:ext cx="1179" cy="2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hr-HR" altLang="sr-Latn-RS" sz="100" b="1" dirty="0">
                <a:solidFill>
                  <a:srgbClr val="000066"/>
                </a:solidFill>
                <a:effectLst/>
              </a:endParaRPr>
            </a:p>
            <a:p>
              <a:pPr algn="ctr"/>
              <a:r>
                <a:rPr lang="hr-HR" altLang="sr-Latn-RS" sz="1400" b="1" dirty="0" smtClean="0">
                  <a:solidFill>
                    <a:srgbClr val="000066"/>
                  </a:solidFill>
                  <a:effectLst/>
                </a:rPr>
                <a:t>A Kheopsz-piramis</a:t>
              </a:r>
              <a:endParaRPr lang="hr-HR" altLang="sr-Latn-RS" sz="1400" b="1" dirty="0">
                <a:solidFill>
                  <a:srgbClr val="000066"/>
                </a:solidFill>
                <a:effectLst/>
              </a:endParaRPr>
            </a:p>
            <a:p>
              <a:pPr algn="ctr"/>
              <a:r>
                <a:rPr lang="hr-HR" altLang="sr-Latn-RS" sz="100" b="1" dirty="0">
                  <a:solidFill>
                    <a:srgbClr val="000066"/>
                  </a:solidFill>
                  <a:effectLst/>
                </a:rPr>
                <a:t> </a:t>
              </a:r>
              <a:endParaRPr lang="en-US" altLang="sr-Latn-RS" sz="100" b="1" dirty="0"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33808" name="Text Box 26"/>
            <p:cNvSpPr txBox="1">
              <a:spLocks noChangeArrowheads="1"/>
            </p:cNvSpPr>
            <p:nvPr/>
          </p:nvSpPr>
          <p:spPr bwMode="auto">
            <a:xfrm>
              <a:off x="2137" y="2270"/>
              <a:ext cx="1043" cy="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hr-HR" altLang="sr-Latn-RS" sz="100" b="1" dirty="0">
                <a:solidFill>
                  <a:srgbClr val="000066"/>
                </a:solidFill>
                <a:effectLst/>
              </a:endParaRPr>
            </a:p>
            <a:p>
              <a:pPr algn="ctr"/>
              <a:endParaRPr lang="hr-HR" altLang="sr-Latn-RS" sz="100" b="1" dirty="0">
                <a:solidFill>
                  <a:srgbClr val="000066"/>
                </a:solidFill>
                <a:effectLst/>
              </a:endParaRPr>
            </a:p>
            <a:p>
              <a:pPr algn="ctr"/>
              <a:r>
                <a:rPr lang="hr-HR" altLang="sr-Latn-RS" sz="1500" b="1" dirty="0" smtClean="0">
                  <a:solidFill>
                    <a:srgbClr val="000066"/>
                  </a:solidFill>
                  <a:effectLst/>
                </a:rPr>
                <a:t>A világítótorony</a:t>
              </a:r>
              <a:endParaRPr lang="hr-HR" altLang="sr-Latn-RS" sz="1500" b="1" dirty="0">
                <a:solidFill>
                  <a:srgbClr val="000066"/>
                </a:solidFill>
                <a:effectLst/>
              </a:endParaRPr>
            </a:p>
            <a:p>
              <a:pPr algn="ctr"/>
              <a:r>
                <a:rPr lang="hr-HR" altLang="sr-Latn-RS" sz="100" b="1" dirty="0">
                  <a:solidFill>
                    <a:srgbClr val="000066"/>
                  </a:solidFill>
                  <a:effectLst/>
                </a:rPr>
                <a:t> </a:t>
              </a:r>
              <a:endParaRPr lang="en-US" altLang="sr-Latn-RS" sz="100" b="1" dirty="0">
                <a:solidFill>
                  <a:srgbClr val="000066"/>
                </a:solidFill>
                <a:effectLst/>
              </a:endParaRPr>
            </a:p>
          </p:txBody>
        </p:sp>
      </p:grpSp>
      <p:pic>
        <p:nvPicPr>
          <p:cNvPr id="33797" name="Picture 28" descr="koma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3357563"/>
            <a:ext cx="2270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9" descr="komad kar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16338"/>
            <a:ext cx="10795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0" descr="koma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429000"/>
            <a:ext cx="2270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20" name="Text Box 32"/>
          <p:cNvSpPr txBox="1">
            <a:spLocks noChangeArrowheads="1"/>
          </p:cNvSpPr>
          <p:nvPr/>
        </p:nvSpPr>
        <p:spPr bwMode="auto">
          <a:xfrm>
            <a:off x="5651500" y="6375400"/>
            <a:ext cx="33829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6" action="ppaction://hlinksldjump"/>
              </a:rPr>
              <a:t>A Kheopsz piramis építése</a:t>
            </a:r>
            <a:endParaRPr lang="sr-Latn-CS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chemeClr val="bg1"/>
            </a:gs>
            <a:gs pos="100000">
              <a:srgbClr val="CC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unu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2519362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3157" y="1098550"/>
            <a:ext cx="4014787" cy="5138738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</a:pPr>
            <a:endParaRPr lang="en-US" altLang="sr-Latn-RS" sz="2000" dirty="0" smtClean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hu-HU" altLang="sr-Latn-RS" sz="2000" dirty="0" smtClean="0">
                <a:latin typeface="Comic Sans MS" pitchFamily="66" charset="0"/>
              </a:rPr>
              <a:t>Úgy vélik, hogy a nagy Kheopsz piramist 20 éven keresztül építették</a:t>
            </a:r>
            <a:r>
              <a:rPr lang="en-US" altLang="sr-Latn-RS" sz="2000" dirty="0" smtClean="0">
                <a:latin typeface="Comic Sans MS" pitchFamily="66" charset="0"/>
              </a:rPr>
              <a:t>. </a:t>
            </a:r>
            <a:r>
              <a:rPr lang="hu-HU" altLang="sr-Latn-RS" sz="2000" dirty="0" smtClean="0">
                <a:latin typeface="Comic Sans MS" pitchFamily="66" charset="0"/>
              </a:rPr>
              <a:t>Először az alapot készítették el, majd odavitték a mészkő téglákat, melyekből felépítették a piramist. A piramist kívülről, kötőanyag segítségével, sima fehér mészkőlapokkal burkolták (mely az idők során tönkrementek).</a:t>
            </a:r>
            <a:r>
              <a:rPr lang="en-US" altLang="sr-Latn-RS" sz="2000" dirty="0" smtClean="0">
                <a:latin typeface="Comic Sans MS" pitchFamily="66" charset="0"/>
              </a:rPr>
              <a:t> </a:t>
            </a:r>
            <a:r>
              <a:rPr lang="hu-HU" altLang="sr-Latn-RS" sz="2000" dirty="0" smtClean="0">
                <a:latin typeface="Comic Sans MS" pitchFamily="66" charset="0"/>
              </a:rPr>
              <a:t>Több elmélet létezik arról, hogyan épült a nagy piramis</a:t>
            </a:r>
            <a:r>
              <a:rPr lang="en-US" altLang="sr-Latn-RS" sz="2000" dirty="0" smtClean="0">
                <a:latin typeface="Comic Sans MS" pitchFamily="66" charset="0"/>
              </a:rPr>
              <a:t>. </a:t>
            </a:r>
            <a:r>
              <a:rPr lang="hu-HU" altLang="sr-Latn-RS" sz="2000" dirty="0" smtClean="0">
                <a:latin typeface="Comic Sans MS" pitchFamily="66" charset="0"/>
              </a:rPr>
              <a:t>Az egyik elmélet szerint az építést rámpákkal oldották meg, </a:t>
            </a:r>
            <a:r>
              <a:rPr lang="hr-HR" altLang="sr-Latn-RS" sz="2000" dirty="0" smtClean="0">
                <a:latin typeface="Comic Sans MS" pitchFamily="66" charset="0"/>
              </a:rPr>
              <a:t>s ahogy a piramis magasodott, úgy változott a rámpa pozíciója is. A másik elmélet szerint </a:t>
            </a:r>
            <a:r>
              <a:rPr lang="en-US" altLang="sr-Latn-RS" sz="2000" dirty="0" smtClean="0">
                <a:latin typeface="Comic Sans MS" pitchFamily="66" charset="0"/>
              </a:rPr>
              <a:t> </a:t>
            </a:r>
            <a:r>
              <a:rPr lang="hu-HU" altLang="sr-Latn-RS" sz="2000" dirty="0" smtClean="0">
                <a:latin typeface="Comic Sans MS" pitchFamily="66" charset="0"/>
              </a:rPr>
              <a:t>„gépet” használtak amely daruként emelte fel a több tonnás köveket.</a:t>
            </a:r>
            <a:r>
              <a:rPr lang="en-US" altLang="sr-Latn-RS" sz="2000" dirty="0" smtClean="0">
                <a:latin typeface="Comic Sans MS" pitchFamily="66" charset="0"/>
              </a:rPr>
              <a:t>. </a:t>
            </a:r>
          </a:p>
        </p:txBody>
      </p:sp>
      <p:sp>
        <p:nvSpPr>
          <p:cNvPr id="34821" name="Rectangle 15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3671887" cy="706438"/>
          </a:xfrm>
          <a:noFill/>
        </p:spPr>
        <p:txBody>
          <a:bodyPr/>
          <a:lstStyle/>
          <a:p>
            <a:pPr eaLnBrk="1" hangingPunct="1"/>
            <a:r>
              <a:rPr lang="sr-Latn-CS" altLang="sr-Latn-RS" sz="3200" u="sng" dirty="0" smtClean="0">
                <a:solidFill>
                  <a:schemeClr val="tx1"/>
                </a:solidFill>
                <a:latin typeface="Comic Sans MS" pitchFamily="66" charset="0"/>
              </a:rPr>
              <a:t>A Kheopsz piramis építése</a:t>
            </a:r>
            <a:endParaRPr lang="en-US" altLang="sr-Latn-RS" sz="3200" u="sng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7020272" y="6446838"/>
            <a:ext cx="2015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3" action="ppaction://hlinksldjump"/>
              </a:rPr>
              <a:t>Kheopsz fáraó</a:t>
            </a:r>
            <a:endParaRPr lang="sr-Latn-CS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44463" y="6446838"/>
            <a:ext cx="4427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4" action="ppaction://hlinksldjump"/>
              </a:rPr>
              <a:t>Vissza a prezentáció 1</a:t>
            </a:r>
            <a:r>
              <a:rPr lang="sr-Latn-C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4" action="ppaction://hlinksldjump"/>
              </a:rPr>
              <a:t>. részéhez</a:t>
            </a:r>
            <a:endParaRPr lang="sr-Latn-CS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25" name="Picture 9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680520" cy="35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CC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38588"/>
            <a:ext cx="8229600" cy="2082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altLang="sr-Latn-RS" dirty="0" smtClean="0">
                <a:latin typeface="Comic Sans MS" pitchFamily="66" charset="0"/>
              </a:rPr>
              <a:t>A gízai Nagy Piramist Khufu (más néven Kheopsz) fáraó sírmlékeként építettette magának, i.e. 2560 körül.</a:t>
            </a:r>
            <a:endParaRPr lang="en-US" altLang="sr-Latn-RS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sr-Latn-RS" sz="2000" dirty="0" smtClean="0">
                <a:latin typeface="Comic Sans MS" pitchFamily="66" charset="0"/>
              </a:rPr>
              <a:t> </a:t>
            </a:r>
            <a:endParaRPr lang="en-US" altLang="sr-Latn-RS" sz="1800" dirty="0" smtClean="0">
              <a:latin typeface="Comic Sans MS" pitchFamily="66" charset="0"/>
            </a:endParaRPr>
          </a:p>
        </p:txBody>
      </p:sp>
      <p:pic>
        <p:nvPicPr>
          <p:cNvPr id="35843" name="Picture 8" descr="keopss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836613"/>
            <a:ext cx="2808287" cy="2747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227763" y="6308725"/>
            <a:ext cx="2808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3" action="ppaction://hlinksldjump"/>
              </a:rPr>
              <a:t>A hét gögög bölcs</a:t>
            </a:r>
            <a:endParaRPr lang="sr-Latn-CS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44463" y="6308725"/>
            <a:ext cx="4139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4" action="ppaction://hlinksldjump"/>
              </a:rPr>
              <a:t>Vissza a prezentáció 1. részéhez</a:t>
            </a:r>
            <a:endParaRPr lang="sr-Latn-CS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chemeClr val="bg1"/>
            </a:gs>
            <a:gs pos="100000">
              <a:srgbClr val="CC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0175"/>
            <a:ext cx="7931150" cy="706438"/>
          </a:xfrm>
        </p:spPr>
        <p:txBody>
          <a:bodyPr/>
          <a:lstStyle/>
          <a:p>
            <a:pPr eaLnBrk="1" hangingPunct="1"/>
            <a:r>
              <a:rPr lang="sr-Latn-CS" altLang="sr-Latn-RS" sz="3200" u="sng" dirty="0" smtClean="0">
                <a:solidFill>
                  <a:srgbClr val="663300"/>
                </a:solidFill>
                <a:latin typeface="Comic Sans MS" pitchFamily="66" charset="0"/>
              </a:rPr>
              <a:t>A HÉT BÖLCS</a:t>
            </a:r>
            <a:endParaRPr lang="en-US" altLang="sr-Latn-RS" sz="3200" u="sng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395288" y="4221163"/>
            <a:ext cx="8497887" cy="21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5000"/>
              </a:spcBef>
              <a:defRPr/>
            </a:pP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saját városaikban uralkodók, törvényhozók, vagy bölcs tanácsadók voltak. Legtöbbjüktől bölcs mondások maradtak fenn, pl.:</a:t>
            </a:r>
            <a:endParaRPr lang="hr-HR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35000"/>
              </a:spcBef>
              <a:buFontTx/>
              <a:buChar char="•"/>
              <a:defRPr/>
            </a:pPr>
            <a:r>
              <a:rPr lang="sr-Latn-CS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„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Ismerd meg tenmagad</a:t>
            </a: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r>
              <a:rPr lang="en-US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"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(Khilón)</a:t>
            </a:r>
            <a:endParaRPr lang="en-US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35000"/>
              </a:spcBef>
              <a:buFontTx/>
              <a:buChar char="•"/>
              <a:defRPr/>
            </a:pPr>
            <a:r>
              <a:rPr lang="hr-HR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„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 járjon a nyelved előbb az eszednél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"</a:t>
            </a: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hu-HU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(Khilón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hr-HR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35000"/>
              </a:spcBef>
              <a:buFontTx/>
              <a:buChar char="•"/>
              <a:defRPr/>
            </a:pPr>
            <a:r>
              <a:rPr lang="hr-HR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„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hallgatásra sóvárogj, ne a beszédre!</a:t>
            </a: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r>
              <a:rPr lang="en-US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"</a:t>
            </a:r>
            <a:r>
              <a:rPr lang="hr-HR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(Kleobulosz)</a:t>
            </a:r>
            <a:endParaRPr lang="hr-HR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35000"/>
              </a:spcBef>
              <a:buFontTx/>
              <a:buChar char="•"/>
              <a:defRPr/>
            </a:pPr>
            <a:r>
              <a:rPr lang="hr-HR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„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Viseld el, ha a szomszédod némi kárt okoz!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"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(Pittakosz)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sr-Latn-CS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395288" y="836613"/>
            <a:ext cx="8497887" cy="326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66FF33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66FF33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66FF33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66FF33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66FF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6FF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6FF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6FF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6FF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defRPr/>
            </a:pP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hét bölcs az i.e, 7 – 6. században élt görög gondolkodók csoportja </a:t>
            </a: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(több mint heten voltak). Közülük a legismertebbek:</a:t>
            </a:r>
          </a:p>
          <a:p>
            <a:pPr eaLnBrk="1" hangingPunct="1">
              <a:spcBef>
                <a:spcPct val="35000"/>
              </a:spcBef>
              <a:buFontTx/>
              <a:buChar char="•"/>
              <a:defRPr/>
            </a:pPr>
            <a:r>
              <a:rPr lang="sr-Latn-C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milétoszi Thalész, </a:t>
            </a:r>
          </a:p>
          <a:p>
            <a:pPr eaLnBrk="1" hangingPunct="1">
              <a:spcBef>
                <a:spcPct val="35000"/>
              </a:spcBef>
              <a:buFontTx/>
              <a:buChar char="•"/>
              <a:defRPr/>
            </a:pPr>
            <a:r>
              <a:rPr lang="sr-Latn-C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prienei Biasz,</a:t>
            </a:r>
            <a:endParaRPr lang="hr-HR" altLang="sr-Latn-RS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ct val="35000"/>
              </a:spcBef>
              <a:buFontTx/>
              <a:buChar char="•"/>
              <a:defRPr/>
            </a:pP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athéni Szolón,</a:t>
            </a:r>
            <a:endParaRPr lang="hr-HR" altLang="sr-Latn-RS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ct val="35000"/>
              </a:spcBef>
              <a:buFontTx/>
              <a:buChar char="•"/>
              <a:defRPr/>
            </a:pP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lindoszi Kleobulosz,</a:t>
            </a:r>
            <a:endParaRPr lang="hr-HR" altLang="sr-Latn-RS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ct val="35000"/>
              </a:spcBef>
              <a:buFontTx/>
              <a:buChar char="•"/>
              <a:defRPr/>
            </a:pP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spártai Khilón,</a:t>
            </a:r>
            <a:endParaRPr lang="hr-HR" altLang="sr-Latn-RS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ct val="35000"/>
              </a:spcBef>
              <a:buFontTx/>
              <a:buChar char="•"/>
              <a:defRPr/>
            </a:pP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mütilénei Pittakosz,</a:t>
            </a:r>
            <a:endParaRPr lang="hr-HR" altLang="sr-Latn-RS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ct val="35000"/>
              </a:spcBef>
              <a:buFontTx/>
              <a:buChar char="•"/>
              <a:defRPr/>
            </a:pP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kheni Müszon</a:t>
            </a:r>
            <a:r>
              <a:rPr lang="en-US" altLang="sr-Latn-RS" dirty="0" smtClean="0">
                <a:solidFill>
                  <a:srgbClr val="663300"/>
                </a:solidFill>
                <a:effectLst/>
              </a:rPr>
              <a:t>.</a:t>
            </a:r>
            <a:endParaRPr lang="sr-Latn-CS" altLang="sr-Latn-RS" dirty="0" smtClean="0">
              <a:solidFill>
                <a:srgbClr val="663300"/>
              </a:solidFill>
              <a:effectLst/>
            </a:endParaRP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3671888" y="1700808"/>
            <a:ext cx="47879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További lehetséges nevek:</a:t>
            </a:r>
            <a:endParaRPr lang="hr-HR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Periandrosz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Arisztodémosz, Akuszilaosz, </a:t>
            </a:r>
            <a:r>
              <a:rPr lang="en-US" altLang="sr-Latn-R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Anak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</a:t>
            </a:r>
            <a:r>
              <a:rPr lang="en-US" altLang="sr-Latn-R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US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Anaxagoras,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Epikharmos, </a:t>
            </a:r>
            <a:r>
              <a:rPr lang="en-US" altLang="sr-Latn-R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Epimenid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é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Pam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phü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Leophantosz, Penanrosz, 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  <a:r>
              <a:rPr lang="en-US" altLang="sr-Latn-R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P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</a:t>
            </a:r>
            <a:r>
              <a:rPr lang="en-US" altLang="sr-Latn-R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erek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ü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é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Or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</a:t>
            </a:r>
            <a:r>
              <a:rPr lang="en-US" altLang="sr-Latn-R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US" altLang="sr-Latn-R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</a:t>
            </a:r>
            <a:r>
              <a:rPr lang="en-US" altLang="sr-Latn-R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tratos</a:t>
            </a:r>
            <a:r>
              <a:rPr lang="hu-HU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z, Püthagorsz</a:t>
            </a:r>
            <a:r>
              <a:rPr lang="en-U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endParaRPr lang="sr-Latn-CS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144463" y="6446838"/>
            <a:ext cx="4211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altLang="sr-Latn-R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Vissza a </a:t>
            </a:r>
            <a:r>
              <a:rPr lang="sr-Latn-CS" altLang="sr-Latn-R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hlinkClick r:id="rId2" action="ppaction://hlinksldjump"/>
              </a:rPr>
              <a:t>prezentáció  1. részéhez </a:t>
            </a:r>
            <a:endParaRPr lang="sr-Latn-CS" altLang="sr-Latn-R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6871" name="Text Box 20"/>
          <p:cNvSpPr txBox="1">
            <a:spLocks noChangeArrowheads="1"/>
          </p:cNvSpPr>
          <p:nvPr/>
        </p:nvSpPr>
        <p:spPr bwMode="auto">
          <a:xfrm>
            <a:off x="8172450" y="64468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sr-Latn-RS" sz="1800" b="1" u="sng" dirty="0" smtClean="0">
                <a:solidFill>
                  <a:schemeClr val="hlink"/>
                </a:solidFill>
                <a:effectLst/>
                <a:latin typeface="Comic Sans MS" pitchFamily="66" charset="0"/>
              </a:rPr>
              <a:t>Vége</a:t>
            </a:r>
            <a:endParaRPr lang="sr-Latn-CS" altLang="sr-Latn-RS" sz="1800" b="1" u="sng" dirty="0">
              <a:solidFill>
                <a:schemeClr val="hlink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 descr="pyrami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7380287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8229600" cy="2665413"/>
          </a:xfrm>
        </p:spPr>
        <p:txBody>
          <a:bodyPr/>
          <a:lstStyle/>
          <a:p>
            <a:pPr algn="ctr" eaLnBrk="1" hangingPunct="1"/>
            <a:r>
              <a:rPr lang="sr-Latn-CS" altLang="sr-Latn-RS" sz="3600" dirty="0" smtClean="0">
                <a:latin typeface="Comic Sans MS" pitchFamily="66" charset="0"/>
              </a:rPr>
              <a:t>4500 évvel ezelőtt épült, </a:t>
            </a:r>
            <a:br>
              <a:rPr lang="sr-Latn-CS" altLang="sr-Latn-RS" sz="3600" dirty="0" smtClean="0">
                <a:latin typeface="Comic Sans MS" pitchFamily="66" charset="0"/>
              </a:rPr>
            </a:br>
            <a:r>
              <a:rPr lang="sr-Latn-CS" altLang="sr-Latn-RS" sz="3600" u="sng" dirty="0" smtClean="0">
                <a:solidFill>
                  <a:srgbClr val="FF9933"/>
                </a:solidFill>
                <a:latin typeface="Comic Sans MS" pitchFamily="66" charset="0"/>
                <a:hlinkClick r:id="rId3" action="ppaction://hlinksldjump"/>
              </a:rPr>
              <a:t>Kheopsz fáraó</a:t>
            </a:r>
            <a:r>
              <a:rPr lang="sr-Latn-CS" altLang="sr-Latn-RS" sz="3600" dirty="0" smtClean="0">
                <a:solidFill>
                  <a:srgbClr val="FF6600"/>
                </a:solidFill>
                <a:latin typeface="Comic Sans MS" pitchFamily="66" charset="0"/>
                <a:hlinkClick r:id="rId3" action="ppaction://hlinksldjump"/>
              </a:rPr>
              <a:t> </a:t>
            </a:r>
            <a:r>
              <a:rPr lang="sr-Latn-CS" altLang="sr-Latn-RS" sz="3600" dirty="0" smtClean="0">
                <a:latin typeface="Comic Sans MS" pitchFamily="66" charset="0"/>
              </a:rPr>
              <a:t>és felesége sírboltjának.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8964613" cy="2808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r-Latn-CS" altLang="sr-Latn-RS" sz="2800" smtClean="0">
                <a:latin typeface="Comic Sans MS" pitchFamily="66" charset="0"/>
              </a:rPr>
              <a:t>	</a:t>
            </a:r>
            <a:r>
              <a:rPr lang="en-US" altLang="sr-Latn-RS" sz="4000" smtClean="0">
                <a:latin typeface="Comic Sans MS" pitchFamily="66" charset="0"/>
              </a:rPr>
              <a:t>100 000 </a:t>
            </a:r>
            <a:r>
              <a:rPr lang="sr-Latn-CS" altLang="sr-Latn-RS" sz="4000" smtClean="0">
                <a:latin typeface="Comic Sans MS" pitchFamily="66" charset="0"/>
              </a:rPr>
              <a:t>ember építette </a:t>
            </a:r>
            <a:br>
              <a:rPr lang="sr-Latn-CS" altLang="sr-Latn-RS" sz="4000" smtClean="0">
                <a:latin typeface="Comic Sans MS" pitchFamily="66" charset="0"/>
              </a:rPr>
            </a:br>
            <a:r>
              <a:rPr lang="sr-Latn-CS" altLang="sr-Latn-RS" sz="4000" smtClean="0">
                <a:latin typeface="Comic Sans MS" pitchFamily="66" charset="0"/>
              </a:rPr>
              <a:t>20 éven keresztül</a:t>
            </a:r>
            <a:r>
              <a:rPr lang="en-US" altLang="sr-Latn-RS" sz="4000" smtClean="0">
                <a:latin typeface="Comic Sans MS" pitchFamily="66" charset="0"/>
              </a:rPr>
              <a:t>. </a:t>
            </a:r>
          </a:p>
        </p:txBody>
      </p:sp>
      <p:pic>
        <p:nvPicPr>
          <p:cNvPr id="41994" name="Picture 10" descr="аа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500438"/>
            <a:ext cx="8269287" cy="198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4537075" cy="2305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sr-Latn-RS" sz="3600" smtClean="0">
                <a:latin typeface="Comic Sans MS" pitchFamily="66" charset="0"/>
              </a:rPr>
              <a:t>147 m magas 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sr-Latn-RS" sz="3600" smtClean="0">
                <a:latin typeface="Comic Sans MS" pitchFamily="66" charset="0"/>
              </a:rPr>
              <a:t>Az idők során</a:t>
            </a:r>
            <a:r>
              <a:rPr lang="en-US" altLang="sr-Latn-RS" sz="3600" smtClean="0">
                <a:latin typeface="Comic Sans MS" pitchFamily="66" charset="0"/>
              </a:rPr>
              <a:t> 10</a:t>
            </a:r>
            <a:r>
              <a:rPr lang="hr-HR" altLang="sr-Latn-RS" sz="3600" smtClean="0">
                <a:latin typeface="Comic Sans MS" pitchFamily="66" charset="0"/>
              </a:rPr>
              <a:t> </a:t>
            </a:r>
            <a:r>
              <a:rPr lang="en-US" altLang="sr-Latn-RS" sz="3600" smtClean="0">
                <a:latin typeface="Comic Sans MS" pitchFamily="66" charset="0"/>
              </a:rPr>
              <a:t>m</a:t>
            </a:r>
            <a:r>
              <a:rPr lang="hu-HU" altLang="sr-Latn-RS" sz="3600" smtClean="0">
                <a:latin typeface="Comic Sans MS" pitchFamily="66" charset="0"/>
              </a:rPr>
              <a:t>éternyit roskadt.</a:t>
            </a:r>
            <a:endParaRPr lang="en-US" altLang="sr-Latn-RS" sz="3600" smtClean="0">
              <a:latin typeface="Comic Sans MS" pitchFamily="66" charset="0"/>
            </a:endParaRPr>
          </a:p>
        </p:txBody>
      </p:sp>
      <p:pic>
        <p:nvPicPr>
          <p:cNvPr id="25605" name="Picture 5" descr="h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33004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55875" y="5229225"/>
            <a:ext cx="23764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Latn-CS" altLang="sr-Latn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Látvány a Kheopsz piramis tetejéről</a:t>
            </a:r>
            <a:endParaRPr lang="en-US" altLang="sr-Latn-R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1341438"/>
            <a:ext cx="3898900" cy="4032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r-Latn-CS" altLang="sr-Latn-RS" smtClean="0">
                <a:latin typeface="Comic Sans MS" pitchFamily="66" charset="0"/>
              </a:rPr>
              <a:t>A Kheopsz piramis volt a legmagasabb építmény a földön, amíg 1887-ben meg nem építették az Eifel tornyot.</a:t>
            </a:r>
            <a:endParaRPr lang="en-US" altLang="sr-Latn-RS" sz="3600" smtClean="0">
              <a:latin typeface="Comic Sans MS" pitchFamily="66" charset="0"/>
            </a:endParaRPr>
          </a:p>
          <a:p>
            <a:pPr eaLnBrk="1" hangingPunct="1"/>
            <a:endParaRPr lang="en-US" altLang="sr-Latn-RS" smtClean="0"/>
          </a:p>
        </p:txBody>
      </p:sp>
      <p:pic>
        <p:nvPicPr>
          <p:cNvPr id="50180" name="Picture 4" descr="h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82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041650"/>
            <a:ext cx="8229600" cy="33401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r-Latn-CS" altLang="sr-Latn-RS" sz="4000" dirty="0" smtClean="0">
              <a:latin typeface="Comic Sans MS" pitchFamily="66" charset="0"/>
            </a:endParaRPr>
          </a:p>
          <a:p>
            <a:pPr algn="ctr" eaLnBrk="1" hangingPunct="1"/>
            <a:r>
              <a:rPr lang="sr-Latn-CS" altLang="sr-Latn-RS" sz="3600" dirty="0" smtClean="0">
                <a:latin typeface="Comic Sans MS" pitchFamily="66" charset="0"/>
              </a:rPr>
              <a:t>A </a:t>
            </a:r>
            <a:r>
              <a:rPr lang="sr-Latn-CS" altLang="sr-Latn-RS" sz="3600" dirty="0" smtClean="0">
                <a:latin typeface="Comic Sans MS" pitchFamily="66" charset="0"/>
                <a:hlinkClick r:id="rId2" action="ppaction://hlinksldjump"/>
              </a:rPr>
              <a:t>piramis belseje</a:t>
            </a:r>
            <a:r>
              <a:rPr lang="sr-Latn-CS" altLang="sr-Latn-RS" sz="3600" dirty="0" smtClean="0">
                <a:latin typeface="Comic Sans MS" pitchFamily="66" charset="0"/>
              </a:rPr>
              <a:t> 2</a:t>
            </a:r>
            <a:r>
              <a:rPr lang="sr-Latn-CS" altLang="sr-Latn-RS" sz="2000" dirty="0" smtClean="0">
                <a:latin typeface="Comic Sans MS" pitchFamily="66" charset="0"/>
              </a:rPr>
              <a:t> </a:t>
            </a:r>
            <a:r>
              <a:rPr lang="sr-Latn-CS" altLang="sr-Latn-RS" sz="3600" dirty="0" smtClean="0">
                <a:latin typeface="Comic Sans MS" pitchFamily="66" charset="0"/>
              </a:rPr>
              <a:t>300</a:t>
            </a:r>
            <a:r>
              <a:rPr lang="sr-Latn-CS" altLang="sr-Latn-RS" sz="2000" dirty="0" smtClean="0">
                <a:latin typeface="Comic Sans MS" pitchFamily="66" charset="0"/>
              </a:rPr>
              <a:t> </a:t>
            </a:r>
            <a:r>
              <a:rPr lang="sr-Latn-CS" altLang="sr-Latn-RS" sz="3600" dirty="0" smtClean="0">
                <a:latin typeface="Comic Sans MS" pitchFamily="66" charset="0"/>
              </a:rPr>
              <a:t>000 mészkőtömbből áll, melyek mindegyike 2,5 tonna. </a:t>
            </a:r>
            <a:endParaRPr lang="en-US" altLang="sr-Latn-RS" sz="3600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sr-Latn-RS" sz="3600" dirty="0" smtClean="0">
                <a:latin typeface="Comic Sans MS" pitchFamily="66" charset="0"/>
              </a:rPr>
              <a:t>    </a:t>
            </a:r>
            <a:r>
              <a:rPr lang="sr-Latn-CS" altLang="sr-Latn-RS" sz="3600" dirty="0" smtClean="0">
                <a:latin typeface="Comic Sans MS" pitchFamily="66" charset="0"/>
              </a:rPr>
              <a:t>(ez kb. egy dzsip tömege) .</a:t>
            </a:r>
            <a:endParaRPr lang="en-US" altLang="sr-Latn-RS" sz="3600" dirty="0" smtClean="0">
              <a:latin typeface="Comic Sans MS" pitchFamily="66" charset="0"/>
            </a:endParaRPr>
          </a:p>
        </p:txBody>
      </p:sp>
      <p:pic>
        <p:nvPicPr>
          <p:cNvPr id="28677" name="Picture 5" descr="Closeup of pyramid with people sitting on bl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6250"/>
            <a:ext cx="4535487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229600" cy="3024188"/>
          </a:xfrm>
        </p:spPr>
        <p:txBody>
          <a:bodyPr/>
          <a:lstStyle/>
          <a:p>
            <a:pPr algn="ctr" eaLnBrk="1" hangingPunct="1"/>
            <a:r>
              <a:rPr lang="sr-Latn-CS" altLang="sr-Latn-RS" sz="4000" smtClean="0">
                <a:latin typeface="Comic Sans MS" pitchFamily="66" charset="0"/>
              </a:rPr>
              <a:t>Ha ezekből a mészkőtömbökből 60 cm-es falat építenénk, akkor az kétszer körbeérné a földet.</a:t>
            </a:r>
            <a:endParaRPr lang="en-US" altLang="sr-Latn-RS" smtClean="0"/>
          </a:p>
        </p:txBody>
      </p:sp>
      <p:pic>
        <p:nvPicPr>
          <p:cNvPr id="67588" name="Picture 4" descr="piramid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49625"/>
            <a:ext cx="489743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99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1352</Words>
  <Application>Microsoft Office PowerPoint</Application>
  <PresentationFormat>On-screen Show (4:3)</PresentationFormat>
  <Paragraphs>322</Paragraphs>
  <Slides>37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HOGYAN GYŐZTE LE THALÉSZ A NAGY PIRAMIST? </vt:lpstr>
      <vt:lpstr>PowerPoint Presentation</vt:lpstr>
      <vt:lpstr>AMIT TUDNUNK KELL  A KHEOPSZ PIRAMISRÓL: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Milétoszi Thalész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 ÓKORi VILÁG HÉT CSODÁJA</vt:lpstr>
      <vt:lpstr>Az ókori világ hét csodája a térképen</vt:lpstr>
      <vt:lpstr>A Kheopsz piramis építése</vt:lpstr>
      <vt:lpstr>PowerPoint Presentation</vt:lpstr>
      <vt:lpstr>A HÉT BÖLCS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PRIČA O PIRAMIDI</dc:title>
  <dc:creator>c</dc:creator>
  <cp:lastModifiedBy>Iren</cp:lastModifiedBy>
  <cp:revision>218</cp:revision>
  <dcterms:created xsi:type="dcterms:W3CDTF">2005-05-19T05:25:00Z</dcterms:created>
  <dcterms:modified xsi:type="dcterms:W3CDTF">2020-05-17T15:45:58Z</dcterms:modified>
</cp:coreProperties>
</file>