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sldIdLst>
    <p:sldId id="256" r:id="rId2"/>
    <p:sldId id="287" r:id="rId3"/>
    <p:sldId id="288" r:id="rId4"/>
    <p:sldId id="276" r:id="rId5"/>
    <p:sldId id="257" r:id="rId6"/>
    <p:sldId id="258" r:id="rId7"/>
    <p:sldId id="259" r:id="rId8"/>
    <p:sldId id="261" r:id="rId9"/>
    <p:sldId id="260" r:id="rId10"/>
    <p:sldId id="262" r:id="rId11"/>
    <p:sldId id="277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8" r:id="rId25"/>
    <p:sldId id="279" r:id="rId26"/>
    <p:sldId id="274" r:id="rId27"/>
    <p:sldId id="280" r:id="rId28"/>
    <p:sldId id="281" r:id="rId29"/>
    <p:sldId id="282" r:id="rId30"/>
    <p:sldId id="283" r:id="rId31"/>
    <p:sldId id="284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2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3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6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3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6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48" y="445395"/>
            <a:ext cx="8817833" cy="610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44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03192"/>
          </a:xfrm>
        </p:spPr>
        <p:txBody>
          <a:bodyPr/>
          <a:lstStyle/>
          <a:p>
            <a:r>
              <a:rPr lang="hr-HR" dirty="0" smtClean="0"/>
              <a:t>Zadatak 3:</a:t>
            </a:r>
            <a:br>
              <a:rPr lang="hr-HR" dirty="0" smtClean="0"/>
            </a:br>
            <a:r>
              <a:rPr lang="hr-HR" dirty="0" smtClean="0"/>
              <a:t>Županijsko natjecanje 2016.  8. razred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zervirano mjesto sadržaja 4"/>
              <p:cNvSpPr>
                <a:spLocks noGrp="1"/>
              </p:cNvSpPr>
              <p:nvPr>
                <p:ph idx="1"/>
              </p:nvPr>
            </p:nvSpPr>
            <p:spPr>
              <a:xfrm>
                <a:off x="524107" y="2222287"/>
                <a:ext cx="10849179" cy="36365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Dijagonala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trapeza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ima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duljinu 13 cm.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 mjerne brojeve druge dijagonale (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visine trapeza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vrijedi jednadžba</a:t>
                </a:r>
              </a:p>
              <a:p>
                <a:pPr marL="0" indent="0" algn="ctr">
                  <a:buNone/>
                </a:pP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hr-HR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4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hr-HR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4000" b="0" i="1" smtClean="0">
                        <a:latin typeface="Cambria Math" panose="02040503050406030204" pitchFamily="18" charset="0"/>
                      </a:rPr>
                      <m:t>−30</m:t>
                    </m:r>
                    <m:r>
                      <a:rPr lang="hr-HR" sz="4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hr-HR" sz="4000" b="0" i="1" smtClean="0">
                        <a:latin typeface="Cambria Math" panose="02040503050406030204" pitchFamily="18" charset="0"/>
                      </a:rPr>
                      <m:t>−24</m:t>
                    </m:r>
                    <m:r>
                      <a:rPr lang="hr-HR" sz="4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hr-HR" sz="4000" b="0" i="1" smtClean="0">
                        <a:latin typeface="Cambria Math" panose="02040503050406030204" pitchFamily="18" charset="0"/>
                      </a:rPr>
                      <m:t>+369=0.</m:t>
                    </m:r>
                  </m:oMath>
                </a14:m>
                <a:endParaRPr lang="hr-HR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Izračunaj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površinu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trapeza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r-HR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5" name="Rezervirano mjesto sadržaja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107" y="2222287"/>
                <a:ext cx="10849179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dirty="0" smtClean="0"/>
              <a:t>Zašto baš tako?</a:t>
            </a:r>
            <a:endParaRPr lang="hr-HR" sz="2800" dirty="0"/>
          </a:p>
        </p:txBody>
      </p:sp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441684" y="2163073"/>
            <a:ext cx="5189857" cy="576262"/>
          </a:xfrm>
        </p:spPr>
        <p:txBody>
          <a:bodyPr/>
          <a:lstStyle/>
          <a:p>
            <a:r>
              <a:rPr lang="hr-HR" dirty="0" smtClean="0"/>
              <a:t>Prije: „razbacani” zadani elementi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Poslije: „savršen” trokut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1430216" y="603738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4838030" y="603712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139676" y="283908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182026" y="294454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3587263" y="603738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3658189" y="28788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1735016" y="406930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4578636" y="413286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cxnSp>
        <p:nvCxnSpPr>
          <p:cNvPr id="19" name="Ravni poveznik 18"/>
          <p:cNvCxnSpPr/>
          <p:nvPr/>
        </p:nvCxnSpPr>
        <p:spPr>
          <a:xfrm flipV="1">
            <a:off x="361269" y="3304429"/>
            <a:ext cx="3896010" cy="27597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/>
          <p:cNvCxnSpPr/>
          <p:nvPr/>
        </p:nvCxnSpPr>
        <p:spPr>
          <a:xfrm flipH="1" flipV="1">
            <a:off x="3393279" y="3275071"/>
            <a:ext cx="1543022" cy="27380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niOkvir 45"/>
          <p:cNvSpPr txBox="1"/>
          <p:nvPr/>
        </p:nvSpPr>
        <p:spPr>
          <a:xfrm>
            <a:off x="2335195" y="47445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e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3393279" y="3260627"/>
            <a:ext cx="864000" cy="104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/>
          <p:cNvCxnSpPr/>
          <p:nvPr/>
        </p:nvCxnSpPr>
        <p:spPr>
          <a:xfrm>
            <a:off x="361269" y="6037385"/>
            <a:ext cx="4608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ni poveznik 53"/>
          <p:cNvCxnSpPr/>
          <p:nvPr/>
        </p:nvCxnSpPr>
        <p:spPr>
          <a:xfrm flipV="1">
            <a:off x="361269" y="3264680"/>
            <a:ext cx="3026925" cy="280251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vni poveznik 59"/>
          <p:cNvCxnSpPr/>
          <p:nvPr/>
        </p:nvCxnSpPr>
        <p:spPr>
          <a:xfrm flipH="1" flipV="1">
            <a:off x="4268736" y="3247227"/>
            <a:ext cx="697782" cy="277381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niOkvir 33"/>
          <p:cNvSpPr txBox="1"/>
          <p:nvPr/>
        </p:nvSpPr>
        <p:spPr>
          <a:xfrm>
            <a:off x="4385144" y="474843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f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6" name="Rezervirano mjesto sadržaja 35"/>
          <p:cNvSpPr txBox="1">
            <a:spLocks noGrp="1"/>
          </p:cNvSpPr>
          <p:nvPr>
            <p:ph sz="half" idx="2"/>
          </p:nvPr>
        </p:nvSpPr>
        <p:spPr>
          <a:xfrm>
            <a:off x="9492473" y="3239197"/>
            <a:ext cx="36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</a:rPr>
              <a:t>α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37" name="Ravni poveznik 36"/>
          <p:cNvCxnSpPr/>
          <p:nvPr/>
        </p:nvCxnSpPr>
        <p:spPr>
          <a:xfrm flipV="1">
            <a:off x="1874731" y="4631712"/>
            <a:ext cx="27390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niOkvir 41"/>
          <p:cNvSpPr txBox="1"/>
          <p:nvPr/>
        </p:nvSpPr>
        <p:spPr>
          <a:xfrm>
            <a:off x="3495328" y="459479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92D050"/>
                </a:solidFill>
              </a:rPr>
              <a:t>s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43" name="TekstniOkvir 42"/>
          <p:cNvSpPr txBox="1"/>
          <p:nvPr/>
        </p:nvSpPr>
        <p:spPr>
          <a:xfrm>
            <a:off x="3094824" y="507694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B0F0"/>
                </a:solidFill>
              </a:rPr>
              <a:t>v</a:t>
            </a:r>
            <a:endParaRPr lang="hr-HR" dirty="0">
              <a:solidFill>
                <a:srgbClr val="00B0F0"/>
              </a:solidFill>
            </a:endParaRPr>
          </a:p>
        </p:txBody>
      </p:sp>
      <p:cxnSp>
        <p:nvCxnSpPr>
          <p:cNvPr id="44" name="Ravni poveznik 43"/>
          <p:cNvCxnSpPr/>
          <p:nvPr/>
        </p:nvCxnSpPr>
        <p:spPr>
          <a:xfrm flipH="1" flipV="1">
            <a:off x="3388194" y="3300476"/>
            <a:ext cx="0" cy="272056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niOkvir 46"/>
          <p:cNvSpPr txBox="1"/>
          <p:nvPr/>
        </p:nvSpPr>
        <p:spPr>
          <a:xfrm>
            <a:off x="6819639" y="60131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49" name="TekstniOkvir 48"/>
          <p:cNvSpPr txBox="1"/>
          <p:nvPr/>
        </p:nvSpPr>
        <p:spPr>
          <a:xfrm>
            <a:off x="10175270" y="603302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</a:t>
            </a:r>
          </a:p>
        </p:txBody>
      </p:sp>
      <p:sp>
        <p:nvSpPr>
          <p:cNvPr id="50" name="TekstniOkvir 49"/>
          <p:cNvSpPr txBox="1"/>
          <p:nvPr/>
        </p:nvSpPr>
        <p:spPr>
          <a:xfrm>
            <a:off x="8529099" y="281484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52" name="TekstniOkvir 51"/>
          <p:cNvSpPr txBox="1"/>
          <p:nvPr/>
        </p:nvSpPr>
        <p:spPr>
          <a:xfrm>
            <a:off x="9612189" y="284614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53" name="TekstniOkvir 52"/>
          <p:cNvSpPr txBox="1"/>
          <p:nvPr/>
        </p:nvSpPr>
        <p:spPr>
          <a:xfrm>
            <a:off x="8976686" y="60131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2s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9058276" y="284614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56" name="TekstniOkvir 55"/>
          <p:cNvSpPr txBox="1"/>
          <p:nvPr/>
        </p:nvSpPr>
        <p:spPr>
          <a:xfrm>
            <a:off x="7124439" y="404505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57" name="TekstniOkvir 56"/>
          <p:cNvSpPr txBox="1"/>
          <p:nvPr/>
        </p:nvSpPr>
        <p:spPr>
          <a:xfrm>
            <a:off x="10017573" y="425397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cxnSp>
        <p:nvCxnSpPr>
          <p:cNvPr id="58" name="Ravni poveznik 57"/>
          <p:cNvCxnSpPr/>
          <p:nvPr/>
        </p:nvCxnSpPr>
        <p:spPr>
          <a:xfrm flipV="1">
            <a:off x="5750692" y="3275071"/>
            <a:ext cx="3944324" cy="27648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vni poveznik 61"/>
          <p:cNvCxnSpPr/>
          <p:nvPr/>
        </p:nvCxnSpPr>
        <p:spPr>
          <a:xfrm flipV="1">
            <a:off x="5750692" y="3240433"/>
            <a:ext cx="3026925" cy="280251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vni poveznik 64"/>
          <p:cNvCxnSpPr/>
          <p:nvPr/>
        </p:nvCxnSpPr>
        <p:spPr>
          <a:xfrm flipH="1" flipV="1">
            <a:off x="9702239" y="3232388"/>
            <a:ext cx="1543022" cy="27380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vni poveznik 66"/>
          <p:cNvCxnSpPr/>
          <p:nvPr/>
        </p:nvCxnSpPr>
        <p:spPr>
          <a:xfrm>
            <a:off x="8803477" y="3246771"/>
            <a:ext cx="864000" cy="104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vni poveznik 67"/>
          <p:cNvCxnSpPr/>
          <p:nvPr/>
        </p:nvCxnSpPr>
        <p:spPr>
          <a:xfrm flipV="1">
            <a:off x="5771467" y="6021043"/>
            <a:ext cx="5473794" cy="24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vni poveznik 68"/>
          <p:cNvCxnSpPr/>
          <p:nvPr/>
        </p:nvCxnSpPr>
        <p:spPr>
          <a:xfrm flipH="1" flipV="1">
            <a:off x="9720498" y="3233371"/>
            <a:ext cx="697782" cy="277381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niOkvir 69"/>
          <p:cNvSpPr txBox="1"/>
          <p:nvPr/>
        </p:nvSpPr>
        <p:spPr>
          <a:xfrm>
            <a:off x="7951028" y="398143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5" name="TekstniOkvir 74"/>
          <p:cNvSpPr txBox="1"/>
          <p:nvPr/>
        </p:nvSpPr>
        <p:spPr>
          <a:xfrm>
            <a:off x="10243314" y="389041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f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6" name="Rezervirano mjesto sadržaja 35"/>
          <p:cNvSpPr txBox="1">
            <a:spLocks noGrp="1"/>
          </p:cNvSpPr>
          <p:nvPr>
            <p:ph sz="half" idx="2"/>
          </p:nvPr>
        </p:nvSpPr>
        <p:spPr>
          <a:xfrm>
            <a:off x="3464562" y="3693270"/>
            <a:ext cx="36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</a:rPr>
              <a:t>α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8" name="TekstniOkvir 77"/>
          <p:cNvSpPr txBox="1"/>
          <p:nvPr/>
        </p:nvSpPr>
        <p:spPr>
          <a:xfrm>
            <a:off x="9419905" y="508681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v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79" name="Ravni poveznik 78"/>
          <p:cNvCxnSpPr/>
          <p:nvPr/>
        </p:nvCxnSpPr>
        <p:spPr>
          <a:xfrm flipH="1" flipV="1">
            <a:off x="9702239" y="3300476"/>
            <a:ext cx="0" cy="27205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utnik 2"/>
          <p:cNvSpPr/>
          <p:nvPr/>
        </p:nvSpPr>
        <p:spPr>
          <a:xfrm>
            <a:off x="3243586" y="5870864"/>
            <a:ext cx="144000" cy="144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Pravokutnik 47"/>
          <p:cNvSpPr/>
          <p:nvPr/>
        </p:nvSpPr>
        <p:spPr>
          <a:xfrm>
            <a:off x="9537779" y="5877399"/>
            <a:ext cx="144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863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Trokut 30</a:t>
            </a:r>
            <a:r>
              <a:rPr lang="hr-HR" dirty="0" smtClean="0">
                <a:latin typeface="Calibri" panose="020F0502020204030204" pitchFamily="34" charset="0"/>
              </a:rPr>
              <a:t>⁰</a:t>
            </a:r>
            <a:r>
              <a:rPr lang="hr-HR" dirty="0" smtClean="0"/>
              <a:t>-60</a:t>
            </a:r>
            <a:r>
              <a:rPr lang="hr-HR" dirty="0" smtClean="0">
                <a:latin typeface="Calibri" panose="020F0502020204030204" pitchFamily="34" charset="0"/>
              </a:rPr>
              <a:t>⁰</a:t>
            </a:r>
            <a:r>
              <a:rPr lang="hr-HR" dirty="0" smtClean="0"/>
              <a:t>-90</a:t>
            </a:r>
            <a:r>
              <a:rPr lang="hr-HR" dirty="0" smtClean="0">
                <a:latin typeface="Calibri" panose="020F0502020204030204" pitchFamily="34" charset="0"/>
              </a:rPr>
              <a:t>⁰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650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03192"/>
          </a:xfrm>
        </p:spPr>
        <p:txBody>
          <a:bodyPr/>
          <a:lstStyle/>
          <a:p>
            <a:r>
              <a:rPr lang="hr-HR" dirty="0" smtClean="0"/>
              <a:t>Zadatak 4:</a:t>
            </a:r>
            <a:br>
              <a:rPr lang="hr-HR" dirty="0" smtClean="0"/>
            </a:br>
            <a:r>
              <a:rPr lang="hr-HR" dirty="0" smtClean="0"/>
              <a:t>Županijsko natjecanje 2016.  7. razred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zervirano mjesto sadržaja 4"/>
              <p:cNvSpPr>
                <a:spLocks noGrp="1"/>
              </p:cNvSpPr>
              <p:nvPr>
                <p:ph idx="1"/>
              </p:nvPr>
            </p:nvSpPr>
            <p:spPr>
              <a:xfrm>
                <a:off x="671409" y="2322648"/>
                <a:ext cx="10849179" cy="36365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trokutu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poznate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 duljine dviju stranica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9 dm,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= 6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 i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veličina kuta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između njih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</m:t>
                        </m:r>
                      </m:e>
                    </m:d>
                    <m:r>
                      <a:rPr lang="hr-HR" sz="4000" b="0" i="1" smtClean="0">
                        <a:latin typeface="Cambria Math" panose="02040503050406030204" pitchFamily="18" charset="0"/>
                      </a:rPr>
                      <m:t>=120</m:t>
                    </m:r>
                    <m:r>
                      <a:rPr lang="hr-H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Simetrala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kuta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siječe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stranicu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točki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Izračunaj duljinu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dužine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r-HR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5" name="Rezervirano mjesto sadržaja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409" y="2322648"/>
                <a:ext cx="10849179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4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759423"/>
                <a:ext cx="10571998" cy="9704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r-H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trokutu </a:t>
                </a:r>
                <a:r>
                  <a:rPr lang="hr-HR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r-H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poznate 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 duljine dviju stranica </a:t>
                </a:r>
                <a:r>
                  <a:rPr lang="hr-H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hr-HR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hr-H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9 dm, </a:t>
                </a:r>
                <a:r>
                  <a:rPr lang="hr-H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hr-HR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hr-H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= 6 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 i </a:t>
                </a:r>
                <a:r>
                  <a:rPr lang="hr-H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veličina kuta 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između njih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</m:t>
                        </m:r>
                      </m:e>
                    </m:d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=120</m:t>
                    </m:r>
                    <m:r>
                      <a:rPr lang="hr-H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Simetrala 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kuta </a:t>
                </a:r>
                <a:r>
                  <a:rPr lang="hr-HR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r-H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siječe 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stranicu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hr-H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točki </a:t>
                </a:r>
                <a:r>
                  <a:rPr lang="hr-HR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r-H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Izračunaj duljinu 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dužine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hr-H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r-HR" sz="2800" dirty="0"/>
              </a:p>
            </p:txBody>
          </p:sp>
        </mc:Choice>
        <mc:Fallback xmlns="">
          <p:sp>
            <p:nvSpPr>
              <p:cNvPr id="4" name="Rezervirano mjesto sadržaja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759423"/>
                <a:ext cx="10571998" cy="9704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Ravni poveznik 6"/>
          <p:cNvCxnSpPr/>
          <p:nvPr/>
        </p:nvCxnSpPr>
        <p:spPr>
          <a:xfrm>
            <a:off x="2341756" y="2955073"/>
            <a:ext cx="1215483" cy="208527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3557239" y="5040351"/>
            <a:ext cx="1929161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2341756" y="2955073"/>
            <a:ext cx="3144644" cy="208527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1998928" y="258574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4235750" y="50366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6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2507310" y="37120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9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3456877" y="4667302"/>
            <a:ext cx="66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120</a:t>
            </a:r>
            <a:r>
              <a:rPr lang="hr-HR" dirty="0" smtClean="0">
                <a:solidFill>
                  <a:srgbClr val="FFFF00"/>
                </a:solidFill>
                <a:latin typeface="Calibri" panose="020F0502020204030204" pitchFamily="34" charset="0"/>
              </a:rPr>
              <a:t>⁰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5396333" y="508024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C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3328639" y="510488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B</a:t>
            </a:r>
            <a:endParaRPr lang="hr-HR" dirty="0">
              <a:solidFill>
                <a:srgbClr val="FFFF00"/>
              </a:solidFill>
            </a:endParaRPr>
          </a:p>
        </p:txBody>
      </p:sp>
      <p:cxnSp>
        <p:nvCxnSpPr>
          <p:cNvPr id="22" name="Ravni poveznik 21"/>
          <p:cNvCxnSpPr/>
          <p:nvPr/>
        </p:nvCxnSpPr>
        <p:spPr>
          <a:xfrm flipV="1">
            <a:off x="3568390" y="4148254"/>
            <a:ext cx="568711" cy="8660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/>
          <p:cNvSpPr txBox="1"/>
          <p:nvPr/>
        </p:nvSpPr>
        <p:spPr>
          <a:xfrm>
            <a:off x="3328961" y="4449853"/>
            <a:ext cx="66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60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⁰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3619427" y="4686750"/>
            <a:ext cx="66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60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⁰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3699845" y="4144537"/>
            <a:ext cx="66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r-H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2948923" y="4691204"/>
            <a:ext cx="66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60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⁰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29" name="Ravni poveznik 28"/>
          <p:cNvCxnSpPr/>
          <p:nvPr/>
        </p:nvCxnSpPr>
        <p:spPr>
          <a:xfrm>
            <a:off x="624469" y="5036634"/>
            <a:ext cx="2916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/>
          <p:cNvCxnSpPr/>
          <p:nvPr/>
        </p:nvCxnSpPr>
        <p:spPr>
          <a:xfrm flipH="1">
            <a:off x="640339" y="2960218"/>
            <a:ext cx="1698556" cy="204010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niOkvir 33"/>
          <p:cNvSpPr txBox="1"/>
          <p:nvPr/>
        </p:nvSpPr>
        <p:spPr>
          <a:xfrm>
            <a:off x="1996066" y="503520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9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5" name="TekstniOkvir 34"/>
          <p:cNvSpPr txBox="1"/>
          <p:nvPr/>
        </p:nvSpPr>
        <p:spPr>
          <a:xfrm>
            <a:off x="384288" y="500942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6" name="TekstniOkvir 35"/>
          <p:cNvSpPr txBox="1"/>
          <p:nvPr/>
        </p:nvSpPr>
        <p:spPr>
          <a:xfrm>
            <a:off x="6340551" y="2749207"/>
            <a:ext cx="334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Trokut AEB jednakostraničan</a:t>
            </a:r>
            <a:endParaRPr lang="hr-HR" dirty="0"/>
          </a:p>
        </p:txBody>
      </p:sp>
      <p:sp>
        <p:nvSpPr>
          <p:cNvPr id="37" name="TekstniOkvir 36"/>
          <p:cNvSpPr txBox="1"/>
          <p:nvPr/>
        </p:nvSpPr>
        <p:spPr>
          <a:xfrm>
            <a:off x="4094803" y="373729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D</a:t>
            </a:r>
            <a:endParaRPr lang="hr-H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kstniOkvir 37"/>
              <p:cNvSpPr txBox="1"/>
              <p:nvPr/>
            </p:nvSpPr>
            <p:spPr>
              <a:xfrm>
                <a:off x="6356532" y="3241621"/>
                <a:ext cx="1772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𝐵𝐸𝐴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hr-HR" dirty="0"/>
              </a:p>
            </p:txBody>
          </p:sp>
        </mc:Choice>
        <mc:Fallback xmlns="">
          <p:sp>
            <p:nvSpPr>
              <p:cNvPr id="38" name="TekstniOkvir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532" y="3241621"/>
                <a:ext cx="1772473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niOkvir 38"/>
              <p:cNvSpPr txBox="1"/>
              <p:nvPr/>
            </p:nvSpPr>
            <p:spPr>
              <a:xfrm>
                <a:off x="6356532" y="3610940"/>
                <a:ext cx="1089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𝐸𝐴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hr-HR" dirty="0"/>
              </a:p>
            </p:txBody>
          </p:sp>
        </mc:Choice>
        <mc:Fallback xmlns="">
          <p:sp>
            <p:nvSpPr>
              <p:cNvPr id="39" name="TekstniOkvir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532" y="3610940"/>
                <a:ext cx="108972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kstniOkvir 39"/>
          <p:cNvSpPr txBox="1"/>
          <p:nvPr/>
        </p:nvSpPr>
        <p:spPr>
          <a:xfrm>
            <a:off x="699311" y="4709951"/>
            <a:ext cx="66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60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⁰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1" name="TekstniOkvir 40"/>
          <p:cNvSpPr txBox="1"/>
          <p:nvPr/>
        </p:nvSpPr>
        <p:spPr>
          <a:xfrm>
            <a:off x="1139784" y="362838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9</a:t>
            </a:r>
            <a:endParaRPr lang="hr-H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niOkvir 41"/>
              <p:cNvSpPr txBox="1"/>
              <p:nvPr/>
            </p:nvSpPr>
            <p:spPr>
              <a:xfrm>
                <a:off x="6362403" y="4040542"/>
                <a:ext cx="1577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𝐸𝐶𝐴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~∆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𝐵𝐶𝐷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2" name="TekstniOkvir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403" y="4040542"/>
                <a:ext cx="157703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niOkvir 42"/>
              <p:cNvSpPr txBox="1"/>
              <p:nvPr/>
            </p:nvSpPr>
            <p:spPr>
              <a:xfrm>
                <a:off x="6340551" y="4435573"/>
                <a:ext cx="2508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:9=6:15 ⇒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=3.6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3" name="TekstniOkvi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551" y="4435573"/>
                <a:ext cx="250857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4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03192"/>
          </a:xfrm>
        </p:spPr>
        <p:txBody>
          <a:bodyPr/>
          <a:lstStyle/>
          <a:p>
            <a:r>
              <a:rPr lang="hr-HR" dirty="0" smtClean="0"/>
              <a:t>Zadatak 5:</a:t>
            </a:r>
            <a:br>
              <a:rPr lang="hr-HR" dirty="0" smtClean="0"/>
            </a:br>
            <a:r>
              <a:rPr lang="hr-HR" dirty="0" smtClean="0"/>
              <a:t>Županijsko natjecanje 2011.  7. razred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zervirano mjesto sadržaja 4"/>
              <p:cNvSpPr>
                <a:spLocks noGrp="1"/>
              </p:cNvSpPr>
              <p:nvPr>
                <p:ph idx="1"/>
              </p:nvPr>
            </p:nvSpPr>
            <p:spPr>
              <a:xfrm>
                <a:off x="671409" y="2322648"/>
                <a:ext cx="10849179" cy="36365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Zadan je </a:t>
                </a:r>
                <a:r>
                  <a:rPr lang="hr-HR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tupokutan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trokut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vrh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tupog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kuta).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Neka je točka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polovište stranice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neka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𝑃𝐶</m:t>
                        </m:r>
                        <m:r>
                          <a:rPr lang="hr-H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hr-HR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40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hr-H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  <m:r>
                          <a:rPr lang="hr-H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hr-HR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4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hr-HR" sz="4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hr-H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hr-HR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hr-H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hr-HR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4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cm.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Odredi duljinu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stranice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r-HR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5" name="Rezervirano mjesto sadržaja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409" y="2322648"/>
                <a:ext cx="10849179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5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4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759423"/>
                <a:ext cx="10571998" cy="970450"/>
              </a:xfrm>
            </p:spPr>
            <p:txBody>
              <a:bodyPr>
                <a:noAutofit/>
              </a:bodyPr>
              <a:lstStyle/>
              <a:p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Zadan je </a:t>
                </a:r>
                <a:r>
                  <a:rPr lang="hr-H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tupokutan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trokut </a:t>
                </a:r>
                <a:r>
                  <a:rPr lang="hr-H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hr-H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vrh tupog kuta). Neka je točka </a:t>
                </a:r>
                <a:r>
                  <a:rPr lang="hr-H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polovište stranice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neka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𝑃𝐶</m:t>
                        </m:r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hr-H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800" b="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hr-HR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hr-H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800" b="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hr-HR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hr-H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hr-HR" sz="28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hr-HR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hr-H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800" b="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cm. Odredi duljinu stranice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800" b="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zervirano mjesto sadržaja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759423"/>
                <a:ext cx="10571998" cy="9704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Ravni poveznik 6"/>
          <p:cNvCxnSpPr>
            <a:stCxn id="15" idx="1"/>
          </p:cNvCxnSpPr>
          <p:nvPr/>
        </p:nvCxnSpPr>
        <p:spPr>
          <a:xfrm>
            <a:off x="1996066" y="2749207"/>
            <a:ext cx="1558311" cy="226994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3557239" y="5040351"/>
            <a:ext cx="1929161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>
            <a:stCxn id="15" idx="1"/>
          </p:cNvCxnSpPr>
          <p:nvPr/>
        </p:nvCxnSpPr>
        <p:spPr>
          <a:xfrm>
            <a:off x="1996066" y="2749207"/>
            <a:ext cx="3487472" cy="226994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1996066" y="256454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B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4235750" y="50366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3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2507310" y="37120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r-H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5396333" y="508024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3328639" y="510488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C</a:t>
            </a:r>
            <a:endParaRPr lang="hr-HR" dirty="0">
              <a:solidFill>
                <a:srgbClr val="FFFF00"/>
              </a:solidFill>
            </a:endParaRPr>
          </a:p>
        </p:txBody>
      </p:sp>
      <p:cxnSp>
        <p:nvCxnSpPr>
          <p:cNvPr id="22" name="Ravni poveznik 21"/>
          <p:cNvCxnSpPr/>
          <p:nvPr/>
        </p:nvCxnSpPr>
        <p:spPr>
          <a:xfrm flipV="1">
            <a:off x="3557239" y="3793047"/>
            <a:ext cx="0" cy="126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niOkvir 26"/>
          <p:cNvSpPr txBox="1"/>
          <p:nvPr/>
        </p:nvSpPr>
        <p:spPr>
          <a:xfrm>
            <a:off x="2948923" y="4691204"/>
            <a:ext cx="66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60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⁰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29" name="Ravni poveznik 28"/>
          <p:cNvCxnSpPr/>
          <p:nvPr/>
        </p:nvCxnSpPr>
        <p:spPr>
          <a:xfrm>
            <a:off x="624469" y="5036634"/>
            <a:ext cx="2916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/>
          <p:cNvCxnSpPr>
            <a:stCxn id="15" idx="1"/>
          </p:cNvCxnSpPr>
          <p:nvPr/>
        </p:nvCxnSpPr>
        <p:spPr>
          <a:xfrm flipH="1">
            <a:off x="1965472" y="2749207"/>
            <a:ext cx="30594" cy="230384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niOkvir 33"/>
          <p:cNvSpPr txBox="1"/>
          <p:nvPr/>
        </p:nvSpPr>
        <p:spPr>
          <a:xfrm>
            <a:off x="2463140" y="4993754"/>
            <a:ext cx="55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 smtClean="0">
                <a:solidFill>
                  <a:srgbClr val="FF0000"/>
                </a:solidFill>
              </a:rPr>
              <a:t>/2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5" name="TekstniOkvir 34"/>
          <p:cNvSpPr txBox="1"/>
          <p:nvPr/>
        </p:nvSpPr>
        <p:spPr>
          <a:xfrm>
            <a:off x="1837592" y="50366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6" name="TekstniOkvir 35"/>
          <p:cNvSpPr txBox="1"/>
          <p:nvPr/>
        </p:nvSpPr>
        <p:spPr>
          <a:xfrm>
            <a:off x="6340551" y="2749207"/>
            <a:ext cx="340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Spustimo okomicu iz B na AC</a:t>
            </a:r>
            <a:endParaRPr lang="hr-HR" dirty="0"/>
          </a:p>
        </p:txBody>
      </p:sp>
      <p:sp>
        <p:nvSpPr>
          <p:cNvPr id="37" name="TekstniOkvir 36"/>
          <p:cNvSpPr txBox="1"/>
          <p:nvPr/>
        </p:nvSpPr>
        <p:spPr>
          <a:xfrm>
            <a:off x="3456878" y="330342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8" name="TekstniOkvir 37"/>
          <p:cNvSpPr txBox="1"/>
          <p:nvPr/>
        </p:nvSpPr>
        <p:spPr>
          <a:xfrm>
            <a:off x="6356532" y="3241621"/>
            <a:ext cx="411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Trokut ECB ima kutove </a:t>
            </a:r>
            <a:r>
              <a:rPr lang="hr-HR" dirty="0"/>
              <a:t>30</a:t>
            </a:r>
            <a:r>
              <a:rPr lang="hr-HR" dirty="0">
                <a:latin typeface="Calibri" panose="020F0502020204030204" pitchFamily="34" charset="0"/>
              </a:rPr>
              <a:t>⁰ </a:t>
            </a:r>
            <a:r>
              <a:rPr lang="hr-HR" dirty="0" smtClean="0">
                <a:latin typeface="Calibri" panose="020F0502020204030204" pitchFamily="34" charset="0"/>
              </a:rPr>
              <a:t>- </a:t>
            </a:r>
            <a:r>
              <a:rPr lang="hr-HR" dirty="0" smtClean="0"/>
              <a:t>60</a:t>
            </a:r>
            <a:r>
              <a:rPr lang="hr-HR" dirty="0" smtClean="0">
                <a:latin typeface="Calibri" panose="020F0502020204030204" pitchFamily="34" charset="0"/>
              </a:rPr>
              <a:t>⁰ - </a:t>
            </a:r>
            <a:r>
              <a:rPr lang="hr-HR" dirty="0" smtClean="0"/>
              <a:t>90</a:t>
            </a:r>
            <a:r>
              <a:rPr lang="hr-HR" dirty="0" smtClean="0">
                <a:latin typeface="Calibri" panose="020F0502020204030204" pitchFamily="34" charset="0"/>
              </a:rPr>
              <a:t>⁰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niOkvir 38"/>
              <p:cNvSpPr txBox="1"/>
              <p:nvPr/>
            </p:nvSpPr>
            <p:spPr>
              <a:xfrm>
                <a:off x="6356532" y="3610940"/>
                <a:ext cx="1085938" cy="461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𝐸𝐶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hr-HR" dirty="0"/>
              </a:p>
            </p:txBody>
          </p:sp>
        </mc:Choice>
        <mc:Fallback xmlns="">
          <p:sp>
            <p:nvSpPr>
              <p:cNvPr id="39" name="TekstniOkvir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532" y="3610940"/>
                <a:ext cx="1085938" cy="461473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niOkvir 41"/>
              <p:cNvSpPr txBox="1"/>
              <p:nvPr/>
            </p:nvSpPr>
            <p:spPr>
              <a:xfrm>
                <a:off x="6362403" y="4040542"/>
                <a:ext cx="1570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𝐸𝐴𝐵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~∆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𝐶𝐴𝑃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2" name="TekstniOkvir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403" y="4040542"/>
                <a:ext cx="157030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niOkvir 42"/>
              <p:cNvSpPr txBox="1"/>
              <p:nvPr/>
            </p:nvSpPr>
            <p:spPr>
              <a:xfrm>
                <a:off x="6340551" y="4435573"/>
                <a:ext cx="2957027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:3=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⇒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3" name="TekstniOkvi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551" y="4435573"/>
                <a:ext cx="2957027" cy="5648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zervirano mjesto sadržaja 31"/>
          <p:cNvSpPr txBox="1">
            <a:spLocks noGrp="1"/>
          </p:cNvSpPr>
          <p:nvPr>
            <p:ph idx="1"/>
          </p:nvPr>
        </p:nvSpPr>
        <p:spPr>
          <a:xfrm>
            <a:off x="3173373" y="4345709"/>
            <a:ext cx="549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1200" dirty="0">
                <a:solidFill>
                  <a:srgbClr val="FF0000"/>
                </a:solidFill>
              </a:rPr>
              <a:t>3</a:t>
            </a:r>
            <a:r>
              <a:rPr lang="hr-HR" sz="1200" dirty="0" smtClean="0">
                <a:solidFill>
                  <a:srgbClr val="FF0000"/>
                </a:solidFill>
              </a:rPr>
              <a:t>0</a:t>
            </a:r>
            <a:r>
              <a:rPr lang="hr-HR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⁰</a:t>
            </a:r>
            <a:endParaRPr lang="hr-HR" sz="1200" dirty="0">
              <a:solidFill>
                <a:srgbClr val="FF0000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965861" y="4838795"/>
            <a:ext cx="180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TekstniOkvir 43"/>
          <p:cNvSpPr txBox="1"/>
          <p:nvPr/>
        </p:nvSpPr>
        <p:spPr>
          <a:xfrm>
            <a:off x="4197024" y="3855876"/>
            <a:ext cx="53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c/2</a:t>
            </a:r>
            <a:endParaRPr lang="hr-HR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kstniOkvir 44"/>
          <p:cNvSpPr txBox="1"/>
          <p:nvPr/>
        </p:nvSpPr>
        <p:spPr>
          <a:xfrm>
            <a:off x="2721255" y="2933873"/>
            <a:ext cx="53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c/2</a:t>
            </a:r>
            <a:endParaRPr lang="hr-HR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Pravokutnik 45"/>
          <p:cNvSpPr/>
          <p:nvPr/>
        </p:nvSpPr>
        <p:spPr>
          <a:xfrm>
            <a:off x="3554377" y="4822802"/>
            <a:ext cx="180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Elipsa 1"/>
          <p:cNvSpPr/>
          <p:nvPr/>
        </p:nvSpPr>
        <p:spPr>
          <a:xfrm>
            <a:off x="3534355" y="3723249"/>
            <a:ext cx="36000" cy="36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45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/>
      <p:bldP spid="32" grpId="0"/>
      <p:bldP spid="6" grpId="0" animBg="1"/>
      <p:bldP spid="44" grpId="0"/>
      <p:bldP spid="45" grpId="0"/>
      <p:bldP spid="4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4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759423"/>
                <a:ext cx="10571998" cy="970450"/>
              </a:xfrm>
            </p:spPr>
            <p:txBody>
              <a:bodyPr>
                <a:noAutofit/>
              </a:bodyPr>
              <a:lstStyle/>
              <a:p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Zadan je </a:t>
                </a:r>
                <a:r>
                  <a:rPr lang="hr-H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tupokutan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trokut </a:t>
                </a:r>
                <a:r>
                  <a:rPr lang="hr-H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hr-H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vrh tupog kuta). Neka je točka </a:t>
                </a:r>
                <a:r>
                  <a:rPr lang="hr-H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polovište stranice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neka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𝑃𝐶</m:t>
                        </m:r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hr-H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800" b="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hr-HR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hr-H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800" b="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hr-HR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hr-H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hr-HR" sz="28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hr-HR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hr-H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800" b="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cm. Odredi duljinu stranice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800" b="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zervirano mjesto sadržaja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759423"/>
                <a:ext cx="10571998" cy="9704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Ravni poveznik 6"/>
          <p:cNvCxnSpPr>
            <a:stCxn id="15" idx="1"/>
          </p:cNvCxnSpPr>
          <p:nvPr/>
        </p:nvCxnSpPr>
        <p:spPr>
          <a:xfrm>
            <a:off x="1996066" y="2749207"/>
            <a:ext cx="1558311" cy="226994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3557239" y="5040351"/>
            <a:ext cx="1594624" cy="1269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>
            <a:stCxn id="15" idx="1"/>
          </p:cNvCxnSpPr>
          <p:nvPr/>
        </p:nvCxnSpPr>
        <p:spPr>
          <a:xfrm>
            <a:off x="1996066" y="2749207"/>
            <a:ext cx="3155797" cy="228690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1996066" y="256454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4235750" y="50366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3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2507310" y="37120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r-H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5033918" y="504944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3328639" y="510488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C</a:t>
            </a:r>
            <a:endParaRPr lang="hr-HR" dirty="0">
              <a:solidFill>
                <a:srgbClr val="FFFF00"/>
              </a:solidFill>
            </a:endParaRPr>
          </a:p>
        </p:txBody>
      </p:sp>
      <p:cxnSp>
        <p:nvCxnSpPr>
          <p:cNvPr id="22" name="Ravni poveznik 21"/>
          <p:cNvCxnSpPr/>
          <p:nvPr/>
        </p:nvCxnSpPr>
        <p:spPr>
          <a:xfrm flipV="1">
            <a:off x="3557239" y="3892657"/>
            <a:ext cx="0" cy="11603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niOkvir 34"/>
          <p:cNvSpPr txBox="1"/>
          <p:nvPr/>
        </p:nvSpPr>
        <p:spPr>
          <a:xfrm>
            <a:off x="3529359" y="23962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6" name="TekstniOkvir 35"/>
          <p:cNvSpPr txBox="1"/>
          <p:nvPr/>
        </p:nvSpPr>
        <p:spPr>
          <a:xfrm>
            <a:off x="6340551" y="2749207"/>
            <a:ext cx="590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Nadopunimo trokut ABC do paralelograma BCAE</a:t>
            </a:r>
            <a:endParaRPr lang="hr-HR" dirty="0"/>
          </a:p>
        </p:txBody>
      </p:sp>
      <p:sp>
        <p:nvSpPr>
          <p:cNvPr id="37" name="TekstniOkvir 36"/>
          <p:cNvSpPr txBox="1"/>
          <p:nvPr/>
        </p:nvSpPr>
        <p:spPr>
          <a:xfrm>
            <a:off x="3456878" y="330342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8" name="TekstniOkvir 37"/>
          <p:cNvSpPr txBox="1"/>
          <p:nvPr/>
        </p:nvSpPr>
        <p:spPr>
          <a:xfrm>
            <a:off x="6356532" y="3241621"/>
            <a:ext cx="411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Trokut BEC ima kutove </a:t>
            </a:r>
            <a:r>
              <a:rPr lang="hr-HR" dirty="0"/>
              <a:t>30</a:t>
            </a:r>
            <a:r>
              <a:rPr lang="hr-HR" dirty="0">
                <a:latin typeface="Calibri" panose="020F0502020204030204" pitchFamily="34" charset="0"/>
              </a:rPr>
              <a:t>⁰ </a:t>
            </a:r>
            <a:r>
              <a:rPr lang="hr-HR" dirty="0" smtClean="0">
                <a:latin typeface="Calibri" panose="020F0502020204030204" pitchFamily="34" charset="0"/>
              </a:rPr>
              <a:t>- </a:t>
            </a:r>
            <a:r>
              <a:rPr lang="hr-HR" dirty="0" smtClean="0"/>
              <a:t>60</a:t>
            </a:r>
            <a:r>
              <a:rPr lang="hr-HR" dirty="0" smtClean="0">
                <a:latin typeface="Calibri" panose="020F0502020204030204" pitchFamily="34" charset="0"/>
              </a:rPr>
              <a:t>⁰ - </a:t>
            </a:r>
            <a:r>
              <a:rPr lang="hr-HR" dirty="0" smtClean="0"/>
              <a:t>90</a:t>
            </a:r>
            <a:r>
              <a:rPr lang="hr-HR" dirty="0" smtClean="0">
                <a:latin typeface="Calibri" panose="020F0502020204030204" pitchFamily="34" charset="0"/>
              </a:rPr>
              <a:t>⁰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niOkvir 38"/>
              <p:cNvSpPr txBox="1"/>
              <p:nvPr/>
            </p:nvSpPr>
            <p:spPr>
              <a:xfrm>
                <a:off x="6356532" y="3610940"/>
                <a:ext cx="1118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39" name="TekstniOkvir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532" y="3610940"/>
                <a:ext cx="111831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zervirano mjesto sadržaja 31"/>
          <p:cNvSpPr txBox="1">
            <a:spLocks noGrp="1"/>
          </p:cNvSpPr>
          <p:nvPr>
            <p:ph idx="1"/>
          </p:nvPr>
        </p:nvSpPr>
        <p:spPr>
          <a:xfrm>
            <a:off x="3173373" y="4345709"/>
            <a:ext cx="549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1200" dirty="0">
                <a:solidFill>
                  <a:srgbClr val="FF0000"/>
                </a:solidFill>
              </a:rPr>
              <a:t>3</a:t>
            </a:r>
            <a:r>
              <a:rPr lang="hr-HR" sz="1200" dirty="0" smtClean="0">
                <a:solidFill>
                  <a:srgbClr val="FF0000"/>
                </a:solidFill>
              </a:rPr>
              <a:t>0</a:t>
            </a:r>
            <a:r>
              <a:rPr lang="hr-HR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⁰</a:t>
            </a:r>
            <a:endParaRPr lang="hr-HR" sz="1200" dirty="0">
              <a:solidFill>
                <a:srgbClr val="FF0000"/>
              </a:solidFill>
            </a:endParaRPr>
          </a:p>
        </p:txBody>
      </p:sp>
      <p:sp>
        <p:nvSpPr>
          <p:cNvPr id="44" name="TekstniOkvir 43"/>
          <p:cNvSpPr txBox="1"/>
          <p:nvPr/>
        </p:nvSpPr>
        <p:spPr>
          <a:xfrm>
            <a:off x="4197024" y="3855876"/>
            <a:ext cx="53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c/2</a:t>
            </a:r>
            <a:endParaRPr lang="hr-HR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kstniOkvir 44"/>
          <p:cNvSpPr txBox="1"/>
          <p:nvPr/>
        </p:nvSpPr>
        <p:spPr>
          <a:xfrm>
            <a:off x="2721255" y="2933873"/>
            <a:ext cx="53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c/2</a:t>
            </a:r>
            <a:endParaRPr lang="hr-HR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Pravokutnik 45"/>
          <p:cNvSpPr/>
          <p:nvPr/>
        </p:nvSpPr>
        <p:spPr>
          <a:xfrm>
            <a:off x="3554377" y="4822802"/>
            <a:ext cx="180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8" name="Ravni poveznik 27"/>
          <p:cNvCxnSpPr/>
          <p:nvPr/>
        </p:nvCxnSpPr>
        <p:spPr>
          <a:xfrm>
            <a:off x="1999929" y="2769369"/>
            <a:ext cx="1543746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/>
          <p:cNvCxnSpPr/>
          <p:nvPr/>
        </p:nvCxnSpPr>
        <p:spPr>
          <a:xfrm>
            <a:off x="3543675" y="2757686"/>
            <a:ext cx="1558311" cy="226994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32"/>
          <p:cNvCxnSpPr/>
          <p:nvPr/>
        </p:nvCxnSpPr>
        <p:spPr>
          <a:xfrm flipH="1" flipV="1">
            <a:off x="3543675" y="2757686"/>
            <a:ext cx="6985" cy="111351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niOkvir 39"/>
          <p:cNvSpPr txBox="1"/>
          <p:nvPr/>
        </p:nvSpPr>
        <p:spPr>
          <a:xfrm>
            <a:off x="2690607" y="234571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hr-H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3523204" y="3845910"/>
            <a:ext cx="36000" cy="36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66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37" grpId="0"/>
      <p:bldP spid="38" grpId="0"/>
      <p:bldP spid="39" grpId="0"/>
      <p:bldP spid="32" grpId="0"/>
      <p:bldP spid="44" grpId="0"/>
      <p:bldP spid="45" grpId="0"/>
      <p:bldP spid="46" grpId="0" animBg="1"/>
      <p:bldP spid="40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03192"/>
          </a:xfrm>
        </p:spPr>
        <p:txBody>
          <a:bodyPr/>
          <a:lstStyle/>
          <a:p>
            <a:r>
              <a:rPr lang="hr-HR" dirty="0" smtClean="0"/>
              <a:t>Zadatak 6:</a:t>
            </a:r>
            <a:br>
              <a:rPr lang="hr-HR" dirty="0" smtClean="0"/>
            </a:br>
            <a:r>
              <a:rPr lang="hr-HR" dirty="0" smtClean="0"/>
              <a:t>Državno natjecanje 2010.  7. razred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zervirano mjesto sadržaja 4"/>
              <p:cNvSpPr>
                <a:spLocks noGrp="1"/>
              </p:cNvSpPr>
              <p:nvPr>
                <p:ph idx="1"/>
              </p:nvPr>
            </p:nvSpPr>
            <p:spPr>
              <a:xfrm>
                <a:off x="671409" y="2322648"/>
                <a:ext cx="10849179" cy="36365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je četverokut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tako da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d>
                    <m:r>
                      <a:rPr lang="hr-HR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d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hr-H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d>
                    <m:r>
                      <a:rPr lang="hr-HR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40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hr-H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hr-HR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hr-H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hr-HR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40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a:rPr lang="hr-H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hr-H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hr-H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hr-H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hr-H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hr-H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=5:5:8</m:t>
                    </m:r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4000" b="0" i="0" smtClean="0">
                        <a:latin typeface="Cambria Math" panose="02040503050406030204" pitchFamily="18" charset="0"/>
                      </a:rPr>
                      <m:t>zra</m:t>
                    </m:r>
                    <m:r>
                      <a:rPr lang="hr-HR" sz="4000" b="0" i="0" smtClean="0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hr-HR" sz="4000" b="0" i="0" smtClean="0">
                        <a:latin typeface="Cambria Math" panose="02040503050406030204" pitchFamily="18" charset="0"/>
                      </a:rPr>
                      <m:t>unaj</m:t>
                    </m:r>
                    <m:r>
                      <a:rPr lang="hr-HR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4000" b="0" i="0" smtClean="0">
                        <a:latin typeface="Cambria Math" panose="02040503050406030204" pitchFamily="18" charset="0"/>
                      </a:rPr>
                      <m:t>povr</m:t>
                    </m:r>
                    <m:r>
                      <a:rPr lang="hr-HR" sz="4000" b="0" i="0" smtClean="0">
                        <a:latin typeface="Cambria Math" panose="02040503050406030204" pitchFamily="18" charset="0"/>
                      </a:rPr>
                      <m:t>š</m:t>
                    </m:r>
                    <m:r>
                      <m:rPr>
                        <m:sty m:val="p"/>
                      </m:rPr>
                      <a:rPr lang="hr-HR" sz="4000" b="0" i="0" smtClean="0">
                        <a:latin typeface="Cambria Math" panose="02040503050406030204" pitchFamily="18" charset="0"/>
                      </a:rPr>
                      <m:t>inu</m:t>
                    </m:r>
                    <m:r>
                      <a:rPr lang="hr-HR" sz="4000" b="0" i="0" smtClean="0">
                        <a:latin typeface="Cambria Math" panose="02040503050406030204" pitchFamily="18" charset="0"/>
                      </a:rPr>
                      <m:t> č</m:t>
                    </m:r>
                    <m:r>
                      <m:rPr>
                        <m:sty m:val="p"/>
                      </m:rPr>
                      <a:rPr lang="hr-HR" sz="4000" b="0" i="0" smtClean="0">
                        <a:latin typeface="Cambria Math" panose="02040503050406030204" pitchFamily="18" charset="0"/>
                      </a:rPr>
                      <m:t>etverokuta</m:t>
                    </m:r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r-HR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5" name="Rezervirano mjesto sadržaja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409" y="2322648"/>
                <a:ext cx="10849179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7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4"/>
              <p:cNvSpPr>
                <a:spLocks noGrp="1"/>
              </p:cNvSpPr>
              <p:nvPr>
                <p:ph type="title"/>
              </p:nvPr>
            </p:nvSpPr>
            <p:spPr>
              <a:xfrm>
                <a:off x="614106" y="576718"/>
                <a:ext cx="11362304" cy="970450"/>
              </a:xfrm>
            </p:spPr>
            <p:txBody>
              <a:bodyPr>
                <a:noAutofit/>
              </a:bodyPr>
              <a:lstStyle/>
              <a:p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je četverokut </a:t>
                </a:r>
                <a:r>
                  <a:rPr lang="hr-H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tako da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d>
                    <m:r>
                      <a:rPr lang="hr-HR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d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𝑨𝑫𝑪</m:t>
                        </m:r>
                      </m:e>
                    </m:d>
                    <m:r>
                      <a:rPr lang="hr-HR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8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hr-H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hr-HR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d>
                    <m:r>
                      <a:rPr lang="hr-HR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8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a:rPr lang="hr-H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hr-H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hr-H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hr-H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hr-H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𝜸</m:t>
                    </m:r>
                    <m:r>
                      <a:rPr lang="hr-H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r-H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hr-H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hr-H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hr-H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hr-H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</a:t>
                </a:r>
                <a14:m>
                  <m:oMath xmlns:m="http://schemas.openxmlformats.org/officeDocument/2006/math">
                    <m:r>
                      <a:rPr lang="hr-HR" sz="2800" b="1" i="0">
                        <a:latin typeface="Cambria Math" panose="02040503050406030204" pitchFamily="18" charset="0"/>
                      </a:rPr>
                      <m:t>𝐳𝐫𝐚</m:t>
                    </m:r>
                    <m:r>
                      <a:rPr lang="hr-HR" sz="2800" b="1" i="0">
                        <a:latin typeface="Cambria Math" panose="02040503050406030204" pitchFamily="18" charset="0"/>
                      </a:rPr>
                      <m:t>č</m:t>
                    </m:r>
                    <m:r>
                      <a:rPr lang="hr-HR" sz="2800" b="1" i="0">
                        <a:latin typeface="Cambria Math" panose="02040503050406030204" pitchFamily="18" charset="0"/>
                      </a:rPr>
                      <m:t>𝐮𝐧𝐚𝐣</m:t>
                    </m:r>
                    <m:r>
                      <a:rPr lang="hr-HR" sz="2800" b="1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800" b="1" i="0">
                        <a:latin typeface="Cambria Math" panose="02040503050406030204" pitchFamily="18" charset="0"/>
                      </a:rPr>
                      <m:t>𝐩𝐨𝐯𝐫</m:t>
                    </m:r>
                    <m:r>
                      <a:rPr lang="hr-HR" sz="2800" b="1" i="0">
                        <a:latin typeface="Cambria Math" panose="02040503050406030204" pitchFamily="18" charset="0"/>
                      </a:rPr>
                      <m:t>š</m:t>
                    </m:r>
                    <m:r>
                      <a:rPr lang="hr-HR" sz="2800" b="1" i="0">
                        <a:latin typeface="Cambria Math" panose="02040503050406030204" pitchFamily="18" charset="0"/>
                      </a:rPr>
                      <m:t>𝐢𝐧𝐮</m:t>
                    </m:r>
                    <m:r>
                      <a:rPr lang="hr-HR" sz="2800" b="1" i="0">
                        <a:latin typeface="Cambria Math" panose="02040503050406030204" pitchFamily="18" charset="0"/>
                      </a:rPr>
                      <m:t> č</m:t>
                    </m:r>
                    <m:r>
                      <a:rPr lang="hr-HR" sz="2800" b="1" i="0">
                        <a:latin typeface="Cambria Math" panose="02040503050406030204" pitchFamily="18" charset="0"/>
                      </a:rPr>
                      <m:t>𝐞𝐭𝐯𝐞𝐫𝐨𝐤𝐮𝐭𝐚</m:t>
                    </m:r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zervirano mjesto sadržaja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4106" y="576718"/>
                <a:ext cx="11362304" cy="9704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kstniOkvir 14"/>
          <p:cNvSpPr txBox="1"/>
          <p:nvPr/>
        </p:nvSpPr>
        <p:spPr>
          <a:xfrm>
            <a:off x="614106" y="482280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3308116" y="21784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C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4720524" y="342628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B</a:t>
            </a:r>
            <a:endParaRPr lang="hr-H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niOkvir 35"/>
              <p:cNvSpPr txBox="1"/>
              <p:nvPr/>
            </p:nvSpPr>
            <p:spPr>
              <a:xfrm>
                <a:off x="5824007" y="1916228"/>
                <a:ext cx="6205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Iz omjera dobivamo kutove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=75⁰,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120⁰</a:t>
                </a:r>
                <a:endParaRPr lang="hr-H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kstniOkvir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007" y="1916228"/>
                <a:ext cx="620522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473" t="-11842" r="-491" b="-2894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kstniOkvir 37"/>
              <p:cNvSpPr txBox="1"/>
              <p:nvPr/>
            </p:nvSpPr>
            <p:spPr>
              <a:xfrm>
                <a:off x="5831168" y="2440813"/>
                <a:ext cx="3325654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Nacrtajmo dijagonalu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hr-H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kstniOkvir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168" y="2440813"/>
                <a:ext cx="3325654" cy="462434"/>
              </a:xfrm>
              <a:prstGeom prst="rect">
                <a:avLst/>
              </a:prstGeom>
              <a:blipFill rotWithShape="0">
                <a:blip r:embed="rId4"/>
                <a:stretch>
                  <a:fillRect l="-2936" t="-9211" b="-3026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zervirano mjesto sadržaja 31"/>
          <p:cNvSpPr txBox="1">
            <a:spLocks noGrp="1"/>
          </p:cNvSpPr>
          <p:nvPr>
            <p:ph idx="1"/>
          </p:nvPr>
        </p:nvSpPr>
        <p:spPr>
          <a:xfrm>
            <a:off x="3173373" y="4299543"/>
            <a:ext cx="54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rgbClr val="FFFF00"/>
                </a:solidFill>
              </a:rPr>
              <a:t>10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45" name="TekstniOkvir 44"/>
          <p:cNvSpPr txBox="1"/>
          <p:nvPr/>
        </p:nvSpPr>
        <p:spPr>
          <a:xfrm>
            <a:off x="931977" y="4361144"/>
            <a:ext cx="53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hr-HR" i="1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⁰</a:t>
            </a:r>
            <a:endParaRPr lang="hr-HR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Pravokutnik 45"/>
          <p:cNvSpPr/>
          <p:nvPr/>
        </p:nvSpPr>
        <p:spPr>
          <a:xfrm>
            <a:off x="981306" y="2570016"/>
            <a:ext cx="180000" cy="180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FF00"/>
              </a:solidFill>
            </a:endParaRPr>
          </a:p>
        </p:txBody>
      </p:sp>
      <p:cxnSp>
        <p:nvCxnSpPr>
          <p:cNvPr id="3" name="Ravni poveznik 2"/>
          <p:cNvCxnSpPr/>
          <p:nvPr/>
        </p:nvCxnSpPr>
        <p:spPr>
          <a:xfrm>
            <a:off x="981307" y="2564541"/>
            <a:ext cx="236405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/>
          <p:cNvCxnSpPr/>
          <p:nvPr/>
        </p:nvCxnSpPr>
        <p:spPr>
          <a:xfrm>
            <a:off x="981307" y="2564541"/>
            <a:ext cx="0" cy="22582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/>
          <p:cNvCxnSpPr/>
          <p:nvPr/>
        </p:nvCxnSpPr>
        <p:spPr>
          <a:xfrm flipV="1">
            <a:off x="981307" y="3610940"/>
            <a:ext cx="3750368" cy="12118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33"/>
          <p:cNvCxnSpPr/>
          <p:nvPr/>
        </p:nvCxnSpPr>
        <p:spPr>
          <a:xfrm>
            <a:off x="3345366" y="2570015"/>
            <a:ext cx="1375158" cy="10186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avokutnik 13"/>
          <p:cNvSpPr/>
          <p:nvPr/>
        </p:nvSpPr>
        <p:spPr>
          <a:xfrm>
            <a:off x="544470" y="2209868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D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1" name="TekstniOkvir 40"/>
          <p:cNvSpPr txBox="1"/>
          <p:nvPr/>
        </p:nvSpPr>
        <p:spPr>
          <a:xfrm>
            <a:off x="4174074" y="3403959"/>
            <a:ext cx="53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hr-HR" i="1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⁰</a:t>
            </a:r>
            <a:endParaRPr lang="hr-HR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2834824" y="2626480"/>
            <a:ext cx="67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hr-HR" i="1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⁰</a:t>
            </a:r>
            <a:endParaRPr lang="hr-HR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Ravni poveznik 20"/>
          <p:cNvCxnSpPr/>
          <p:nvPr/>
        </p:nvCxnSpPr>
        <p:spPr>
          <a:xfrm flipV="1">
            <a:off x="1001020" y="2570015"/>
            <a:ext cx="2286474" cy="221629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niOkvir 46"/>
          <p:cNvSpPr txBox="1"/>
          <p:nvPr/>
        </p:nvSpPr>
        <p:spPr>
          <a:xfrm>
            <a:off x="5824007" y="3755087"/>
            <a:ext cx="3572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Trokut </a:t>
            </a:r>
            <a:r>
              <a:rPr lang="hr-H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jednakokračan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Ravni poveznik 47"/>
          <p:cNvCxnSpPr/>
          <p:nvPr/>
        </p:nvCxnSpPr>
        <p:spPr>
          <a:xfrm flipH="1" flipV="1">
            <a:off x="3307206" y="2553239"/>
            <a:ext cx="559450" cy="132538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ravokutnik 50"/>
          <p:cNvSpPr/>
          <p:nvPr/>
        </p:nvSpPr>
        <p:spPr>
          <a:xfrm rot="4140000">
            <a:off x="3724153" y="3773317"/>
            <a:ext cx="134684" cy="134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TekstniOkvir 51"/>
          <p:cNvSpPr txBox="1"/>
          <p:nvPr/>
        </p:nvSpPr>
        <p:spPr>
          <a:xfrm>
            <a:off x="3815994" y="39400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92D050"/>
                </a:solidFill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kstniOkvir 52"/>
              <p:cNvSpPr txBox="1"/>
              <p:nvPr/>
            </p:nvSpPr>
            <p:spPr>
              <a:xfrm>
                <a:off x="5824007" y="2933010"/>
                <a:ext cx="58412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d>
                    <m:r>
                      <a:rPr lang="hr-HR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d>
                  </m:oMath>
                </a14:m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 je trokut </a:t>
                </a:r>
                <a:r>
                  <a:rPr lang="hr-H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jednakokračan</a:t>
                </a:r>
              </a:p>
              <a:p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pravokutan</a:t>
                </a:r>
                <a:endParaRPr lang="hr-H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kstniOkvir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007" y="2933010"/>
                <a:ext cx="5841279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13" t="-5882" r="-313" b="-1617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kstniOkvir 53"/>
          <p:cNvSpPr txBox="1"/>
          <p:nvPr/>
        </p:nvSpPr>
        <p:spPr>
          <a:xfrm>
            <a:off x="614106" y="3492132"/>
            <a:ext cx="53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r-HR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2062115" y="2144303"/>
            <a:ext cx="53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r-HR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967412" y="4046117"/>
            <a:ext cx="53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hr-HR" i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⁰</a:t>
            </a:r>
            <a:endParaRPr lang="hr-HR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ravokutnik 56"/>
          <p:cNvSpPr/>
          <p:nvPr/>
        </p:nvSpPr>
        <p:spPr>
          <a:xfrm>
            <a:off x="2547210" y="2564053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hr-HR" i="1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⁰</a:t>
            </a:r>
            <a:endParaRPr lang="hr-HR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Pravokutnik 57"/>
          <p:cNvSpPr/>
          <p:nvPr/>
        </p:nvSpPr>
        <p:spPr>
          <a:xfrm>
            <a:off x="1388181" y="4237106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hr-HR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⁰</a:t>
            </a:r>
            <a:endParaRPr lang="hr-HR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ravokutnik 58"/>
          <p:cNvSpPr/>
          <p:nvPr/>
        </p:nvSpPr>
        <p:spPr>
          <a:xfrm>
            <a:off x="3174303" y="2748719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hr-HR" i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⁰</a:t>
            </a:r>
            <a:endParaRPr lang="hr-HR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kstniOkvir 59"/>
              <p:cNvSpPr txBox="1"/>
              <p:nvPr/>
            </p:nvSpPr>
            <p:spPr>
              <a:xfrm>
                <a:off x="5824007" y="4756461"/>
                <a:ext cx="3963777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400" b="0" i="0" smtClean="0">
                        <a:latin typeface="Cambria Math" panose="02040503050406030204" pitchFamily="18" charset="0"/>
                      </a:rPr>
                      <m:t>pustimo</m:t>
                    </m:r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400" b="0" i="0" smtClean="0">
                        <a:latin typeface="Cambria Math" panose="02040503050406030204" pitchFamily="18" charset="0"/>
                      </a:rPr>
                      <m:t>okomicu</m:t>
                    </m:r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400" b="0" i="0" smtClean="0">
                        <a:latin typeface="Cambria Math" panose="02040503050406030204" pitchFamily="18" charset="0"/>
                      </a:rPr>
                      <m:t>na</m:t>
                    </m:r>
                    <m:r>
                      <m:rPr>
                        <m:nor/>
                      </m:rPr>
                      <a:rPr lang="hr-HR" sz="24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hr-H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kstniOkvir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007" y="4756461"/>
                <a:ext cx="3963777" cy="462434"/>
              </a:xfrm>
              <a:prstGeom prst="rect">
                <a:avLst/>
              </a:prstGeom>
              <a:blipFill rotWithShape="0">
                <a:blip r:embed="rId6"/>
                <a:stretch>
                  <a:fillRect l="-2304" t="-9211" b="-3026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zervirano mjesto sadržaja 31"/>
          <p:cNvSpPr txBox="1">
            <a:spLocks/>
          </p:cNvSpPr>
          <p:nvPr/>
        </p:nvSpPr>
        <p:spPr>
          <a:xfrm>
            <a:off x="1852596" y="3215032"/>
            <a:ext cx="549672" cy="369332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hr-HR" dirty="0" smtClean="0">
                <a:solidFill>
                  <a:srgbClr val="00B0F0"/>
                </a:solidFill>
              </a:rPr>
              <a:t>10</a:t>
            </a:r>
            <a:endParaRPr lang="hr-HR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kstniOkvir 61"/>
              <p:cNvSpPr txBox="1"/>
              <p:nvPr/>
            </p:nvSpPr>
            <p:spPr>
              <a:xfrm>
                <a:off x="4441399" y="5222062"/>
                <a:ext cx="72975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Trokut AEC ima kutove </a:t>
                </a: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⁰- 60⁰- 90⁰, pa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𝐸𝐶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</a:t>
                </a:r>
                <a:endParaRPr lang="hr-H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kstniOkvir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99" y="5222062"/>
                <a:ext cx="729757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337" t="-12000" r="-167" b="-30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zervirano mjesto sadržaja 31"/>
          <p:cNvSpPr txBox="1">
            <a:spLocks/>
          </p:cNvSpPr>
          <p:nvPr/>
        </p:nvSpPr>
        <p:spPr>
          <a:xfrm>
            <a:off x="3185076" y="3165376"/>
            <a:ext cx="549672" cy="369332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hr-HR" dirty="0" smtClean="0">
                <a:solidFill>
                  <a:srgbClr val="00B0F0"/>
                </a:solidFill>
              </a:rPr>
              <a:t>5</a:t>
            </a:r>
            <a:endParaRPr lang="hr-HR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kstniOkvir 63"/>
              <p:cNvSpPr txBox="1"/>
              <p:nvPr/>
            </p:nvSpPr>
            <p:spPr>
              <a:xfrm>
                <a:off x="544470" y="5658336"/>
                <a:ext cx="102694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Trokut </a:t>
                </a:r>
                <a:r>
                  <a:rPr lang="hr-H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 </a:t>
                </a:r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četvrtina kvadrata sa stranicom 10, pa je njegova površina 25 cm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kstniOkvir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70" y="5658336"/>
                <a:ext cx="1026947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890" t="-10526" b="-2894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kstniOkvir 64"/>
              <p:cNvSpPr txBox="1"/>
              <p:nvPr/>
            </p:nvSpPr>
            <p:spPr>
              <a:xfrm>
                <a:off x="544470" y="6046848"/>
                <a:ext cx="101444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Trokut </a:t>
                </a:r>
                <a:r>
                  <a:rPr lang="hr-H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 osnovicu 10 i pripadnu visinu 5, pa je njegova površina 25 cm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kstniOkvir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70" y="6046848"/>
                <a:ext cx="10144444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901" t="-10526" b="-2894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kstniOkvir 65"/>
              <p:cNvSpPr txBox="1"/>
              <p:nvPr/>
            </p:nvSpPr>
            <p:spPr>
              <a:xfrm>
                <a:off x="544470" y="6406402"/>
                <a:ext cx="49968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Površina četverokuta </a:t>
                </a:r>
                <a:r>
                  <a:rPr lang="hr-H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50 cm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kstniOkvir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70" y="6406402"/>
                <a:ext cx="4996817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829" t="-10526" b="-2894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niOkvir 1"/>
          <p:cNvSpPr txBox="1"/>
          <p:nvPr/>
        </p:nvSpPr>
        <p:spPr>
          <a:xfrm>
            <a:off x="5865058" y="4296702"/>
            <a:ext cx="445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 sad postaje zanimljivo!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2" grpId="0" build="p"/>
      <p:bldP spid="45" grpId="0"/>
      <p:bldP spid="45" grpId="1"/>
      <p:bldP spid="46" grpId="0" animBg="1"/>
      <p:bldP spid="41" grpId="0"/>
      <p:bldP spid="42" grpId="0"/>
      <p:bldP spid="42" grpId="1"/>
      <p:bldP spid="47" grpId="0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63682" y="447188"/>
            <a:ext cx="11018316" cy="970450"/>
          </a:xfrm>
        </p:spPr>
        <p:txBody>
          <a:bodyPr/>
          <a:lstStyle/>
          <a:p>
            <a:r>
              <a:rPr lang="hr-HR" dirty="0"/>
              <a:t>Vaš prijedlog tema koje bi željeli odslušati?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818712" y="1579418"/>
            <a:ext cx="5185873" cy="5153891"/>
          </a:xfrm>
        </p:spPr>
        <p:txBody>
          <a:bodyPr>
            <a:normAutofit fontScale="62500" lnSpcReduction="20000"/>
          </a:bodyPr>
          <a:lstStyle/>
          <a:p>
            <a:r>
              <a:rPr lang="hr-HR" dirty="0"/>
              <a:t>Rješavanje nejednadžbi</a:t>
            </a:r>
          </a:p>
          <a:p>
            <a:r>
              <a:rPr lang="hr-HR" dirty="0"/>
              <a:t>Rad s učenicima koji imaju poteškoća: disleksija, disgrafija, ADHD</a:t>
            </a:r>
          </a:p>
          <a:p>
            <a:r>
              <a:rPr lang="hr-HR" dirty="0"/>
              <a:t>Grafička metoda u rješavanju zadataka</a:t>
            </a:r>
          </a:p>
          <a:p>
            <a:r>
              <a:rPr lang="hr-HR" dirty="0"/>
              <a:t>Vjerojatnost</a:t>
            </a:r>
          </a:p>
          <a:p>
            <a:r>
              <a:rPr lang="hr-HR" dirty="0"/>
              <a:t>Metoda umnoška u rješavanju zadataka</a:t>
            </a:r>
          </a:p>
          <a:p>
            <a:r>
              <a:rPr lang="hr-HR" dirty="0"/>
              <a:t>Analitička geometrija na natjecanjima</a:t>
            </a:r>
          </a:p>
          <a:p>
            <a:r>
              <a:rPr lang="hr-HR" dirty="0"/>
              <a:t>Teme s natjecanja i još neke aktualne teme školstva</a:t>
            </a:r>
          </a:p>
          <a:p>
            <a:r>
              <a:rPr lang="hr-HR" dirty="0"/>
              <a:t>Sve mi je zanimljivo</a:t>
            </a:r>
          </a:p>
          <a:p>
            <a:r>
              <a:rPr lang="hr-HR" dirty="0"/>
              <a:t>Kombinatorika</a:t>
            </a:r>
          </a:p>
          <a:p>
            <a:r>
              <a:rPr lang="hr-HR" dirty="0"/>
              <a:t>Analitička geometrija na natjecanjima</a:t>
            </a:r>
          </a:p>
          <a:p>
            <a:r>
              <a:rPr lang="hr-HR" dirty="0"/>
              <a:t>Postotni račun - zadaci s natjecanja</a:t>
            </a:r>
          </a:p>
          <a:p>
            <a:r>
              <a:rPr lang="hr-HR" dirty="0"/>
              <a:t>Proporcionalnost</a:t>
            </a:r>
          </a:p>
          <a:p>
            <a:r>
              <a:rPr lang="hr-HR" dirty="0"/>
              <a:t>Logički zadaci</a:t>
            </a:r>
          </a:p>
          <a:p>
            <a:r>
              <a:rPr lang="hr-HR" dirty="0"/>
              <a:t>Kombinatorni zadaci i zadaci s prebrojavanjem na natjecanjima</a:t>
            </a:r>
          </a:p>
          <a:p>
            <a:r>
              <a:rPr lang="hr-HR" dirty="0"/>
              <a:t>Grafička metoda u rješavanju zadataka</a:t>
            </a:r>
          </a:p>
          <a:p>
            <a:r>
              <a:rPr lang="hr-HR" dirty="0" smtClean="0"/>
              <a:t>Proporcionalnost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6187415" y="1849582"/>
            <a:ext cx="5194583" cy="4883727"/>
          </a:xfrm>
        </p:spPr>
        <p:txBody>
          <a:bodyPr>
            <a:normAutofit fontScale="62500" lnSpcReduction="20000"/>
          </a:bodyPr>
          <a:lstStyle/>
          <a:p>
            <a:r>
              <a:rPr lang="hr-HR" dirty="0"/>
              <a:t>Sukladnost i sličnost</a:t>
            </a:r>
          </a:p>
          <a:p>
            <a:r>
              <a:rPr lang="hr-HR" dirty="0"/>
              <a:t>Geometrija</a:t>
            </a:r>
          </a:p>
          <a:p>
            <a:r>
              <a:rPr lang="hr-HR" dirty="0"/>
              <a:t>Geometrija, zadaci s dokazom (Dokaži…)</a:t>
            </a:r>
          </a:p>
          <a:p>
            <a:r>
              <a:rPr lang="hr-HR" dirty="0"/>
              <a:t>Nešto iz područja geometrije (površine likova)</a:t>
            </a:r>
          </a:p>
          <a:p>
            <a:r>
              <a:rPr lang="hr-HR" dirty="0"/>
              <a:t>Npr. Geometrijski zadaci nadopunjavanjem skice</a:t>
            </a:r>
          </a:p>
          <a:p>
            <a:r>
              <a:rPr lang="hr-HR" dirty="0"/>
              <a:t>Geometrija</a:t>
            </a:r>
          </a:p>
          <a:p>
            <a:r>
              <a:rPr lang="hr-HR" dirty="0" smtClean="0"/>
              <a:t>Sličnost </a:t>
            </a:r>
            <a:r>
              <a:rPr lang="hr-HR" dirty="0"/>
              <a:t>i sukladnost</a:t>
            </a:r>
          </a:p>
          <a:p>
            <a:r>
              <a:rPr lang="hr-HR" dirty="0"/>
              <a:t>Geometrijski zadaci s „Dokaži“ u 7. i 8. </a:t>
            </a:r>
            <a:r>
              <a:rPr lang="hr-HR" dirty="0" smtClean="0"/>
              <a:t>razredu </a:t>
            </a:r>
            <a:r>
              <a:rPr lang="hr-HR" dirty="0"/>
              <a:t>s natjecanja</a:t>
            </a:r>
          </a:p>
          <a:p>
            <a:r>
              <a:rPr lang="hr-HR" dirty="0"/>
              <a:t>Sukladnost i sličnost</a:t>
            </a:r>
          </a:p>
          <a:p>
            <a:r>
              <a:rPr lang="hr-HR" dirty="0"/>
              <a:t>Sukladnost trokuta u zadacima s natjecanja</a:t>
            </a:r>
          </a:p>
          <a:p>
            <a:r>
              <a:rPr lang="hr-HR" dirty="0"/>
              <a:t>Sukladnost trokuta u zadacima s natjecanja</a:t>
            </a:r>
          </a:p>
          <a:p>
            <a:r>
              <a:rPr lang="hr-HR" dirty="0"/>
              <a:t>Zadaci iz geometrije (korištenje pomoćnih likova</a:t>
            </a:r>
            <a:r>
              <a:rPr lang="hr-HR" dirty="0" smtClean="0"/>
              <a:t>)</a:t>
            </a:r>
          </a:p>
          <a:p>
            <a:r>
              <a:rPr lang="hr-HR" dirty="0"/>
              <a:t>Geometrija</a:t>
            </a:r>
          </a:p>
          <a:p>
            <a:r>
              <a:rPr lang="hr-HR" dirty="0" smtClean="0"/>
              <a:t>Geometrijski </a:t>
            </a:r>
            <a:r>
              <a:rPr lang="hr-HR" dirty="0"/>
              <a:t>dokazi</a:t>
            </a:r>
          </a:p>
          <a:p>
            <a:r>
              <a:rPr lang="hr-HR" dirty="0"/>
              <a:t>Geometrijski zadaci</a:t>
            </a:r>
          </a:p>
          <a:p>
            <a:r>
              <a:rPr lang="hr-HR" dirty="0"/>
              <a:t>Geometrijski zadaci s natjecanja</a:t>
            </a:r>
          </a:p>
          <a:p>
            <a:r>
              <a:rPr lang="hr-HR" dirty="0"/>
              <a:t>Sličnost trokuta</a:t>
            </a:r>
          </a:p>
          <a:p>
            <a:r>
              <a:rPr lang="hr-HR" dirty="0"/>
              <a:t>Sličnost trokuta</a:t>
            </a:r>
          </a:p>
        </p:txBody>
      </p:sp>
    </p:spTree>
    <p:extLst>
      <p:ext uri="{BB962C8B-B14F-4D97-AF65-F5344CB8AC3E}">
        <p14:creationId xmlns:p14="http://schemas.microsoft.com/office/powerpoint/2010/main" val="5886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03192"/>
          </a:xfrm>
        </p:spPr>
        <p:txBody>
          <a:bodyPr/>
          <a:lstStyle/>
          <a:p>
            <a:r>
              <a:rPr lang="hr-HR" dirty="0" smtClean="0"/>
              <a:t>Zadatak 7:</a:t>
            </a:r>
            <a:br>
              <a:rPr lang="hr-HR" dirty="0" smtClean="0"/>
            </a:br>
            <a:r>
              <a:rPr lang="hr-HR" dirty="0" smtClean="0"/>
              <a:t>Državno natjecanje 2010.  8. razred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zervirano mjesto sadržaja 4"/>
              <p:cNvSpPr>
                <a:spLocks noGrp="1"/>
              </p:cNvSpPr>
              <p:nvPr>
                <p:ph idx="1"/>
              </p:nvPr>
            </p:nvSpPr>
            <p:spPr>
              <a:xfrm>
                <a:off x="671409" y="2322648"/>
                <a:ext cx="10849179" cy="36365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trokutu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hr-H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d>
                    <m:r>
                      <a:rPr lang="hr-HR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4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hr-H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Na stranici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dana je točka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takva da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d>
                    <m:r>
                      <a:rPr lang="hr-HR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40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hr-HR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d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𝐵𝐷𝐴</m:t>
                        </m:r>
                      </m:e>
                    </m:d>
                    <m:r>
                      <a:rPr lang="hr-HR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4000" b="0" i="1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hr-H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Odredi veličine kutova trokuta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r-HR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5" name="Rezervirano mjesto sadržaja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409" y="2322648"/>
                <a:ext cx="10849179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15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Naslov 3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203192"/>
              </a:xfrm>
            </p:spPr>
            <p:txBody>
              <a:bodyPr/>
              <a:lstStyle/>
              <a:p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trokutu </a:t>
                </a:r>
                <a:r>
                  <a:rPr lang="hr-H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</m:t>
                        </m:r>
                      </m:e>
                    </m:d>
                    <m:r>
                      <a:rPr lang="hr-H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800" b="0" i="1">
                        <a:latin typeface="Cambria Math" panose="02040503050406030204" pitchFamily="18" charset="0"/>
                      </a:rPr>
                      <m:t>45</m:t>
                    </m:r>
                    <m:r>
                      <a:rPr lang="hr-H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Na stranici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dana je točka </a:t>
                </a:r>
                <a:r>
                  <a:rPr lang="hr-H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takva da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b="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d>
                    <m:r>
                      <a:rPr lang="hr-H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800" b="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b="0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d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𝐵𝐷𝐴</m:t>
                        </m:r>
                      </m:e>
                    </m:d>
                    <m:r>
                      <a:rPr lang="hr-H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800" b="0" i="1">
                        <a:latin typeface="Cambria Math" panose="02040503050406030204" pitchFamily="18" charset="0"/>
                      </a:rPr>
                      <m:t>120</m:t>
                    </m:r>
                    <m:r>
                      <a:rPr lang="hr-H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Odredi veličine kutova trokuta </a:t>
                </a:r>
                <a:r>
                  <a:rPr lang="hr-H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Naslov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20319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Ravni poveznik 2"/>
          <p:cNvCxnSpPr/>
          <p:nvPr/>
        </p:nvCxnSpPr>
        <p:spPr>
          <a:xfrm flipV="1">
            <a:off x="970156" y="5374888"/>
            <a:ext cx="3969834" cy="3345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 flipV="1">
            <a:off x="970156" y="3657600"/>
            <a:ext cx="2297151" cy="175074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8"/>
          <p:cNvSpPr txBox="1"/>
          <p:nvPr/>
        </p:nvSpPr>
        <p:spPr>
          <a:xfrm>
            <a:off x="1144168" y="5131341"/>
            <a:ext cx="56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rgbClr val="FFFF00"/>
                </a:solidFill>
              </a:rPr>
              <a:t>45</a:t>
            </a:r>
            <a:r>
              <a:rPr lang="hr-HR" sz="1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⁰</a:t>
            </a:r>
            <a:endParaRPr lang="hr-HR" sz="1400" dirty="0">
              <a:solidFill>
                <a:srgbClr val="FFFF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724827" y="5408341"/>
            <a:ext cx="5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FF00"/>
                </a:solidFill>
              </a:rPr>
              <a:t>B</a:t>
            </a:r>
          </a:p>
        </p:txBody>
      </p:sp>
      <p:cxnSp>
        <p:nvCxnSpPr>
          <p:cNvPr id="12" name="Ravni poveznik 11"/>
          <p:cNvCxnSpPr/>
          <p:nvPr/>
        </p:nvCxnSpPr>
        <p:spPr>
          <a:xfrm flipH="1">
            <a:off x="2219093" y="3657600"/>
            <a:ext cx="1048214" cy="17172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/>
          <p:cNvSpPr txBox="1"/>
          <p:nvPr/>
        </p:nvSpPr>
        <p:spPr>
          <a:xfrm>
            <a:off x="1527714" y="5427272"/>
            <a:ext cx="5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r-HR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3281697" y="5388913"/>
            <a:ext cx="5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r-HR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1834374" y="5119495"/>
            <a:ext cx="56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hr-HR" sz="1400" dirty="0" smtClean="0">
                <a:solidFill>
                  <a:srgbClr val="92D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⁰</a:t>
            </a:r>
            <a:endParaRPr lang="hr-HR" sz="1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Ravni poveznik 15"/>
          <p:cNvCxnSpPr/>
          <p:nvPr/>
        </p:nvCxnSpPr>
        <p:spPr>
          <a:xfrm>
            <a:off x="3281697" y="3657600"/>
            <a:ext cx="1658293" cy="1731313"/>
          </a:xfrm>
          <a:prstGeom prst="lin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/>
          <p:cNvSpPr txBox="1"/>
          <p:nvPr/>
        </p:nvSpPr>
        <p:spPr>
          <a:xfrm>
            <a:off x="4889807" y="5281705"/>
            <a:ext cx="5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hr-HR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3217125" y="3259962"/>
            <a:ext cx="5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r-HR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1939143" y="5380035"/>
            <a:ext cx="5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hr-HR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2354072" y="5093303"/>
            <a:ext cx="56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r-H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r-HR" sz="1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⁰</a:t>
            </a:r>
            <a:endParaRPr lang="hr-HR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Ravni poveznik 24"/>
          <p:cNvCxnSpPr/>
          <p:nvPr/>
        </p:nvCxnSpPr>
        <p:spPr>
          <a:xfrm flipH="1" flipV="1">
            <a:off x="2793383" y="4423496"/>
            <a:ext cx="2146607" cy="9431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avokutnik 25"/>
          <p:cNvSpPr/>
          <p:nvPr/>
        </p:nvSpPr>
        <p:spPr>
          <a:xfrm rot="1380000">
            <a:off x="2756223" y="4434071"/>
            <a:ext cx="124557" cy="1733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TekstniOkvir 26"/>
          <p:cNvSpPr txBox="1"/>
          <p:nvPr/>
        </p:nvSpPr>
        <p:spPr>
          <a:xfrm>
            <a:off x="2493328" y="4189537"/>
            <a:ext cx="5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hr-H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2234221" y="4687516"/>
            <a:ext cx="5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r-H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Ravni poveznik 29"/>
          <p:cNvCxnSpPr>
            <a:stCxn id="10" idx="0"/>
          </p:cNvCxnSpPr>
          <p:nvPr/>
        </p:nvCxnSpPr>
        <p:spPr>
          <a:xfrm flipV="1">
            <a:off x="1009184" y="4412345"/>
            <a:ext cx="1793750" cy="99599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niOkvir 30"/>
          <p:cNvSpPr txBox="1"/>
          <p:nvPr/>
        </p:nvSpPr>
        <p:spPr>
          <a:xfrm>
            <a:off x="2673503" y="3932452"/>
            <a:ext cx="56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hr-HR" sz="1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⁰</a:t>
            </a:r>
            <a:endParaRPr lang="hr-HR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Ravni poveznik 6"/>
          <p:cNvCxnSpPr/>
          <p:nvPr/>
        </p:nvCxnSpPr>
        <p:spPr>
          <a:xfrm>
            <a:off x="3267294" y="3657600"/>
            <a:ext cx="0" cy="17172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avokutnik 28"/>
          <p:cNvSpPr/>
          <p:nvPr/>
        </p:nvSpPr>
        <p:spPr>
          <a:xfrm>
            <a:off x="3146484" y="5211494"/>
            <a:ext cx="124557" cy="17335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6319952" y="2667606"/>
            <a:ext cx="401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Ovo znamo! Što ćemo docrtati?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niOkvir 31"/>
              <p:cNvSpPr txBox="1"/>
              <p:nvPr/>
            </p:nvSpPr>
            <p:spPr>
              <a:xfrm>
                <a:off x="5458521" y="3259962"/>
                <a:ext cx="57373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>
                    <a:latin typeface="+mj-lt"/>
                    <a:cs typeface="Times New Roman" panose="02020603050405020304" pitchFamily="18" charset="0"/>
                  </a:rPr>
                  <a:t>Trokut </a:t>
                </a:r>
                <a:r>
                  <a:rPr lang="hr-HR" i="1" dirty="0" smtClean="0">
                    <a:latin typeface="+mj-lt"/>
                    <a:cs typeface="Times New Roman" panose="02020603050405020304" pitchFamily="18" charset="0"/>
                  </a:rPr>
                  <a:t>DCE</a:t>
                </a:r>
                <a:r>
                  <a:rPr lang="hr-HR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latin typeface="+mj-lt"/>
                    <a:cs typeface="Times New Roman" panose="02020603050405020304" pitchFamily="18" charset="0"/>
                  </a:rPr>
                  <a:t>ima kutove 30⁰- 60⁰- 90⁰, pa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hr-H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hr-H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hr-HR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kstniOkvir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521" y="3259962"/>
                <a:ext cx="573730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49" t="-10000" b="-28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kstniOkvir 32"/>
          <p:cNvSpPr txBox="1"/>
          <p:nvPr/>
        </p:nvSpPr>
        <p:spPr>
          <a:xfrm>
            <a:off x="5458521" y="3717008"/>
            <a:ext cx="573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+mj-lt"/>
                <a:cs typeface="Times New Roman" panose="02020603050405020304" pitchFamily="18" charset="0"/>
              </a:rPr>
              <a:t>Trokut </a:t>
            </a:r>
            <a:r>
              <a:rPr lang="hr-HR" i="1" dirty="0" smtClean="0">
                <a:latin typeface="+mj-lt"/>
                <a:cs typeface="Times New Roman" panose="02020603050405020304" pitchFamily="18" charset="0"/>
              </a:rPr>
              <a:t>BDE</a:t>
            </a:r>
            <a:r>
              <a:rPr lang="hr-HR" dirty="0" smtClean="0">
                <a:latin typeface="+mj-lt"/>
                <a:cs typeface="Times New Roman" panose="02020603050405020304" pitchFamily="18" charset="0"/>
              </a:rPr>
              <a:t> je jednakokračan, pa su kutovi uz osnovicu 30</a:t>
            </a:r>
            <a:r>
              <a:rPr lang="hr-HR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⁰</a:t>
            </a:r>
            <a:endParaRPr lang="hr-H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kstniOkvir 33"/>
          <p:cNvSpPr txBox="1"/>
          <p:nvPr/>
        </p:nvSpPr>
        <p:spPr>
          <a:xfrm>
            <a:off x="6561562" y="4611278"/>
            <a:ext cx="401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Dalje klizi…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61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0" grpId="0"/>
      <p:bldP spid="21" grpId="0"/>
      <p:bldP spid="22" grpId="0"/>
      <p:bldP spid="23" grpId="0"/>
      <p:bldP spid="26" grpId="0" animBg="1"/>
      <p:bldP spid="27" grpId="0"/>
      <p:bldP spid="28" grpId="0"/>
      <p:bldP spid="31" grpId="0"/>
      <p:bldP spid="29" grpId="0" animBg="1"/>
      <p:bldP spid="29" grpId="1" animBg="1"/>
      <p:bldP spid="8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Sastavi…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15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Zadatak 8:</a:t>
            </a:r>
            <a:br>
              <a:rPr lang="hr-HR" sz="2400" dirty="0" smtClean="0"/>
            </a:br>
            <a:r>
              <a:rPr lang="hr-HR" sz="2400" dirty="0" smtClean="0"/>
              <a:t>Općinsko natjecanje 2016.  8. razred</a:t>
            </a:r>
            <a:endParaRPr lang="hr-HR" sz="24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it-IT" sz="4000" dirty="0"/>
          </a:p>
          <a:p>
            <a:endParaRPr lang="hr-HR" dirty="0"/>
          </a:p>
        </p:txBody>
      </p:sp>
      <p:sp>
        <p:nvSpPr>
          <p:cNvPr id="2" name="Rezervirano mjesto teksta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3200" dirty="0"/>
              <a:t>Odredi površinu </a:t>
            </a:r>
            <a:r>
              <a:rPr lang="it-IT" sz="3200" dirty="0" err="1"/>
              <a:t>kvadrata</a:t>
            </a:r>
            <a:r>
              <a:rPr lang="hr-HR" sz="3200" dirty="0"/>
              <a:t> </a:t>
            </a:r>
            <a:r>
              <a:rPr lang="it-IT" sz="3200" dirty="0"/>
              <a:t>na </a:t>
            </a:r>
            <a:r>
              <a:rPr lang="it-IT" sz="3200" dirty="0" err="1"/>
              <a:t>slici</a:t>
            </a:r>
            <a:r>
              <a:rPr lang="it-IT" sz="3200" dirty="0"/>
              <a:t>.</a:t>
            </a:r>
            <a:endParaRPr lang="hr-HR" sz="3200" dirty="0"/>
          </a:p>
          <a:p>
            <a:endParaRPr lang="hr-HR" dirty="0"/>
          </a:p>
        </p:txBody>
      </p:sp>
      <p:pic>
        <p:nvPicPr>
          <p:cNvPr id="6" name="Picture 1662"/>
          <p:cNvPicPr/>
          <p:nvPr/>
        </p:nvPicPr>
        <p:blipFill>
          <a:blip r:embed="rId2"/>
          <a:stretch>
            <a:fillRect/>
          </a:stretch>
        </p:blipFill>
        <p:spPr>
          <a:xfrm>
            <a:off x="5921297" y="446088"/>
            <a:ext cx="4920113" cy="5228507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7" name="Ravni poveznik 6"/>
          <p:cNvCxnSpPr/>
          <p:nvPr/>
        </p:nvCxnSpPr>
        <p:spPr>
          <a:xfrm>
            <a:off x="9188605" y="2064484"/>
            <a:ext cx="1382751" cy="30985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 flipV="1">
            <a:off x="7103327" y="2152185"/>
            <a:ext cx="2085278" cy="8920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/>
          <p:cNvCxnSpPr/>
          <p:nvPr/>
        </p:nvCxnSpPr>
        <p:spPr>
          <a:xfrm>
            <a:off x="6177776" y="936702"/>
            <a:ext cx="925551" cy="21075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niOkvir 25"/>
          <p:cNvSpPr txBox="1"/>
          <p:nvPr/>
        </p:nvSpPr>
        <p:spPr>
          <a:xfrm>
            <a:off x="7214838" y="4565714"/>
            <a:ext cx="50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20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9629077" y="5769613"/>
            <a:ext cx="50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16</a:t>
            </a:r>
            <a:endParaRPr lang="hr-HR" dirty="0">
              <a:solidFill>
                <a:srgbClr val="00B050"/>
              </a:solidFill>
            </a:endParaRPr>
          </a:p>
        </p:txBody>
      </p:sp>
      <p:cxnSp>
        <p:nvCxnSpPr>
          <p:cNvPr id="29" name="Ravni poveznik 28"/>
          <p:cNvCxnSpPr/>
          <p:nvPr/>
        </p:nvCxnSpPr>
        <p:spPr>
          <a:xfrm>
            <a:off x="6177776" y="936702"/>
            <a:ext cx="4393580" cy="4226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avokutnik 29"/>
          <p:cNvSpPr/>
          <p:nvPr/>
        </p:nvSpPr>
        <p:spPr>
          <a:xfrm rot="3780000">
            <a:off x="8445581" y="5904157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99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0.00324 L -0.17097 0.134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11302 0.44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03192"/>
          </a:xfrm>
        </p:spPr>
        <p:txBody>
          <a:bodyPr/>
          <a:lstStyle/>
          <a:p>
            <a:r>
              <a:rPr lang="hr-HR" dirty="0" smtClean="0"/>
              <a:t>Zadatak 9:</a:t>
            </a:r>
            <a:br>
              <a:rPr lang="hr-HR" dirty="0" smtClean="0"/>
            </a:br>
            <a:r>
              <a:rPr lang="hr-HR" dirty="0" smtClean="0"/>
              <a:t>Državno natjecanje 2008.  8. razred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zervirano mjesto sadržaja 4"/>
              <p:cNvSpPr>
                <a:spLocks noGrp="1"/>
              </p:cNvSpPr>
              <p:nvPr>
                <p:ph idx="1"/>
              </p:nvPr>
            </p:nvSpPr>
            <p:spPr>
              <a:xfrm>
                <a:off x="671409" y="2322648"/>
                <a:ext cx="10849179" cy="36365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Zadan je pravokutnik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takav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|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|=3|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|.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stranici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dana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točka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takva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e>
                    </m:d>
                    <m:r>
                      <a:rPr lang="hr-HR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Dokaži da je </a:t>
                </a:r>
                <a:endParaRPr lang="hr-HR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hr-H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hr-H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hr-H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𝐶𝑃</m:t>
                        </m:r>
                        <m:r>
                          <a:rPr lang="hr-H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hr-HR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4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hr-H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hr-HR" dirty="0"/>
              </a:p>
            </p:txBody>
          </p:sp>
        </mc:Choice>
        <mc:Fallback xmlns="">
          <p:sp>
            <p:nvSpPr>
              <p:cNvPr id="5" name="Rezervirano mjesto sadržaja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409" y="2322648"/>
                <a:ext cx="10849179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9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Naslov 3"/>
              <p:cNvSpPr>
                <a:spLocks noGrp="1"/>
              </p:cNvSpPr>
              <p:nvPr>
                <p:ph type="title"/>
              </p:nvPr>
            </p:nvSpPr>
            <p:spPr>
              <a:xfrm>
                <a:off x="356839" y="447188"/>
                <a:ext cx="11574965" cy="1203192"/>
              </a:xfrm>
            </p:spPr>
            <p:txBody>
              <a:bodyPr/>
              <a:lstStyle/>
              <a:p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Zadan je pravokutnik </a:t>
                </a:r>
                <a:r>
                  <a:rPr lang="hr-H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takav da je |</a:t>
                </a:r>
                <a:r>
                  <a:rPr lang="hr-H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|=3|</a:t>
                </a:r>
                <a:r>
                  <a:rPr lang="hr-H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|. Na stranici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dana je točka </a:t>
                </a:r>
                <a:r>
                  <a:rPr lang="hr-H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takva da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b="0" i="1">
                            <a:latin typeface="Cambria Math" panose="02040503050406030204" pitchFamily="18" charset="0"/>
                          </a:rPr>
                          <m:t>𝐴𝑃</m:t>
                        </m:r>
                      </m:e>
                    </m:d>
                    <m:r>
                      <a:rPr lang="hr-H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800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Dokaži da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hr-HR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hr-HR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  <m:r>
                          <a:rPr lang="hr-HR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𝐶𝑃</m:t>
                        </m:r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hr-H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800" b="0" i="1">
                        <a:latin typeface="Cambria Math" panose="02040503050406030204" pitchFamily="18" charset="0"/>
                      </a:rPr>
                      <m:t>45</m:t>
                    </m:r>
                    <m:r>
                      <a:rPr lang="hr-H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hr-HR" sz="2800" dirty="0"/>
              </a:p>
            </p:txBody>
          </p:sp>
        </mc:Choice>
        <mc:Fallback xmlns="">
          <p:sp>
            <p:nvSpPr>
              <p:cNvPr id="4" name="Naslov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6839" y="447188"/>
                <a:ext cx="11574965" cy="120319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6544387" y="3400039"/>
            <a:ext cx="5387417" cy="49861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hr-HR" sz="2400" dirty="0" smtClean="0"/>
              <a:t>Trokut AEC jednakokračan pravokutan!</a:t>
            </a:r>
            <a:endParaRPr lang="hr-HR" sz="2400" dirty="0"/>
          </a:p>
        </p:txBody>
      </p:sp>
      <p:sp>
        <p:nvSpPr>
          <p:cNvPr id="2" name="Pravokutnik 1"/>
          <p:cNvSpPr/>
          <p:nvPr/>
        </p:nvSpPr>
        <p:spPr>
          <a:xfrm>
            <a:off x="769434" y="2364059"/>
            <a:ext cx="486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464395" y="3954406"/>
            <a:ext cx="2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5629434" y="3920952"/>
            <a:ext cx="2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442093" y="2137982"/>
            <a:ext cx="2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5705156" y="2179393"/>
            <a:ext cx="2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cxnSp>
        <p:nvCxnSpPr>
          <p:cNvPr id="10" name="Ravni poveznik 9"/>
          <p:cNvCxnSpPr/>
          <p:nvPr/>
        </p:nvCxnSpPr>
        <p:spPr>
          <a:xfrm flipH="1">
            <a:off x="769434" y="2364059"/>
            <a:ext cx="4860000" cy="162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1171190" y="3713984"/>
            <a:ext cx="45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</a:rPr>
              <a:t>α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12" name="Ravni poveznik 11"/>
          <p:cNvCxnSpPr/>
          <p:nvPr/>
        </p:nvCxnSpPr>
        <p:spPr>
          <a:xfrm flipH="1">
            <a:off x="2352908" y="2364059"/>
            <a:ext cx="3276526" cy="1620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2658600" y="3713984"/>
            <a:ext cx="45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  <a:latin typeface="Calibri" panose="020F0502020204030204" pitchFamily="34" charset="0"/>
              </a:rPr>
              <a:t>β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2153603" y="3984059"/>
            <a:ext cx="2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</a:t>
            </a:r>
            <a:endParaRPr lang="hr-HR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1358113" y="3954406"/>
            <a:ext cx="2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3838605" y="3984059"/>
            <a:ext cx="39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5705718" y="2957840"/>
            <a:ext cx="2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769434" y="4000352"/>
            <a:ext cx="4860000" cy="162000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kstniOkvir 21"/>
          <p:cNvSpPr txBox="1"/>
          <p:nvPr/>
        </p:nvSpPr>
        <p:spPr>
          <a:xfrm>
            <a:off x="442093" y="4537596"/>
            <a:ext cx="2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1955669" y="5678314"/>
            <a:ext cx="39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Ravni poveznik 23"/>
          <p:cNvCxnSpPr/>
          <p:nvPr/>
        </p:nvCxnSpPr>
        <p:spPr>
          <a:xfrm flipH="1" flipV="1">
            <a:off x="2352908" y="4042021"/>
            <a:ext cx="3287677" cy="15946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niOkvir 27"/>
          <p:cNvSpPr txBox="1"/>
          <p:nvPr/>
        </p:nvSpPr>
        <p:spPr>
          <a:xfrm>
            <a:off x="2841022" y="4000352"/>
            <a:ext cx="45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  <a:latin typeface="Calibri" panose="020F0502020204030204" pitchFamily="34" charset="0"/>
              </a:rPr>
              <a:t>β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41" name="TekstniOkvir 40"/>
          <p:cNvSpPr txBox="1"/>
          <p:nvPr/>
        </p:nvSpPr>
        <p:spPr>
          <a:xfrm>
            <a:off x="5770086" y="4677659"/>
            <a:ext cx="2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4386157" y="5678314"/>
            <a:ext cx="2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Ravni poveznik 43"/>
          <p:cNvCxnSpPr/>
          <p:nvPr/>
        </p:nvCxnSpPr>
        <p:spPr>
          <a:xfrm flipH="1">
            <a:off x="4038033" y="2364059"/>
            <a:ext cx="1591402" cy="325629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niOkvir 46"/>
          <p:cNvSpPr txBox="1"/>
          <p:nvPr/>
        </p:nvSpPr>
        <p:spPr>
          <a:xfrm>
            <a:off x="5377115" y="2731505"/>
            <a:ext cx="45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Calibri" panose="020F0502020204030204" pitchFamily="34" charset="0"/>
              </a:rPr>
              <a:t>β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48" name="TekstniOkvir 47"/>
          <p:cNvSpPr txBox="1"/>
          <p:nvPr/>
        </p:nvSpPr>
        <p:spPr>
          <a:xfrm>
            <a:off x="3239903" y="5270642"/>
            <a:ext cx="45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Calibri" panose="020F0502020204030204" pitchFamily="34" charset="0"/>
              </a:rPr>
              <a:t>β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49" name="TekstniOkvir 48"/>
          <p:cNvSpPr txBox="1"/>
          <p:nvPr/>
        </p:nvSpPr>
        <p:spPr>
          <a:xfrm>
            <a:off x="4206223" y="5234727"/>
            <a:ext cx="75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  <a:latin typeface="Calibri" panose="020F0502020204030204" pitchFamily="34" charset="0"/>
              </a:rPr>
              <a:t>90⁰-</a:t>
            </a:r>
            <a:r>
              <a:rPr lang="el-GR" dirty="0" smtClean="0">
                <a:solidFill>
                  <a:srgbClr val="FFFF00"/>
                </a:solidFill>
                <a:latin typeface="Calibri" panose="020F0502020204030204" pitchFamily="34" charset="0"/>
              </a:rPr>
              <a:t>β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50" name="TekstniOkvir 49"/>
          <p:cNvSpPr txBox="1"/>
          <p:nvPr/>
        </p:nvSpPr>
        <p:spPr>
          <a:xfrm>
            <a:off x="757532" y="4470001"/>
            <a:ext cx="75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  <a:latin typeface="Calibri" panose="020F0502020204030204" pitchFamily="34" charset="0"/>
              </a:rPr>
              <a:t>90⁰-</a:t>
            </a:r>
            <a:r>
              <a:rPr lang="el-GR" dirty="0" smtClean="0">
                <a:solidFill>
                  <a:srgbClr val="FFFF00"/>
                </a:solidFill>
                <a:latin typeface="Calibri" panose="020F0502020204030204" pitchFamily="34" charset="0"/>
              </a:rPr>
              <a:t>β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51" name="Rezervirano mjesto sadržaja 4"/>
          <p:cNvSpPr txBox="1">
            <a:spLocks/>
          </p:cNvSpPr>
          <p:nvPr/>
        </p:nvSpPr>
        <p:spPr>
          <a:xfrm>
            <a:off x="6285571" y="2475048"/>
            <a:ext cx="5387417" cy="4986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hr-HR" sz="2400" smtClean="0"/>
              <a:t>Dokaži da je </a:t>
            </a:r>
            <a:r>
              <a:rPr lang="el-GR" sz="2400" smtClean="0">
                <a:latin typeface="Calibri" panose="020F0502020204030204" pitchFamily="34" charset="0"/>
              </a:rPr>
              <a:t>α</a:t>
            </a:r>
            <a:r>
              <a:rPr lang="hr-HR" sz="2400" smtClean="0">
                <a:latin typeface="Calibri" panose="020F0502020204030204" pitchFamily="34" charset="0"/>
              </a:rPr>
              <a:t> + </a:t>
            </a:r>
            <a:r>
              <a:rPr lang="el-GR" sz="2400" smtClean="0">
                <a:latin typeface="Calibri" panose="020F0502020204030204" pitchFamily="34" charset="0"/>
              </a:rPr>
              <a:t>β</a:t>
            </a:r>
            <a:r>
              <a:rPr lang="hr-HR" sz="2400" smtClean="0">
                <a:latin typeface="Calibri" panose="020F0502020204030204" pitchFamily="34" charset="0"/>
              </a:rPr>
              <a:t> = 45⁰</a:t>
            </a:r>
            <a:endParaRPr lang="hr-HR" sz="2400" dirty="0"/>
          </a:p>
        </p:txBody>
      </p:sp>
      <p:sp>
        <p:nvSpPr>
          <p:cNvPr id="52" name="TekstniOkvir 51"/>
          <p:cNvSpPr txBox="1"/>
          <p:nvPr/>
        </p:nvSpPr>
        <p:spPr>
          <a:xfrm>
            <a:off x="3838605" y="5662021"/>
            <a:ext cx="2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98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6 4.44444E-6 L -0.13112 -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14023 -0.006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1" grpId="0" animBg="1"/>
      <p:bldP spid="22" grpId="0"/>
      <p:bldP spid="23" grpId="0"/>
      <p:bldP spid="28" grpId="0"/>
      <p:bldP spid="28" grpId="1"/>
      <p:bldP spid="41" grpId="0"/>
      <p:bldP spid="42" grpId="0"/>
      <p:bldP spid="47" grpId="0"/>
      <p:bldP spid="48" grpId="0"/>
      <p:bldP spid="49" grpId="0"/>
      <p:bldP spid="50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…ili rastavi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97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03192"/>
          </a:xfrm>
        </p:spPr>
        <p:txBody>
          <a:bodyPr/>
          <a:lstStyle/>
          <a:p>
            <a:r>
              <a:rPr lang="hr-HR" dirty="0" smtClean="0"/>
              <a:t>Zadatak 10:</a:t>
            </a:r>
            <a:br>
              <a:rPr lang="hr-HR" dirty="0" smtClean="0"/>
            </a:br>
            <a:r>
              <a:rPr lang="hr-HR" dirty="0" smtClean="0"/>
              <a:t>Državno natjecanje 2014.  </a:t>
            </a:r>
            <a:r>
              <a:rPr lang="hr-HR" dirty="0"/>
              <a:t>7</a:t>
            </a:r>
            <a:r>
              <a:rPr lang="hr-HR" dirty="0" smtClean="0"/>
              <a:t>. razred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zervirano mjesto sadržaja 4"/>
              <p:cNvSpPr>
                <a:spLocks noGrp="1"/>
              </p:cNvSpPr>
              <p:nvPr>
                <p:ph idx="1"/>
              </p:nvPr>
            </p:nvSpPr>
            <p:spPr>
              <a:xfrm>
                <a:off x="671409" y="2322648"/>
                <a:ext cx="10849179" cy="36365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Zadan je jednakostranični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trokut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produžetku stranice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preko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vrha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odabrana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točka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D,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na produžetku stranice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preko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vrha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odabrana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točka </a:t>
                </a:r>
                <a:r>
                  <a:rPr lang="hr-HR" sz="4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tako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d>
                    <m:r>
                      <a:rPr lang="hr-HR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d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Dokaži da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r-HR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hr-HR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hr-HR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hr-H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zervirano mjesto sadržaja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409" y="2322648"/>
                <a:ext cx="10849179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7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Naslov 3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203192"/>
              </a:xfrm>
            </p:spPr>
            <p:txBody>
              <a:bodyPr/>
              <a:lstStyle/>
              <a:p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Zadan je jednakostranični trokut </a:t>
                </a:r>
                <a:r>
                  <a:rPr lang="hr-H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Na produžetku stranice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preko vrha </a:t>
                </a:r>
                <a:r>
                  <a:rPr lang="hr-H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odabrana je točka </a:t>
                </a:r>
                <a:r>
                  <a:rPr lang="hr-H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D,</a:t>
                </a: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na produžetku stranice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preko vrha </a:t>
                </a:r>
                <a:r>
                  <a:rPr lang="hr-H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odabrana je točka </a:t>
                </a:r>
                <a:r>
                  <a:rPr lang="hr-H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tako da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d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d>
                  </m:oMath>
                </a14:m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Dokaži da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r-HR" sz="24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hr-HR" sz="2400" b="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Naslov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20319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zervirano mjesto sadržaja 4"/>
              <p:cNvSpPr>
                <a:spLocks noGrp="1"/>
              </p:cNvSpPr>
              <p:nvPr>
                <p:ph idx="1"/>
              </p:nvPr>
            </p:nvSpPr>
            <p:spPr>
              <a:xfrm>
                <a:off x="6779941" y="2322648"/>
                <a:ext cx="4740647" cy="7439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Dokaži da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d>
                    <m:r>
                      <a:rPr lang="hr-HR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e>
                    </m:d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zervirano mjesto sadržaja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9941" y="2322648"/>
                <a:ext cx="4740647" cy="743937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Jednakokračni trokut 1"/>
          <p:cNvSpPr/>
          <p:nvPr/>
        </p:nvSpPr>
        <p:spPr>
          <a:xfrm>
            <a:off x="520897" y="2297156"/>
            <a:ext cx="2364058" cy="17172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245327" y="4025600"/>
            <a:ext cx="25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657158" y="4065301"/>
            <a:ext cx="25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1555595" y="1892660"/>
            <a:ext cx="25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681761" y="3060344"/>
            <a:ext cx="25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1566746" y="4003298"/>
            <a:ext cx="25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2347770" y="2987190"/>
            <a:ext cx="569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cxnSp>
        <p:nvCxnSpPr>
          <p:cNvPr id="12" name="Ravni poveznik 11"/>
          <p:cNvCxnSpPr>
            <a:stCxn id="2" idx="2"/>
          </p:cNvCxnSpPr>
          <p:nvPr/>
        </p:nvCxnSpPr>
        <p:spPr>
          <a:xfrm flipV="1">
            <a:off x="520897" y="4013111"/>
            <a:ext cx="3460088" cy="13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>
            <a:stCxn id="2" idx="0"/>
            <a:endCxn id="25" idx="3"/>
          </p:cNvCxnSpPr>
          <p:nvPr/>
        </p:nvCxnSpPr>
        <p:spPr>
          <a:xfrm>
            <a:off x="1702926" y="2297156"/>
            <a:ext cx="3057455" cy="43761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1728438" y="2319458"/>
            <a:ext cx="2241918" cy="167220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>
            <a:endCxn id="25" idx="3"/>
          </p:cNvCxnSpPr>
          <p:nvPr/>
        </p:nvCxnSpPr>
        <p:spPr>
          <a:xfrm>
            <a:off x="3980985" y="4013111"/>
            <a:ext cx="779396" cy="26602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avokutnik 23"/>
          <p:cNvSpPr/>
          <p:nvPr/>
        </p:nvSpPr>
        <p:spPr>
          <a:xfrm>
            <a:off x="4041764" y="3656268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25" name="Pravokutnik 24"/>
          <p:cNvSpPr/>
          <p:nvPr/>
        </p:nvSpPr>
        <p:spPr>
          <a:xfrm>
            <a:off x="4452283" y="648866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E</a:t>
            </a:r>
            <a:endParaRPr lang="hr-HR" dirty="0"/>
          </a:p>
        </p:txBody>
      </p:sp>
      <p:sp>
        <p:nvSpPr>
          <p:cNvPr id="26" name="Pravokutnik 25"/>
          <p:cNvSpPr/>
          <p:nvPr/>
        </p:nvSpPr>
        <p:spPr>
          <a:xfrm>
            <a:off x="3195225" y="2875678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hr-HR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ravokutnik 26"/>
          <p:cNvSpPr/>
          <p:nvPr/>
        </p:nvSpPr>
        <p:spPr>
          <a:xfrm>
            <a:off x="4633665" y="4974987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hr-HR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Ravni poveznik 28"/>
          <p:cNvCxnSpPr/>
          <p:nvPr/>
        </p:nvCxnSpPr>
        <p:spPr>
          <a:xfrm flipV="1">
            <a:off x="527409" y="4014894"/>
            <a:ext cx="3453576" cy="210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/>
          <p:cNvCxnSpPr>
            <a:endCxn id="25" idx="3"/>
          </p:cNvCxnSpPr>
          <p:nvPr/>
        </p:nvCxnSpPr>
        <p:spPr>
          <a:xfrm>
            <a:off x="2934074" y="4051324"/>
            <a:ext cx="1826307" cy="262201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ravokutnik 46"/>
          <p:cNvSpPr/>
          <p:nvPr/>
        </p:nvSpPr>
        <p:spPr>
          <a:xfrm>
            <a:off x="2028190" y="2601136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α</a:t>
            </a:r>
            <a:endParaRPr lang="hr-HR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ravokutnik 47"/>
          <p:cNvSpPr/>
          <p:nvPr/>
        </p:nvSpPr>
        <p:spPr>
          <a:xfrm>
            <a:off x="4319040" y="5898650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α</a:t>
            </a:r>
            <a:endParaRPr lang="hr-HR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Pravokutnik 48"/>
          <p:cNvSpPr/>
          <p:nvPr/>
        </p:nvSpPr>
        <p:spPr>
          <a:xfrm>
            <a:off x="621055" y="3631291"/>
            <a:ext cx="473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60⁰</a:t>
            </a:r>
            <a:endParaRPr lang="hr-HR" sz="16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Pravokutnik 49"/>
          <p:cNvSpPr/>
          <p:nvPr/>
        </p:nvSpPr>
        <p:spPr>
          <a:xfrm>
            <a:off x="2285725" y="3705301"/>
            <a:ext cx="473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60⁰</a:t>
            </a:r>
            <a:endParaRPr lang="hr-HR" sz="16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Pravokutnik 54"/>
          <p:cNvSpPr/>
          <p:nvPr/>
        </p:nvSpPr>
        <p:spPr>
          <a:xfrm>
            <a:off x="1477590" y="2462178"/>
            <a:ext cx="473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60⁰</a:t>
            </a:r>
            <a:endParaRPr lang="hr-HR" sz="16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Pravokutnik 57"/>
          <p:cNvSpPr/>
          <p:nvPr/>
        </p:nvSpPr>
        <p:spPr>
          <a:xfrm>
            <a:off x="2787253" y="3674557"/>
            <a:ext cx="575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120⁰</a:t>
            </a:r>
            <a:endParaRPr lang="hr-HR" sz="16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ravokutnik 58"/>
          <p:cNvSpPr/>
          <p:nvPr/>
        </p:nvSpPr>
        <p:spPr>
          <a:xfrm>
            <a:off x="3013194" y="3992592"/>
            <a:ext cx="473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60⁰</a:t>
            </a:r>
            <a:endParaRPr lang="hr-HR" sz="16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6456557" y="3194164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Stranice u sukladnim trokutima?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kstniOkvir 68"/>
              <p:cNvSpPr txBox="1"/>
              <p:nvPr/>
            </p:nvSpPr>
            <p:spPr>
              <a:xfrm>
                <a:off x="6467708" y="3776708"/>
                <a:ext cx="4914290" cy="708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Hint</a:t>
                </a:r>
                <a:r>
                  <a:rPr lang="hr-H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podijelimo dužinu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hr-H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 dva dijela: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kstniOkvir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08" y="3776708"/>
                <a:ext cx="4914290" cy="708592"/>
              </a:xfrm>
              <a:prstGeom prst="rect">
                <a:avLst/>
              </a:prstGeom>
              <a:blipFill rotWithShape="0">
                <a:blip r:embed="rId4"/>
                <a:stretch>
                  <a:fillRect l="-1365" t="-5172" b="-146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niOkvir 29"/>
          <p:cNvSpPr txBox="1"/>
          <p:nvPr/>
        </p:nvSpPr>
        <p:spPr>
          <a:xfrm>
            <a:off x="6519663" y="4554771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Što ćemo docrtati?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Ravni poveznik 13"/>
          <p:cNvCxnSpPr/>
          <p:nvPr/>
        </p:nvCxnSpPr>
        <p:spPr>
          <a:xfrm flipH="1">
            <a:off x="3491291" y="4013110"/>
            <a:ext cx="504000" cy="82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avokutnik 33"/>
          <p:cNvSpPr/>
          <p:nvPr/>
        </p:nvSpPr>
        <p:spPr>
          <a:xfrm>
            <a:off x="3195225" y="4866122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F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1" name="Prostoručno 20"/>
          <p:cNvSpPr/>
          <p:nvPr/>
        </p:nvSpPr>
        <p:spPr>
          <a:xfrm>
            <a:off x="3412273" y="4025590"/>
            <a:ext cx="602166" cy="825190"/>
          </a:xfrm>
          <a:custGeom>
            <a:avLst/>
            <a:gdLst>
              <a:gd name="connsiteX0" fmla="*/ 602166 w 602166"/>
              <a:gd name="connsiteY0" fmla="*/ 0 h 825190"/>
              <a:gd name="connsiteX1" fmla="*/ 479503 w 602166"/>
              <a:gd name="connsiteY1" fmla="*/ 535259 h 825190"/>
              <a:gd name="connsiteX2" fmla="*/ 0 w 602166"/>
              <a:gd name="connsiteY2" fmla="*/ 825190 h 82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66" h="825190">
                <a:moveTo>
                  <a:pt x="602166" y="0"/>
                </a:moveTo>
                <a:cubicBezTo>
                  <a:pt x="591015" y="198864"/>
                  <a:pt x="579864" y="397728"/>
                  <a:pt x="479503" y="535259"/>
                </a:cubicBezTo>
                <a:cubicBezTo>
                  <a:pt x="379142" y="672790"/>
                  <a:pt x="189571" y="748990"/>
                  <a:pt x="0" y="82519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9" name="Ravni poveznik 38"/>
          <p:cNvCxnSpPr>
            <a:stCxn id="2" idx="4"/>
          </p:cNvCxnSpPr>
          <p:nvPr/>
        </p:nvCxnSpPr>
        <p:spPr>
          <a:xfrm>
            <a:off x="2884955" y="4014449"/>
            <a:ext cx="606336" cy="8266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32"/>
          <p:cNvCxnSpPr/>
          <p:nvPr/>
        </p:nvCxnSpPr>
        <p:spPr>
          <a:xfrm>
            <a:off x="3412273" y="3902939"/>
            <a:ext cx="0" cy="192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44"/>
          <p:cNvCxnSpPr/>
          <p:nvPr/>
        </p:nvCxnSpPr>
        <p:spPr>
          <a:xfrm rot="13680000">
            <a:off x="3195225" y="4331146"/>
            <a:ext cx="0" cy="192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avokutnik 45"/>
          <p:cNvSpPr/>
          <p:nvPr/>
        </p:nvSpPr>
        <p:spPr>
          <a:xfrm>
            <a:off x="3241015" y="4404114"/>
            <a:ext cx="473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60⁰</a:t>
            </a:r>
            <a:endParaRPr lang="hr-HR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ravokutnik 50"/>
          <p:cNvSpPr/>
          <p:nvPr/>
        </p:nvSpPr>
        <p:spPr>
          <a:xfrm>
            <a:off x="3482627" y="4656876"/>
            <a:ext cx="575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120⁰</a:t>
            </a:r>
            <a:endParaRPr lang="hr-HR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niOkvir 34"/>
              <p:cNvSpPr txBox="1"/>
              <p:nvPr/>
            </p:nvSpPr>
            <p:spPr>
              <a:xfrm>
                <a:off x="6342942" y="5045169"/>
                <a:ext cx="35816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𝐹𝐸𝐷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𝐵𝐶𝐷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𝐹𝐸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35" name="TekstniOkvir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942" y="5045169"/>
                <a:ext cx="358164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Ravni poveznik 51"/>
          <p:cNvCxnSpPr/>
          <p:nvPr/>
        </p:nvCxnSpPr>
        <p:spPr>
          <a:xfrm rot="13680000">
            <a:off x="2289035" y="3019258"/>
            <a:ext cx="0" cy="192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ni poveznik 52"/>
          <p:cNvCxnSpPr/>
          <p:nvPr/>
        </p:nvCxnSpPr>
        <p:spPr>
          <a:xfrm rot="13680000">
            <a:off x="2323443" y="3114031"/>
            <a:ext cx="0" cy="192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ni poveznik 53"/>
          <p:cNvCxnSpPr/>
          <p:nvPr/>
        </p:nvCxnSpPr>
        <p:spPr>
          <a:xfrm rot="13680000">
            <a:off x="3943088" y="5382268"/>
            <a:ext cx="0" cy="192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55"/>
          <p:cNvCxnSpPr/>
          <p:nvPr/>
        </p:nvCxnSpPr>
        <p:spPr>
          <a:xfrm rot="13680000">
            <a:off x="3970767" y="5455561"/>
            <a:ext cx="0" cy="192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vni poveznik 56"/>
          <p:cNvCxnSpPr/>
          <p:nvPr/>
        </p:nvCxnSpPr>
        <p:spPr>
          <a:xfrm>
            <a:off x="1574180" y="3909044"/>
            <a:ext cx="0" cy="192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vni poveznik 59"/>
          <p:cNvCxnSpPr/>
          <p:nvPr/>
        </p:nvCxnSpPr>
        <p:spPr>
          <a:xfrm>
            <a:off x="1672681" y="3917098"/>
            <a:ext cx="0" cy="192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83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4" grpId="0"/>
      <p:bldP spid="25" grpId="0"/>
      <p:bldP spid="26" grpId="0"/>
      <p:bldP spid="27" grpId="0"/>
      <p:bldP spid="47" grpId="0"/>
      <p:bldP spid="48" grpId="0"/>
      <p:bldP spid="49" grpId="0"/>
      <p:bldP spid="50" grpId="0"/>
      <p:bldP spid="55" grpId="0"/>
      <p:bldP spid="58" grpId="0"/>
      <p:bldP spid="59" grpId="0"/>
      <p:bldP spid="67" grpId="0"/>
      <p:bldP spid="69" grpId="0"/>
      <p:bldP spid="30" grpId="0"/>
      <p:bldP spid="34" grpId="0"/>
      <p:bldP spid="21" grpId="0" animBg="1"/>
      <p:bldP spid="46" grpId="0"/>
      <p:bldP spid="51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03192"/>
          </a:xfrm>
        </p:spPr>
        <p:txBody>
          <a:bodyPr/>
          <a:lstStyle/>
          <a:p>
            <a:r>
              <a:rPr lang="hr-HR" dirty="0" smtClean="0"/>
              <a:t>Zadatak 11:</a:t>
            </a:r>
            <a:br>
              <a:rPr lang="hr-HR" dirty="0" smtClean="0"/>
            </a:br>
            <a:r>
              <a:rPr lang="hr-HR" dirty="0" smtClean="0"/>
              <a:t>Županijsko natjecanje 2007.  </a:t>
            </a:r>
            <a:r>
              <a:rPr lang="hr-HR" dirty="0"/>
              <a:t>8</a:t>
            </a:r>
            <a:r>
              <a:rPr lang="hr-HR" dirty="0" smtClean="0"/>
              <a:t>. razred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zervirano mjesto sadržaja 4"/>
              <p:cNvSpPr>
                <a:spLocks noGrp="1"/>
              </p:cNvSpPr>
              <p:nvPr>
                <p:ph idx="1"/>
              </p:nvPr>
            </p:nvSpPr>
            <p:spPr>
              <a:xfrm>
                <a:off x="671409" y="2322648"/>
                <a:ext cx="10849179" cy="36365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je jednakokračan trokut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kojem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kut </a:t>
                </a:r>
                <a14:m>
                  <m:oMath xmlns:m="http://schemas.openxmlformats.org/officeDocument/2006/math">
                    <m:r>
                      <a:rPr lang="hr-H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∢</m:t>
                    </m:r>
                  </m:oMath>
                </a14:m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108</a:t>
                </a:r>
                <a:r>
                  <a:rPr lang="hr-HR" sz="40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⁰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Simetrala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kuta </a:t>
                </a:r>
                <a14:m>
                  <m:oMath xmlns:m="http://schemas.openxmlformats.org/officeDocument/2006/math">
                    <m:r>
                      <a:rPr lang="hr-HR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∢</m:t>
                    </m:r>
                  </m:oMath>
                </a14:m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siječe krak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točki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Ako je točka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nožište visine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iz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vrha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 osnovicu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trokuta 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onda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|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|=2|</a:t>
                </a:r>
                <a:r>
                  <a:rPr lang="hr-HR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|.</a:t>
                </a:r>
                <a:r>
                  <a:rPr lang="hr-H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Dokaži.</a:t>
                </a:r>
                <a:endParaRPr lang="hr-HR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r-H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zervirano mjesto sadržaja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409" y="2322648"/>
                <a:ext cx="10849179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6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1174173" y="3244334"/>
            <a:ext cx="94661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8000" dirty="0"/>
              <a:t>DOCRTAVANJE</a:t>
            </a:r>
          </a:p>
        </p:txBody>
      </p:sp>
    </p:spTree>
    <p:extLst>
      <p:ext uri="{BB962C8B-B14F-4D97-AF65-F5344CB8AC3E}">
        <p14:creationId xmlns:p14="http://schemas.microsoft.com/office/powerpoint/2010/main" val="393185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Naslov 3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203192"/>
              </a:xfrm>
            </p:spPr>
            <p:txBody>
              <a:bodyPr/>
              <a:lstStyle/>
              <a:p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je jednakokračan trokut </a:t>
                </a:r>
                <a:r>
                  <a:rPr lang="hr-H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kojem je kut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∢</m:t>
                    </m:r>
                  </m:oMath>
                </a14:m>
                <a:r>
                  <a:rPr lang="hr-H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108</a:t>
                </a:r>
                <a:r>
                  <a:rPr lang="hr-H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⁰</a:t>
                </a: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Simetrala kuta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∢</m:t>
                    </m:r>
                  </m:oMath>
                </a14:m>
                <a:r>
                  <a:rPr lang="hr-H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 </a:t>
                </a: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siječe krak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točki </a:t>
                </a:r>
                <a:r>
                  <a:rPr lang="hr-H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Ako je točka </a:t>
                </a:r>
                <a:r>
                  <a:rPr lang="hr-H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nožište visine iz vrha </a:t>
                </a:r>
                <a:r>
                  <a:rPr lang="hr-H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 osnovicu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trokuta </a:t>
                </a:r>
                <a:r>
                  <a:rPr lang="hr-H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onda je |</a:t>
                </a:r>
                <a:r>
                  <a:rPr lang="hr-H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|=2|</a:t>
                </a:r>
                <a:r>
                  <a:rPr lang="hr-H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|. Dokaži.</a:t>
                </a:r>
              </a:p>
            </p:txBody>
          </p:sp>
        </mc:Choice>
        <mc:Fallback xmlns="">
          <p:sp>
            <p:nvSpPr>
              <p:cNvPr id="4" name="Naslov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20319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6813395" y="2322649"/>
            <a:ext cx="4707193" cy="699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Dokaži: |</a:t>
            </a:r>
            <a:r>
              <a:rPr lang="hr-HR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|=2|</a:t>
            </a:r>
            <a:r>
              <a:rPr lang="hr-HR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Jednakokračni trokut 1"/>
          <p:cNvSpPr/>
          <p:nvPr/>
        </p:nvSpPr>
        <p:spPr>
          <a:xfrm>
            <a:off x="524107" y="3233854"/>
            <a:ext cx="5307980" cy="2029522"/>
          </a:xfrm>
          <a:prstGeom prst="triangle">
            <a:avLst>
              <a:gd name="adj" fmla="val 49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156117" y="5263376"/>
            <a:ext cx="37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5820936" y="5263376"/>
            <a:ext cx="37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2988526" y="2864522"/>
            <a:ext cx="37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4521820" y="3852076"/>
            <a:ext cx="37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1496123" y="3916537"/>
            <a:ext cx="37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2893741" y="3418520"/>
            <a:ext cx="7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108</a:t>
            </a:r>
            <a:r>
              <a:rPr lang="hr-HR" dirty="0" smtClean="0">
                <a:latin typeface="Calibri" panose="020F0502020204030204" pitchFamily="34" charset="0"/>
              </a:rPr>
              <a:t>⁰</a:t>
            </a:r>
            <a:endParaRPr lang="hr-HR" dirty="0"/>
          </a:p>
        </p:txBody>
      </p:sp>
      <p:cxnSp>
        <p:nvCxnSpPr>
          <p:cNvPr id="12" name="Ravni poveznik 11"/>
          <p:cNvCxnSpPr>
            <a:stCxn id="2" idx="2"/>
          </p:cNvCxnSpPr>
          <p:nvPr/>
        </p:nvCxnSpPr>
        <p:spPr>
          <a:xfrm flipV="1">
            <a:off x="524107" y="4046112"/>
            <a:ext cx="3688267" cy="12172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/>
          <p:cNvSpPr txBox="1"/>
          <p:nvPr/>
        </p:nvSpPr>
        <p:spPr>
          <a:xfrm>
            <a:off x="1496122" y="4891598"/>
            <a:ext cx="57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18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⁰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1107689" y="4646830"/>
            <a:ext cx="57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18⁰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4212374" y="3676780"/>
            <a:ext cx="37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E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18" name="Ravni poveznik 17"/>
          <p:cNvCxnSpPr>
            <a:stCxn id="2" idx="0"/>
            <a:endCxn id="2" idx="3"/>
          </p:cNvCxnSpPr>
          <p:nvPr/>
        </p:nvCxnSpPr>
        <p:spPr>
          <a:xfrm>
            <a:off x="3166950" y="3233854"/>
            <a:ext cx="0" cy="202952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2999672" y="5327600"/>
            <a:ext cx="37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D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0" name="Pravokutnik 19"/>
          <p:cNvSpPr/>
          <p:nvPr/>
        </p:nvSpPr>
        <p:spPr>
          <a:xfrm>
            <a:off x="2999672" y="5076264"/>
            <a:ext cx="167278" cy="18466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/>
          <p:cNvSpPr txBox="1"/>
          <p:nvPr/>
        </p:nvSpPr>
        <p:spPr>
          <a:xfrm>
            <a:off x="2598233" y="3593816"/>
            <a:ext cx="7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54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⁰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3247793" y="3592035"/>
            <a:ext cx="7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54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⁰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1770258" y="5263377"/>
            <a:ext cx="7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c/2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4" name="TekstniOkvir 23"/>
          <p:cNvSpPr txBox="1"/>
          <p:nvPr/>
        </p:nvSpPr>
        <p:spPr>
          <a:xfrm>
            <a:off x="4089712" y="5263376"/>
            <a:ext cx="7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c/2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4969261" y="4926156"/>
            <a:ext cx="7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36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⁰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6947210" y="3155795"/>
            <a:ext cx="384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Hint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podijeli…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niOkvir 28"/>
              <p:cNvSpPr txBox="1"/>
              <p:nvPr/>
            </p:nvSpPr>
            <p:spPr>
              <a:xfrm>
                <a:off x="6665642" y="3852076"/>
                <a:ext cx="4864721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Neka je točka </a:t>
                </a:r>
                <a:r>
                  <a:rPr lang="hr-H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polovište dužine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𝐴𝐸</m:t>
                        </m:r>
                      </m:e>
                    </m:acc>
                  </m:oMath>
                </a14:m>
                <a:endParaRPr lang="hr-H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kstniOkvir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642" y="3852076"/>
                <a:ext cx="4864721" cy="462434"/>
              </a:xfrm>
              <a:prstGeom prst="rect">
                <a:avLst/>
              </a:prstGeom>
              <a:blipFill rotWithShape="0">
                <a:blip r:embed="rId3"/>
                <a:stretch>
                  <a:fillRect l="-1880" t="-9211" b="-3026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niOkvir 29"/>
          <p:cNvSpPr txBox="1"/>
          <p:nvPr/>
        </p:nvSpPr>
        <p:spPr>
          <a:xfrm>
            <a:off x="2472784" y="4147814"/>
            <a:ext cx="37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P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2708819" y="4505093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/>
          <p:cNvSpPr/>
          <p:nvPr/>
        </p:nvSpPr>
        <p:spPr>
          <a:xfrm>
            <a:off x="6708386" y="4470078"/>
            <a:ext cx="2847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Dokažimo: |</a:t>
            </a:r>
            <a:r>
              <a:rPr lang="hr-HR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|=|</a:t>
            </a:r>
            <a:r>
              <a:rPr lang="hr-HR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</a:p>
        </p:txBody>
      </p:sp>
      <p:cxnSp>
        <p:nvCxnSpPr>
          <p:cNvPr id="34" name="Ravni poveznik 33"/>
          <p:cNvCxnSpPr>
            <a:endCxn id="2" idx="3"/>
          </p:cNvCxnSpPr>
          <p:nvPr/>
        </p:nvCxnSpPr>
        <p:spPr>
          <a:xfrm>
            <a:off x="2708819" y="4517146"/>
            <a:ext cx="458131" cy="74623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niOkvir 35"/>
          <p:cNvSpPr txBox="1"/>
          <p:nvPr/>
        </p:nvSpPr>
        <p:spPr>
          <a:xfrm>
            <a:off x="6813395" y="5168597"/>
            <a:ext cx="398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SKS </a:t>
            </a:r>
            <a:r>
              <a:rPr lang="hr-HR" sz="2400" dirty="0" smtClean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⇒ ∆ </a:t>
            </a:r>
            <a:r>
              <a:rPr lang="hr-HR" sz="2400" i="1" dirty="0" smtClean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ADP</a:t>
            </a:r>
            <a:r>
              <a:rPr lang="hr-HR" sz="2400" dirty="0" smtClean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 ~ ∆ </a:t>
            </a:r>
            <a:r>
              <a:rPr lang="hr-HR" sz="2400" i="1" dirty="0" smtClean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ABE</a:t>
            </a:r>
            <a:endParaRPr lang="hr-H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kstniOkvir 36"/>
          <p:cNvSpPr txBox="1"/>
          <p:nvPr/>
        </p:nvSpPr>
        <p:spPr>
          <a:xfrm>
            <a:off x="2559898" y="4958268"/>
            <a:ext cx="7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36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⁰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8" name="TekstniOkvir 37"/>
          <p:cNvSpPr txBox="1"/>
          <p:nvPr/>
        </p:nvSpPr>
        <p:spPr>
          <a:xfrm>
            <a:off x="2831013" y="4700008"/>
            <a:ext cx="780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rgbClr val="0070C0"/>
                </a:solidFill>
              </a:rPr>
              <a:t>54</a:t>
            </a:r>
            <a:r>
              <a:rPr lang="hr-HR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⁰</a:t>
            </a:r>
            <a:endParaRPr lang="hr-HR" sz="1400" dirty="0">
              <a:solidFill>
                <a:srgbClr val="0070C0"/>
              </a:solidFill>
            </a:endParaRPr>
          </a:p>
        </p:txBody>
      </p:sp>
      <p:sp>
        <p:nvSpPr>
          <p:cNvPr id="40" name="TekstniOkvir 39"/>
          <p:cNvSpPr txBox="1"/>
          <p:nvPr/>
        </p:nvSpPr>
        <p:spPr>
          <a:xfrm>
            <a:off x="2693018" y="4462363"/>
            <a:ext cx="780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rgbClr val="0070C0"/>
                </a:solidFill>
              </a:rPr>
              <a:t>54</a:t>
            </a:r>
            <a:r>
              <a:rPr lang="hr-HR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⁰</a:t>
            </a:r>
            <a:endParaRPr lang="hr-HR" sz="1400" dirty="0">
              <a:solidFill>
                <a:srgbClr val="0070C0"/>
              </a:solidFill>
            </a:endParaRPr>
          </a:p>
        </p:txBody>
      </p:sp>
      <p:cxnSp>
        <p:nvCxnSpPr>
          <p:cNvPr id="42" name="Ravni poveznik 41"/>
          <p:cNvCxnSpPr/>
          <p:nvPr/>
        </p:nvCxnSpPr>
        <p:spPr>
          <a:xfrm rot="1140000">
            <a:off x="2894342" y="4376022"/>
            <a:ext cx="145427" cy="1298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ni poveznik 42"/>
          <p:cNvCxnSpPr/>
          <p:nvPr/>
        </p:nvCxnSpPr>
        <p:spPr>
          <a:xfrm rot="-2340000">
            <a:off x="3104798" y="4615506"/>
            <a:ext cx="145427" cy="1298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niOkvir 44"/>
          <p:cNvSpPr txBox="1"/>
          <p:nvPr/>
        </p:nvSpPr>
        <p:spPr>
          <a:xfrm>
            <a:off x="3693844" y="3838255"/>
            <a:ext cx="780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rgbClr val="0070C0"/>
                </a:solidFill>
              </a:rPr>
              <a:t>54</a:t>
            </a:r>
            <a:r>
              <a:rPr lang="hr-HR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⁰</a:t>
            </a:r>
            <a:endParaRPr lang="hr-HR" sz="1400" dirty="0">
              <a:solidFill>
                <a:srgbClr val="0070C0"/>
              </a:solidFill>
            </a:endParaRPr>
          </a:p>
        </p:txBody>
      </p:sp>
      <p:cxnSp>
        <p:nvCxnSpPr>
          <p:cNvPr id="46" name="Ravni poveznik 45"/>
          <p:cNvCxnSpPr/>
          <p:nvPr/>
        </p:nvCxnSpPr>
        <p:spPr>
          <a:xfrm rot="-2340000">
            <a:off x="3104270" y="3781996"/>
            <a:ext cx="145427" cy="1298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ni poveznik 46"/>
          <p:cNvCxnSpPr/>
          <p:nvPr/>
        </p:nvCxnSpPr>
        <p:spPr>
          <a:xfrm rot="-2340000">
            <a:off x="3089756" y="3853511"/>
            <a:ext cx="145427" cy="1298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47"/>
          <p:cNvCxnSpPr/>
          <p:nvPr/>
        </p:nvCxnSpPr>
        <p:spPr>
          <a:xfrm rot="1140000">
            <a:off x="3467657" y="4209114"/>
            <a:ext cx="145427" cy="1298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ni poveznik 48"/>
          <p:cNvCxnSpPr/>
          <p:nvPr/>
        </p:nvCxnSpPr>
        <p:spPr>
          <a:xfrm rot="1140000">
            <a:off x="3532969" y="4201850"/>
            <a:ext cx="145427" cy="1298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20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4" grpId="0"/>
      <p:bldP spid="15" grpId="0"/>
      <p:bldP spid="16" grpId="0"/>
      <p:bldP spid="19" grpId="0"/>
      <p:bldP spid="20" grpId="0" animBg="1"/>
      <p:bldP spid="21" grpId="0"/>
      <p:bldP spid="22" grpId="0"/>
      <p:bldP spid="23" grpId="0"/>
      <p:bldP spid="24" grpId="0"/>
      <p:bldP spid="26" grpId="0"/>
      <p:bldP spid="27" grpId="0"/>
      <p:bldP spid="29" grpId="0"/>
      <p:bldP spid="30" grpId="0"/>
      <p:bldP spid="31" grpId="0" animBg="1"/>
      <p:bldP spid="32" grpId="0"/>
      <p:bldP spid="36" grpId="0"/>
      <p:bldP spid="37" grpId="0"/>
      <p:bldP spid="38" grpId="0"/>
      <p:bldP spid="40" grpId="0"/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hr-HR" sz="2400" dirty="0" smtClean="0"/>
              <a:t>Državno </a:t>
            </a:r>
            <a:r>
              <a:rPr lang="hr-HR" sz="2400" dirty="0"/>
              <a:t>natjecanje </a:t>
            </a:r>
            <a:r>
              <a:rPr lang="hr-HR" sz="2400" dirty="0" smtClean="0"/>
              <a:t>2016.  7. razred, 4. zadatak</a:t>
            </a:r>
          </a:p>
          <a:p>
            <a:pPr>
              <a:buFont typeface="+mj-lt"/>
              <a:buAutoNum type="arabicPeriod"/>
            </a:pPr>
            <a:r>
              <a:rPr lang="hr-HR" sz="2400" dirty="0"/>
              <a:t>Županijsko natjecanje </a:t>
            </a:r>
            <a:r>
              <a:rPr lang="hr-HR" sz="2400" dirty="0" smtClean="0"/>
              <a:t>2012.  7. razred, 5. zadatak</a:t>
            </a:r>
          </a:p>
          <a:p>
            <a:pPr>
              <a:buFont typeface="+mj-lt"/>
              <a:buAutoNum type="arabicPeriod"/>
            </a:pPr>
            <a:r>
              <a:rPr lang="hr-HR" sz="2400" dirty="0"/>
              <a:t>Državno natjecanje </a:t>
            </a:r>
            <a:r>
              <a:rPr lang="hr-HR" sz="2400" dirty="0" smtClean="0"/>
              <a:t>2006</a:t>
            </a:r>
            <a:r>
              <a:rPr lang="hr-HR" sz="2400" dirty="0"/>
              <a:t>.  7. razred, </a:t>
            </a:r>
            <a:r>
              <a:rPr lang="hr-HR" sz="2400" dirty="0" smtClean="0"/>
              <a:t>5. </a:t>
            </a:r>
            <a:r>
              <a:rPr lang="hr-HR" sz="2400" dirty="0"/>
              <a:t>zadatak</a:t>
            </a:r>
          </a:p>
          <a:p>
            <a:pPr>
              <a:buFont typeface="+mj-lt"/>
              <a:buAutoNum type="arabicPeriod"/>
            </a:pPr>
            <a:r>
              <a:rPr lang="hr-HR" sz="2400" dirty="0"/>
              <a:t>Državno natjecanje </a:t>
            </a:r>
            <a:r>
              <a:rPr lang="hr-HR" sz="2400" dirty="0" smtClean="0"/>
              <a:t>2009.  </a:t>
            </a:r>
            <a:r>
              <a:rPr lang="hr-HR" sz="2400" dirty="0"/>
              <a:t>7. razred, </a:t>
            </a:r>
            <a:r>
              <a:rPr lang="hr-HR" sz="2400" dirty="0" smtClean="0"/>
              <a:t>5. </a:t>
            </a:r>
            <a:r>
              <a:rPr lang="hr-HR" sz="2400" dirty="0"/>
              <a:t>zadatak</a:t>
            </a:r>
          </a:p>
          <a:p>
            <a:pPr>
              <a:buFont typeface="+mj-lt"/>
              <a:buAutoNum type="arabicPeriod"/>
            </a:pPr>
            <a:r>
              <a:rPr lang="hr-HR" sz="2400" dirty="0"/>
              <a:t>Državno natjecanje </a:t>
            </a:r>
            <a:r>
              <a:rPr lang="hr-HR" sz="2400" dirty="0" smtClean="0"/>
              <a:t>2003.  </a:t>
            </a:r>
            <a:r>
              <a:rPr lang="hr-HR" sz="2400" dirty="0"/>
              <a:t>7. razred, </a:t>
            </a:r>
            <a:r>
              <a:rPr lang="hr-HR" sz="2400" dirty="0" smtClean="0"/>
              <a:t>5. </a:t>
            </a:r>
            <a:r>
              <a:rPr lang="hr-HR" sz="2400" dirty="0"/>
              <a:t>zadatak</a:t>
            </a:r>
          </a:p>
          <a:p>
            <a:pPr>
              <a:buFont typeface="+mj-lt"/>
              <a:buAutoNum type="arabicPeriod"/>
            </a:pPr>
            <a:r>
              <a:rPr lang="hr-HR" sz="2400" dirty="0"/>
              <a:t>Državno natjecanje </a:t>
            </a:r>
            <a:r>
              <a:rPr lang="hr-HR" sz="2400" dirty="0" smtClean="0"/>
              <a:t>2012.  </a:t>
            </a:r>
            <a:r>
              <a:rPr lang="hr-HR" sz="2400" dirty="0"/>
              <a:t>7. razred, </a:t>
            </a:r>
            <a:r>
              <a:rPr lang="hr-HR" sz="2400" dirty="0" smtClean="0"/>
              <a:t>5. </a:t>
            </a:r>
            <a:r>
              <a:rPr lang="hr-HR" sz="2400" dirty="0"/>
              <a:t>zadatak</a:t>
            </a:r>
          </a:p>
          <a:p>
            <a:pPr>
              <a:buFont typeface="+mj-lt"/>
              <a:buAutoNum type="arabicPeriod"/>
            </a:pPr>
            <a:endParaRPr lang="hr-HR" dirty="0" smtClean="0"/>
          </a:p>
          <a:p>
            <a:pPr>
              <a:buFont typeface="+mj-lt"/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78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 kraj…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276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Tko razumije </a:t>
            </a:r>
            <a:r>
              <a:rPr lang="hr-HR" sz="4000" i="1" dirty="0"/>
              <a:t>geometriju</a:t>
            </a:r>
            <a:r>
              <a:rPr lang="hr-HR" sz="4000" dirty="0"/>
              <a:t> posjeduje moć razumijevanja svijeta. </a:t>
            </a:r>
            <a:endParaRPr lang="hr-HR" sz="4000" dirty="0" smtClean="0"/>
          </a:p>
          <a:p>
            <a:pPr marL="0" indent="0" algn="r">
              <a:buNone/>
            </a:pPr>
            <a:r>
              <a:rPr lang="hr-HR" sz="4000" dirty="0" smtClean="0"/>
              <a:t>Galileo </a:t>
            </a:r>
            <a:r>
              <a:rPr lang="hr-HR" sz="4000" dirty="0"/>
              <a:t>Galilei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949491" y="4905523"/>
            <a:ext cx="2572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/>
              <a:t>HVALA!</a:t>
            </a:r>
          </a:p>
          <a:p>
            <a:pPr algn="ctr"/>
            <a:r>
              <a:rPr lang="hr-HR" sz="4000" dirty="0" smtClean="0">
                <a:latin typeface="Edwardian Script ITC" panose="030303020407070D0804" pitchFamily="66" charset="0"/>
              </a:rPr>
              <a:t>Maja</a:t>
            </a:r>
            <a:endParaRPr lang="hr-HR" sz="4000" dirty="0">
              <a:latin typeface="Edwardian Script ITC" panose="030303020407070D0804" pitchFamily="66" charset="0"/>
            </a:endParaRPr>
          </a:p>
        </p:txBody>
      </p:sp>
      <p:sp>
        <p:nvSpPr>
          <p:cNvPr id="12" name="Srce 11"/>
          <p:cNvSpPr/>
          <p:nvPr/>
        </p:nvSpPr>
        <p:spPr>
          <a:xfrm>
            <a:off x="3688771" y="4335919"/>
            <a:ext cx="3200400" cy="2397390"/>
          </a:xfrm>
          <a:prstGeom prst="hear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22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Već viđeno?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Nadobudno pokušavate sami riješiti geometrijski zadatak s natjecanja…</a:t>
            </a:r>
          </a:p>
          <a:p>
            <a:r>
              <a:rPr lang="hr-HR" dirty="0" smtClean="0"/>
              <a:t>Nakon pola sata odustajete i odlučite baciti pogled na rješenje </a:t>
            </a:r>
            <a:r>
              <a:rPr lang="hr-HR" dirty="0" smtClean="0">
                <a:sym typeface="Wingdings" panose="05000000000000000000" pitchFamily="2" charset="2"/>
              </a:rPr>
              <a:t></a:t>
            </a:r>
            <a:endParaRPr lang="hr-HR" dirty="0" smtClean="0"/>
          </a:p>
          <a:p>
            <a:r>
              <a:rPr lang="hr-HR" dirty="0" smtClean="0"/>
              <a:t>Rješenje započinje rečenicom: „Docrtajmo…”</a:t>
            </a:r>
          </a:p>
          <a:p>
            <a:r>
              <a:rPr lang="hr-HR" dirty="0" smtClean="0"/>
              <a:t>I onda sve dalje klizi… sukladno, okomito, slično, paralelno…</a:t>
            </a:r>
          </a:p>
          <a:p>
            <a:r>
              <a:rPr lang="hr-HR" dirty="0" smtClean="0"/>
              <a:t>Sve vam je jasno osim odgovora na pitanje:</a:t>
            </a:r>
          </a:p>
          <a:p>
            <a:endParaRPr lang="hr-HR" dirty="0" smtClean="0"/>
          </a:p>
          <a:p>
            <a:pPr marL="0" indent="0" algn="ctr">
              <a:buNone/>
            </a:pPr>
            <a:r>
              <a:rPr lang="hr-HR" sz="4000" dirty="0" smtClean="0"/>
              <a:t>„Na koju foru se ovoga dosjetiti?”</a:t>
            </a: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27" y="2767444"/>
            <a:ext cx="1877291" cy="18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TRAPEZ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81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80890"/>
          </a:xfrm>
        </p:spPr>
        <p:txBody>
          <a:bodyPr/>
          <a:lstStyle/>
          <a:p>
            <a:r>
              <a:rPr lang="hr-HR" dirty="0" smtClean="0"/>
              <a:t>Zadatak 1:</a:t>
            </a:r>
            <a:br>
              <a:rPr lang="hr-HR" dirty="0" smtClean="0"/>
            </a:br>
            <a:r>
              <a:rPr lang="hr-HR" dirty="0" smtClean="0"/>
              <a:t>Državno natjecanje 2011.  7. razred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zervirano mjesto sadržaja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r-HR" sz="4000" dirty="0" smtClean="0">
                    <a:latin typeface="+mj-lt"/>
                  </a:rPr>
                  <a:t>Površina jednakokračnog trapeza iznosi 100 cm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4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hr-HR" sz="4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4000" dirty="0" smtClean="0">
                    <a:latin typeface="+mj-lt"/>
                  </a:rPr>
                  <a:t>, </a:t>
                </a:r>
                <a:r>
                  <a:rPr lang="hr-HR" sz="4000" dirty="0">
                    <a:latin typeface="+mj-lt"/>
                  </a:rPr>
                  <a:t>a njegova visina </a:t>
                </a:r>
                <a:r>
                  <a:rPr lang="hr-HR" sz="4000" dirty="0" smtClean="0">
                    <a:latin typeface="+mj-lt"/>
                  </a:rPr>
                  <a:t>10 cm. </a:t>
                </a:r>
                <a:r>
                  <a:rPr lang="hr-HR" sz="4000" dirty="0">
                    <a:latin typeface="+mj-lt"/>
                  </a:rPr>
                  <a:t>Odredi </a:t>
                </a:r>
                <a:r>
                  <a:rPr lang="hr-HR" sz="4000" dirty="0" smtClean="0">
                    <a:latin typeface="+mj-lt"/>
                  </a:rPr>
                  <a:t>veličinu </a:t>
                </a:r>
                <a:r>
                  <a:rPr lang="hr-HR" sz="4000" dirty="0">
                    <a:latin typeface="+mj-lt"/>
                  </a:rPr>
                  <a:t>kuta </a:t>
                </a:r>
                <a:r>
                  <a:rPr lang="hr-HR" sz="4000" dirty="0" smtClean="0">
                    <a:latin typeface="+mj-lt"/>
                  </a:rPr>
                  <a:t>između </a:t>
                </a:r>
                <a:r>
                  <a:rPr lang="hr-HR" sz="4000" dirty="0">
                    <a:latin typeface="+mj-lt"/>
                  </a:rPr>
                  <a:t>dijagonala </a:t>
                </a:r>
                <a:r>
                  <a:rPr lang="hr-HR" sz="4000" dirty="0" smtClean="0">
                    <a:latin typeface="+mj-lt"/>
                  </a:rPr>
                  <a:t>trapeza.</a:t>
                </a:r>
                <a:endParaRPr lang="hr-HR" sz="4000" dirty="0">
                  <a:latin typeface="+mj-lt"/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5" name="Rezervirano mjesto sadržaja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06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Naslov 3"/>
              <p:cNvSpPr>
                <a:spLocks noGrp="1"/>
              </p:cNvSpPr>
              <p:nvPr>
                <p:ph type="title"/>
              </p:nvPr>
            </p:nvSpPr>
            <p:spPr>
              <a:xfrm>
                <a:off x="739661" y="681650"/>
                <a:ext cx="10571998" cy="970450"/>
              </a:xfrm>
            </p:spPr>
            <p:txBody>
              <a:bodyPr/>
              <a:lstStyle/>
              <a:p>
                <a:r>
                  <a:rPr lang="hr-HR" sz="2800" dirty="0"/>
                  <a:t>Površina jednakokračnog trapeza iznosi 100 cm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800" b="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hr-HR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800" dirty="0"/>
                  <a:t>, a njegova visina 10 cm. Odredi veličinu kuta između dijagonala trapeza.</a:t>
                </a:r>
              </a:p>
            </p:txBody>
          </p:sp>
        </mc:Choice>
        <mc:Fallback xmlns="">
          <p:sp>
            <p:nvSpPr>
              <p:cNvPr id="4" name="Naslov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9661" y="681650"/>
                <a:ext cx="10571998" cy="9704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rapez 5"/>
          <p:cNvSpPr/>
          <p:nvPr/>
        </p:nvSpPr>
        <p:spPr>
          <a:xfrm>
            <a:off x="1777579" y="2839887"/>
            <a:ext cx="3966729" cy="3197498"/>
          </a:xfrm>
          <a:prstGeom prst="trapezoid">
            <a:avLst>
              <a:gd name="adj" fmla="val 34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1430216" y="603738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5744308" y="59875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2568821" y="249137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656993" y="249137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3587263" y="603738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3569678" y="247055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1735016" y="406930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5357447" y="406930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niOkvir 15"/>
              <p:cNvSpPr txBox="1"/>
              <p:nvPr/>
            </p:nvSpPr>
            <p:spPr>
              <a:xfrm>
                <a:off x="7496906" y="2445203"/>
                <a:ext cx="2582276" cy="6807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hr-HR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hr-H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r-H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kstniOkvir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906" y="2445203"/>
                <a:ext cx="2582276" cy="680764"/>
              </a:xfrm>
              <a:prstGeom prst="rect">
                <a:avLst/>
              </a:prstGeom>
              <a:blipFill rotWithShape="0">
                <a:blip r:embed="rId3"/>
                <a:stretch>
                  <a:fillRect l="-9693" t="-7143" b="-1875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kstniOkvir 16"/>
          <p:cNvSpPr txBox="1"/>
          <p:nvPr/>
        </p:nvSpPr>
        <p:spPr>
          <a:xfrm>
            <a:off x="7496906" y="3134431"/>
            <a:ext cx="19326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a+c</a:t>
            </a:r>
            <a:r>
              <a:rPr lang="hr-H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Ravni poveznik 18"/>
          <p:cNvCxnSpPr/>
          <p:nvPr/>
        </p:nvCxnSpPr>
        <p:spPr>
          <a:xfrm flipV="1">
            <a:off x="1777579" y="2839887"/>
            <a:ext cx="2879414" cy="31974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niOkvir 22"/>
          <p:cNvSpPr txBox="1"/>
          <p:nvPr/>
        </p:nvSpPr>
        <p:spPr>
          <a:xfrm>
            <a:off x="3580890" y="3932594"/>
            <a:ext cx="35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Euclid Symbol" panose="05050102010706020507" pitchFamily="18" charset="2"/>
              </a:rPr>
              <a:t>a</a:t>
            </a:r>
            <a:endParaRPr lang="hr-HR" b="1" dirty="0">
              <a:solidFill>
                <a:srgbClr val="FF0000"/>
              </a:solidFill>
              <a:latin typeface="Euclid Symbol" panose="05050102010706020507" pitchFamily="18" charset="2"/>
            </a:endParaRPr>
          </a:p>
        </p:txBody>
      </p:sp>
      <p:sp>
        <p:nvSpPr>
          <p:cNvPr id="24" name="Luk 23"/>
          <p:cNvSpPr/>
          <p:nvPr/>
        </p:nvSpPr>
        <p:spPr>
          <a:xfrm>
            <a:off x="3429000" y="4253970"/>
            <a:ext cx="615463" cy="1846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Prostoručno 25"/>
          <p:cNvSpPr/>
          <p:nvPr/>
        </p:nvSpPr>
        <p:spPr>
          <a:xfrm>
            <a:off x="3460173" y="4125191"/>
            <a:ext cx="550718" cy="157201"/>
          </a:xfrm>
          <a:custGeom>
            <a:avLst/>
            <a:gdLst>
              <a:gd name="connsiteX0" fmla="*/ 0 w 550718"/>
              <a:gd name="connsiteY0" fmla="*/ 62345 h 157201"/>
              <a:gd name="connsiteX1" fmla="*/ 301336 w 550718"/>
              <a:gd name="connsiteY1" fmla="*/ 155864 h 157201"/>
              <a:gd name="connsiteX2" fmla="*/ 550718 w 550718"/>
              <a:gd name="connsiteY2" fmla="*/ 0 h 157201"/>
              <a:gd name="connsiteX3" fmla="*/ 550718 w 550718"/>
              <a:gd name="connsiteY3" fmla="*/ 0 h 1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18" h="157201">
                <a:moveTo>
                  <a:pt x="0" y="62345"/>
                </a:moveTo>
                <a:cubicBezTo>
                  <a:pt x="104775" y="114300"/>
                  <a:pt x="209550" y="166255"/>
                  <a:pt x="301336" y="155864"/>
                </a:cubicBezTo>
                <a:cubicBezTo>
                  <a:pt x="393122" y="145473"/>
                  <a:pt x="550718" y="0"/>
                  <a:pt x="550718" y="0"/>
                </a:cubicBezTo>
                <a:lnTo>
                  <a:pt x="55071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5" name="Ravni poveznik 34"/>
          <p:cNvCxnSpPr/>
          <p:nvPr/>
        </p:nvCxnSpPr>
        <p:spPr>
          <a:xfrm flipH="1" flipV="1">
            <a:off x="2899103" y="2839887"/>
            <a:ext cx="2851638" cy="3166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niOkvir 37"/>
          <p:cNvSpPr txBox="1"/>
          <p:nvPr/>
        </p:nvSpPr>
        <p:spPr>
          <a:xfrm>
            <a:off x="4480418" y="2925272"/>
            <a:ext cx="35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Euclid Symbol" panose="05050102010706020507" pitchFamily="18" charset="2"/>
              </a:rPr>
              <a:t>a</a:t>
            </a:r>
            <a:endParaRPr lang="hr-HR" b="1" dirty="0">
              <a:solidFill>
                <a:srgbClr val="FF0000"/>
              </a:solidFill>
              <a:latin typeface="Euclid Symbol" panose="05050102010706020507" pitchFamily="18" charset="2"/>
            </a:endParaRPr>
          </a:p>
        </p:txBody>
      </p:sp>
      <p:sp>
        <p:nvSpPr>
          <p:cNvPr id="39" name="Prostoručno 38"/>
          <p:cNvSpPr/>
          <p:nvPr/>
        </p:nvSpPr>
        <p:spPr>
          <a:xfrm>
            <a:off x="4359701" y="3117869"/>
            <a:ext cx="550718" cy="157201"/>
          </a:xfrm>
          <a:custGeom>
            <a:avLst/>
            <a:gdLst>
              <a:gd name="connsiteX0" fmla="*/ 0 w 550718"/>
              <a:gd name="connsiteY0" fmla="*/ 62345 h 157201"/>
              <a:gd name="connsiteX1" fmla="*/ 301336 w 550718"/>
              <a:gd name="connsiteY1" fmla="*/ 155864 h 157201"/>
              <a:gd name="connsiteX2" fmla="*/ 550718 w 550718"/>
              <a:gd name="connsiteY2" fmla="*/ 0 h 157201"/>
              <a:gd name="connsiteX3" fmla="*/ 550718 w 550718"/>
              <a:gd name="connsiteY3" fmla="*/ 0 h 1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18" h="157201">
                <a:moveTo>
                  <a:pt x="0" y="62345"/>
                </a:moveTo>
                <a:cubicBezTo>
                  <a:pt x="104775" y="114300"/>
                  <a:pt x="209550" y="166255"/>
                  <a:pt x="301336" y="155864"/>
                </a:cubicBezTo>
                <a:cubicBezTo>
                  <a:pt x="393122" y="145473"/>
                  <a:pt x="550718" y="0"/>
                  <a:pt x="550718" y="0"/>
                </a:cubicBezTo>
                <a:lnTo>
                  <a:pt x="55071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1" name="Ravni poveznik 40"/>
          <p:cNvCxnSpPr/>
          <p:nvPr/>
        </p:nvCxnSpPr>
        <p:spPr>
          <a:xfrm flipH="1" flipV="1">
            <a:off x="2899103" y="2839887"/>
            <a:ext cx="2851638" cy="316671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niOkvir 44"/>
          <p:cNvSpPr txBox="1"/>
          <p:nvPr/>
        </p:nvSpPr>
        <p:spPr>
          <a:xfrm>
            <a:off x="7377567" y="3724978"/>
            <a:ext cx="267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BECD </a:t>
            </a:r>
            <a:r>
              <a:rPr lang="hr-HR" dirty="0" smtClean="0"/>
              <a:t>paralelogram</a:t>
            </a:r>
            <a:endParaRPr lang="hr-HR" dirty="0"/>
          </a:p>
        </p:txBody>
      </p:sp>
      <p:sp>
        <p:nvSpPr>
          <p:cNvPr id="46" name="TekstniOkvir 45"/>
          <p:cNvSpPr txBox="1"/>
          <p:nvPr/>
        </p:nvSpPr>
        <p:spPr>
          <a:xfrm>
            <a:off x="7377567" y="595046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</a:t>
            </a:r>
            <a:endParaRPr lang="hr-HR" dirty="0"/>
          </a:p>
        </p:txBody>
      </p:sp>
      <p:cxnSp>
        <p:nvCxnSpPr>
          <p:cNvPr id="48" name="Ravni poveznik 47"/>
          <p:cNvCxnSpPr/>
          <p:nvPr/>
        </p:nvCxnSpPr>
        <p:spPr>
          <a:xfrm flipV="1">
            <a:off x="5753418" y="6021043"/>
            <a:ext cx="1728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niOkvir 50"/>
          <p:cNvSpPr txBox="1"/>
          <p:nvPr/>
        </p:nvSpPr>
        <p:spPr>
          <a:xfrm>
            <a:off x="6567018" y="59875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52" name="TekstniOkvir 51"/>
          <p:cNvSpPr txBox="1"/>
          <p:nvPr/>
        </p:nvSpPr>
        <p:spPr>
          <a:xfrm>
            <a:off x="7377567" y="4225885"/>
            <a:ext cx="3386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Trokut </a:t>
            </a:r>
            <a:r>
              <a:rPr lang="hr-HR" i="1" dirty="0" smtClean="0"/>
              <a:t>AEC</a:t>
            </a:r>
            <a:r>
              <a:rPr lang="hr-HR" dirty="0" smtClean="0"/>
              <a:t> jednakokračan s osnovicom duljine </a:t>
            </a:r>
            <a:r>
              <a:rPr lang="hr-HR" dirty="0" err="1" smtClean="0"/>
              <a:t>a+c</a:t>
            </a:r>
            <a:endParaRPr lang="hr-HR" dirty="0"/>
          </a:p>
        </p:txBody>
      </p:sp>
      <p:sp>
        <p:nvSpPr>
          <p:cNvPr id="53" name="TekstniOkvir 52"/>
          <p:cNvSpPr txBox="1"/>
          <p:nvPr/>
        </p:nvSpPr>
        <p:spPr>
          <a:xfrm>
            <a:off x="7377567" y="4973744"/>
            <a:ext cx="423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Visina na osnovicu raspolavlja osnovicu i kut nasuprot nje</a:t>
            </a:r>
            <a:endParaRPr lang="hr-HR" dirty="0"/>
          </a:p>
        </p:txBody>
      </p:sp>
      <p:cxnSp>
        <p:nvCxnSpPr>
          <p:cNvPr id="55" name="Ravni poveznik 54"/>
          <p:cNvCxnSpPr/>
          <p:nvPr/>
        </p:nvCxnSpPr>
        <p:spPr>
          <a:xfrm>
            <a:off x="4655864" y="2860852"/>
            <a:ext cx="0" cy="31680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niOkvir 56"/>
          <p:cNvSpPr txBox="1"/>
          <p:nvPr/>
        </p:nvSpPr>
        <p:spPr>
          <a:xfrm>
            <a:off x="4655864" y="4482391"/>
            <a:ext cx="51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58" name="TekstniOkvir 57"/>
          <p:cNvSpPr txBox="1"/>
          <p:nvPr/>
        </p:nvSpPr>
        <p:spPr>
          <a:xfrm>
            <a:off x="2902823" y="6027881"/>
            <a:ext cx="51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FF00"/>
                </a:solidFill>
              </a:rPr>
              <a:t>10</a:t>
            </a:r>
          </a:p>
        </p:txBody>
      </p:sp>
      <p:cxnSp>
        <p:nvCxnSpPr>
          <p:cNvPr id="59" name="Ravni poveznik 58"/>
          <p:cNvCxnSpPr/>
          <p:nvPr/>
        </p:nvCxnSpPr>
        <p:spPr>
          <a:xfrm flipH="1">
            <a:off x="1777580" y="6037385"/>
            <a:ext cx="2880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ravokutnik 61"/>
          <p:cNvSpPr/>
          <p:nvPr/>
        </p:nvSpPr>
        <p:spPr>
          <a:xfrm>
            <a:off x="4480418" y="5865541"/>
            <a:ext cx="175446" cy="15550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TekstniOkvir 62"/>
          <p:cNvSpPr txBox="1"/>
          <p:nvPr/>
        </p:nvSpPr>
        <p:spPr>
          <a:xfrm>
            <a:off x="4480418" y="603738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N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7834767" y="5865541"/>
            <a:ext cx="408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Trokut ANC jednakokračan pravokutan pa je </a:t>
            </a:r>
            <a:r>
              <a:rPr lang="el-GR" i="1" dirty="0" smtClean="0">
                <a:latin typeface="Calibri" panose="020F0502020204030204" pitchFamily="34" charset="0"/>
              </a:rPr>
              <a:t>α</a:t>
            </a:r>
            <a:r>
              <a:rPr lang="hr-HR" dirty="0" smtClean="0">
                <a:latin typeface="Calibri" panose="020F0502020204030204" pitchFamily="34" charset="0"/>
              </a:rPr>
              <a:t>/2=45⁰ tj. </a:t>
            </a:r>
            <a:r>
              <a:rPr lang="el-GR" i="1" dirty="0" smtClean="0">
                <a:latin typeface="Calibri" panose="020F0502020204030204" pitchFamily="34" charset="0"/>
              </a:rPr>
              <a:t>α</a:t>
            </a:r>
            <a:r>
              <a:rPr lang="hr-HR" dirty="0" smtClean="0">
                <a:latin typeface="Calibri" panose="020F0502020204030204" pitchFamily="34" charset="0"/>
              </a:rPr>
              <a:t>=90⁰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08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4362 0.002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6" grpId="0" animBg="1"/>
      <p:bldP spid="38" grpId="0"/>
      <p:bldP spid="39" grpId="0" animBg="1"/>
      <p:bldP spid="45" grpId="0"/>
      <p:bldP spid="46" grpId="0"/>
      <p:bldP spid="51" grpId="0"/>
      <p:bldP spid="52" grpId="0"/>
      <p:bldP spid="53" grpId="0"/>
      <p:bldP spid="57" grpId="0"/>
      <p:bldP spid="58" grpId="0"/>
      <p:bldP spid="62" grpId="0" animBg="1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03192"/>
          </a:xfrm>
        </p:spPr>
        <p:txBody>
          <a:bodyPr/>
          <a:lstStyle/>
          <a:p>
            <a:r>
              <a:rPr lang="hr-HR" dirty="0" smtClean="0"/>
              <a:t>Zadatak 2:</a:t>
            </a:r>
            <a:br>
              <a:rPr lang="hr-HR" dirty="0" smtClean="0"/>
            </a:br>
            <a:r>
              <a:rPr lang="hr-HR" dirty="0" smtClean="0"/>
              <a:t>Županijsko natjecanje 2008.  8. razred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524107" y="2222287"/>
            <a:ext cx="10849179" cy="3636511"/>
          </a:xfrm>
        </p:spPr>
        <p:txBody>
          <a:bodyPr/>
          <a:lstStyle/>
          <a:p>
            <a:pPr marL="0" indent="0">
              <a:buNone/>
            </a:pPr>
            <a:r>
              <a:rPr lang="hr-HR" sz="4000" dirty="0"/>
              <a:t>Zadan je trapez s okomitim dijagonalama. Kolika je duljina </a:t>
            </a:r>
            <a:r>
              <a:rPr lang="hr-HR" sz="4000" dirty="0" smtClean="0"/>
              <a:t>srednjice trapeza </a:t>
            </a:r>
            <a:r>
              <a:rPr lang="hr-HR" sz="4000" dirty="0"/>
              <a:t>ako su duljine dijagonala 2.5 cm i 6 cm</a:t>
            </a:r>
            <a:r>
              <a:rPr lang="hr-HR" sz="4000" dirty="0" smtClean="0"/>
              <a:t>?</a:t>
            </a:r>
            <a:endParaRPr lang="hr-HR" sz="4000" dirty="0">
              <a:latin typeface="+mj-lt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850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39661" y="681650"/>
            <a:ext cx="10571998" cy="970450"/>
          </a:xfrm>
        </p:spPr>
        <p:txBody>
          <a:bodyPr/>
          <a:lstStyle/>
          <a:p>
            <a:r>
              <a:rPr lang="hr-HR" sz="2800" dirty="0"/>
              <a:t>Zadan je trapez s okomitim dijagonalama. Kolika je duljina srednjice trapeza ako su duljine dijagonala 2.5 cm i 6 cm?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430216" y="603738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5460525" y="60767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139676" y="283908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970586" y="283988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3587263" y="603738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4115389" y="283908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1735016" y="406930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5357447" y="406930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cxnSp>
        <p:nvCxnSpPr>
          <p:cNvPr id="19" name="Ravni poveznik 18"/>
          <p:cNvCxnSpPr/>
          <p:nvPr/>
        </p:nvCxnSpPr>
        <p:spPr>
          <a:xfrm flipV="1">
            <a:off x="330751" y="3313876"/>
            <a:ext cx="4572000" cy="27522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/>
          <p:cNvCxnSpPr/>
          <p:nvPr/>
        </p:nvCxnSpPr>
        <p:spPr>
          <a:xfrm flipH="1" flipV="1">
            <a:off x="3393279" y="3275071"/>
            <a:ext cx="2238262" cy="27891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ni poveznik 40"/>
          <p:cNvCxnSpPr/>
          <p:nvPr/>
        </p:nvCxnSpPr>
        <p:spPr>
          <a:xfrm flipH="1" flipV="1">
            <a:off x="3368276" y="3275072"/>
            <a:ext cx="2263265" cy="2762313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niOkvir 44"/>
          <p:cNvSpPr txBox="1"/>
          <p:nvPr/>
        </p:nvSpPr>
        <p:spPr>
          <a:xfrm>
            <a:off x="7377567" y="3724978"/>
            <a:ext cx="267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BECD </a:t>
            </a:r>
            <a:r>
              <a:rPr lang="hr-HR" dirty="0" smtClean="0"/>
              <a:t>paralelogram</a:t>
            </a:r>
            <a:endParaRPr lang="hr-HR" dirty="0"/>
          </a:p>
        </p:txBody>
      </p:sp>
      <p:sp>
        <p:nvSpPr>
          <p:cNvPr id="46" name="TekstniOkvir 45"/>
          <p:cNvSpPr txBox="1"/>
          <p:nvPr/>
        </p:nvSpPr>
        <p:spPr>
          <a:xfrm>
            <a:off x="7216311" y="603738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</a:t>
            </a:r>
            <a:endParaRPr lang="hr-HR" dirty="0"/>
          </a:p>
        </p:txBody>
      </p:sp>
      <p:cxnSp>
        <p:nvCxnSpPr>
          <p:cNvPr id="48" name="Ravni poveznik 47"/>
          <p:cNvCxnSpPr/>
          <p:nvPr/>
        </p:nvCxnSpPr>
        <p:spPr>
          <a:xfrm flipV="1">
            <a:off x="5677974" y="6059687"/>
            <a:ext cx="148372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niOkvir 50"/>
          <p:cNvSpPr txBox="1"/>
          <p:nvPr/>
        </p:nvSpPr>
        <p:spPr>
          <a:xfrm>
            <a:off x="6232425" y="602104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</a:t>
            </a:r>
            <a:endParaRPr lang="hr-HR" dirty="0"/>
          </a:p>
        </p:txBody>
      </p:sp>
      <p:cxnSp>
        <p:nvCxnSpPr>
          <p:cNvPr id="18" name="Ravni poveznik 17"/>
          <p:cNvCxnSpPr/>
          <p:nvPr/>
        </p:nvCxnSpPr>
        <p:spPr>
          <a:xfrm>
            <a:off x="3393279" y="3260627"/>
            <a:ext cx="1548000" cy="104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/>
          <p:cNvCxnSpPr/>
          <p:nvPr/>
        </p:nvCxnSpPr>
        <p:spPr>
          <a:xfrm flipV="1">
            <a:off x="309401" y="6050785"/>
            <a:ext cx="532214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avokutnik 20"/>
          <p:cNvSpPr/>
          <p:nvPr/>
        </p:nvSpPr>
        <p:spPr>
          <a:xfrm rot="3120000">
            <a:off x="3755481" y="396034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54" name="Ravni poveznik 53"/>
          <p:cNvCxnSpPr/>
          <p:nvPr/>
        </p:nvCxnSpPr>
        <p:spPr>
          <a:xfrm flipV="1">
            <a:off x="309314" y="3275071"/>
            <a:ext cx="3026925" cy="280251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vni poveznik 59"/>
          <p:cNvCxnSpPr/>
          <p:nvPr/>
        </p:nvCxnSpPr>
        <p:spPr>
          <a:xfrm flipH="1" flipV="1">
            <a:off x="4933759" y="3247227"/>
            <a:ext cx="697782" cy="277381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kstniOkvir 65"/>
              <p:cNvSpPr txBox="1"/>
              <p:nvPr/>
            </p:nvSpPr>
            <p:spPr>
              <a:xfrm>
                <a:off x="8196421" y="2541315"/>
                <a:ext cx="1037063" cy="5955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?</a:t>
                </a:r>
                <a:endParaRPr lang="hr-H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kstniOkvir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421" y="2541315"/>
                <a:ext cx="1037063" cy="595548"/>
              </a:xfrm>
              <a:prstGeom prst="rect">
                <a:avLst/>
              </a:prstGeom>
              <a:blipFill rotWithShape="0">
                <a:blip r:embed="rId2"/>
                <a:stretch>
                  <a:fillRect l="-588" t="-7143" r="-18235" b="-183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Pravokutnik 70"/>
          <p:cNvSpPr/>
          <p:nvPr/>
        </p:nvSpPr>
        <p:spPr>
          <a:xfrm rot="3120000">
            <a:off x="4788005" y="3319941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2" name="TekstniOkvir 71"/>
          <p:cNvSpPr txBox="1"/>
          <p:nvPr/>
        </p:nvSpPr>
        <p:spPr>
          <a:xfrm>
            <a:off x="7326570" y="4123605"/>
            <a:ext cx="3985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Trokut AEC pravokutan s katetama duljina 2.5 cm i 6 cm i hipotenuzom </a:t>
            </a:r>
            <a:r>
              <a:rPr lang="hr-HR" dirty="0" err="1" smtClean="0"/>
              <a:t>a+c</a:t>
            </a:r>
            <a:r>
              <a:rPr lang="hr-HR" dirty="0" smtClean="0"/>
              <a:t>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kstniOkvir 72"/>
              <p:cNvSpPr txBox="1"/>
              <p:nvPr/>
            </p:nvSpPr>
            <p:spPr>
              <a:xfrm>
                <a:off x="7444911" y="5244969"/>
                <a:ext cx="2185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3" name="TekstniOkvir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11" y="5244969"/>
                <a:ext cx="2185663" cy="276999"/>
              </a:xfrm>
              <a:prstGeom prst="rect">
                <a:avLst/>
              </a:prstGeom>
              <a:blipFill rotWithShape="0">
                <a:blip r:embed="rId3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kstniOkvir 73"/>
              <p:cNvSpPr txBox="1"/>
              <p:nvPr/>
            </p:nvSpPr>
            <p:spPr>
              <a:xfrm>
                <a:off x="8278745" y="5739611"/>
                <a:ext cx="1351829" cy="4255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3.25</a:t>
                </a: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kstniOkvir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745" y="5739611"/>
                <a:ext cx="1351829" cy="425501"/>
              </a:xfrm>
              <a:prstGeom prst="rect">
                <a:avLst/>
              </a:prstGeom>
              <a:blipFill rotWithShape="0">
                <a:blip r:embed="rId4"/>
                <a:stretch>
                  <a:fillRect l="-3604" t="-7246" b="-2029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1293 0.0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8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1" grpId="0"/>
      <p:bldP spid="71" grpId="0" animBg="1"/>
      <p:bldP spid="72" grpId="0"/>
      <p:bldP spid="73" grpId="0"/>
      <p:bldP spid="7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 citiranje">
  <a:themeElements>
    <a:clrScheme name="Zeleno-žut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a citiranj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a citiranj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Za citiranje</Template>
  <TotalTime>1522</TotalTime>
  <Words>1166</Words>
  <Application>Microsoft Office PowerPoint</Application>
  <PresentationFormat>Široki zaslon</PresentationFormat>
  <Paragraphs>330</Paragraphs>
  <Slides>32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42" baseType="lpstr">
      <vt:lpstr>Yu Mincho Demibold</vt:lpstr>
      <vt:lpstr>Calibri</vt:lpstr>
      <vt:lpstr>Cambria Math</vt:lpstr>
      <vt:lpstr>Century Gothic</vt:lpstr>
      <vt:lpstr>Edwardian Script ITC</vt:lpstr>
      <vt:lpstr>Euclid Symbol</vt:lpstr>
      <vt:lpstr>Times New Roman</vt:lpstr>
      <vt:lpstr>Wingdings</vt:lpstr>
      <vt:lpstr>Wingdings 2</vt:lpstr>
      <vt:lpstr>Za citiranje</vt:lpstr>
      <vt:lpstr>PowerPointova prezentacija</vt:lpstr>
      <vt:lpstr>Vaš prijedlog tema koje bi željeli odslušati?</vt:lpstr>
      <vt:lpstr>PowerPointova prezentacija</vt:lpstr>
      <vt:lpstr>Već viđeno?</vt:lpstr>
      <vt:lpstr>TRAPEZ</vt:lpstr>
      <vt:lpstr>Zadatak 1: Državno natjecanje 2011.  7. razred</vt:lpstr>
      <vt:lpstr>Površina jednakokračnog trapeza iznosi 100 cm ^2, a njegova visina 10 cm. Odredi veličinu kuta između dijagonala trapeza.</vt:lpstr>
      <vt:lpstr>Zadatak 2: Županijsko natjecanje 2008.  8. razred</vt:lpstr>
      <vt:lpstr>Zadan je trapez s okomitim dijagonalama. Kolika je duljina srednjice trapeza ako su duljine dijagonala 2.5 cm i 6 cm?</vt:lpstr>
      <vt:lpstr>Zadatak 3: Županijsko natjecanje 2016.  8. razred</vt:lpstr>
      <vt:lpstr>Zašto baš tako?</vt:lpstr>
      <vt:lpstr>Trokut 30⁰-60⁰-90⁰</vt:lpstr>
      <vt:lpstr>Zadatak 4: Županijsko natjecanje 2016.  7. razred</vt:lpstr>
      <vt:lpstr>U trokutu ABC poznate su duljine dviju stranica |AB| = 9 dm, |BC| = 6 dm i veličina kuta između njih |∢ABC|=120°. Simetrala kuta ABC siječe stranicu (AC) ̅ u točki D. Izračunaj duljinu dužine (BD) ̅.</vt:lpstr>
      <vt:lpstr>Zadatak 5: Županijsko natjecanje 2011.  7. razred</vt:lpstr>
      <vt:lpstr>Zadan je tupokutan trokut ABC (C je vrh tupog kuta). Neka je točka P polovište stranice (AB) ̅ i neka je |∢PCA|=90°, |∢BCP|=30° i |AC|=3 cm. Odredi duljinu stranice (BC) ̅.</vt:lpstr>
      <vt:lpstr>Zadan je tupokutan trokut ABC (C je vrh tupog kuta). Neka je točka P polovište stranice (AB) ̅ i neka je |∢PCA|=90°, |∢BCP|=30° i |AC|=3 cm. Odredi duljinu stranice (BC) ̅.</vt:lpstr>
      <vt:lpstr>Zadatak 6: Državno natjecanje 2010.  7. razred</vt:lpstr>
      <vt:lpstr>Dan je četverokut ABCD tako da je |AD|=|DC|, |∢ADC|=90° , |AB|=10 cm, α:β:γ=5:5:8. Izračunaj površinu četverokuta ABCD.</vt:lpstr>
      <vt:lpstr>Zadatak 7: Državno natjecanje 2010.  8. razred</vt:lpstr>
      <vt:lpstr>U trokutu ABC je |∢ABC|=45°. Na stranici (BC) ̅ dana je točka D takva da je |CD|=2|BD| i |∢BDA|=120°. Odredi veličine kutova trokuta ABC.</vt:lpstr>
      <vt:lpstr>Sastavi…</vt:lpstr>
      <vt:lpstr>Zadatak 8: Općinsko natjecanje 2016.  8. razred</vt:lpstr>
      <vt:lpstr>Zadatak 9: Državno natjecanje 2008.  8. razred</vt:lpstr>
      <vt:lpstr>Zadan je pravokutnik ABCD takav da je |AB|=3|BC|. Na stranici (AB) ̅ dana je točka P takva da je |AP|=1/3 |AB|. Dokaži da je |∢CAB|+|∢CPB|=45°. </vt:lpstr>
      <vt:lpstr>…ili rastavi</vt:lpstr>
      <vt:lpstr>Zadatak 10: Državno natjecanje 2014.  7. razred</vt:lpstr>
      <vt:lpstr>Zadan je jednakostranični trokut ABC. Na produžetku stranice (AB) ̅ preko vrha B odabrana je točka D, a na produžetku stranice (CB) ̅ preko vrha B odabrana je točka E tako da je |CD|=|DE|. Dokaži da je |AD|=|BE|. </vt:lpstr>
      <vt:lpstr>Zadatak 11: Županijsko natjecanje 2007.  8. razred</vt:lpstr>
      <vt:lpstr>Dan je jednakokračan trokut ABC kojem je kut ∢ACB = 108⁰. Simetrala kuta ∢BAC siječe krak (BC) ̅ u točki E. Ako je točka D nožište visine iz vrha C na osnovicu (AB) ̅ trokuta ABC, onda je |AE|=2|CD|. Dokaži.</vt:lpstr>
      <vt:lpstr>Domaća zadaća:</vt:lpstr>
      <vt:lpstr>Za kraj…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DOCRTAVANJE</dc:title>
  <dc:creator>Maja Zelcic</dc:creator>
  <cp:lastModifiedBy>Maja Zelcic</cp:lastModifiedBy>
  <cp:revision>126</cp:revision>
  <dcterms:created xsi:type="dcterms:W3CDTF">2017-12-30T14:24:55Z</dcterms:created>
  <dcterms:modified xsi:type="dcterms:W3CDTF">2018-01-11T07:38:10Z</dcterms:modified>
</cp:coreProperties>
</file>